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51" d="100"/>
          <a:sy n="151" d="100"/>
        </p:scale>
        <p:origin x="70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E6F9BD-B4B5-4730-BCE2-6702B888AB46}" type="datetimeFigureOut">
              <a:rPr lang="sv-SE" smtClean="0"/>
              <a:t>2025-11-12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E3FC47-2203-43B0-8160-E7EE96E434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0505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Det nuvarande centraliserade systemet och dess </a:t>
            </a:r>
            <a:r>
              <a:rPr lang="sv-SE" b="0" dirty="0"/>
              <a:t>regelverk är det största hindret. Lösningen </a:t>
            </a:r>
            <a:r>
              <a:rPr lang="sv-SE" dirty="0"/>
              <a:t>är att decentralisera och bygga nya, flexibla lokala strukturer.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E3FC47-2203-43B0-8160-E7EE96E4341B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82123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1C1C5F-13CF-837F-3F28-BDF25D4B1A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3867B8FF-C0AE-1045-84A8-7605748AA0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3BC90AC2-2787-2B17-2F6A-90367D6025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Området har starka förutsättningar, men potentialen utnyttjas inte fullt ut på grund av bristande samordning och attityder.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1292F30-43A3-5C9F-AF6E-0A4C7EB674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E3FC47-2203-43B0-8160-E7EE96E4341B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68897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9FEFE-9BA7-4A76-418E-D76620C00E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2AB9DCE3-4800-07F5-47BA-7AAA4DBE32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9E9C133C-C241-628D-65BD-E4FBE32643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En djupgående kulturell förändring krävs för att höja statusen för de gröna näringarna och öka beredskapen.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4CEDA87-57F7-45BF-1AF3-15FCE587F8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E3FC47-2203-43B0-8160-E7EE96E4341B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50350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8313AE-6806-EEF7-3234-5C89767FEE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29C643FF-9813-3E30-3A8B-5413BB0819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9CA05D7B-0A44-ADEE-1290-5C0B095CD4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Området har starka förutsättningar, men potentialen utnyttjas inte fullt ut på grund av bristande samordning och attityder.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3930946-6BF2-5E1D-E5B3-88EC71AD91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E3FC47-2203-43B0-8160-E7EE96E4341B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19464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579DB0-1E48-0BF2-DB44-B3A5078D6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BBCBB355-A147-2413-FE04-1558D473F7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A5BFE20-573E-C2D2-F7A8-47A3FE2FAE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Deltagarna lyfter även </a:t>
            </a:r>
            <a:r>
              <a:rPr lang="sv-SE" b="0" dirty="0"/>
              <a:t>behovet av att träna samverkan genom övningar </a:t>
            </a:r>
            <a:r>
              <a:rPr lang="sv-SE" dirty="0"/>
              <a:t>där civilsamhälle, myndigheter och företag samarbetar i simuleringar. 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FE7EC48-A33B-4960-0AA7-D74F7884C9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E3FC47-2203-43B0-8160-E7EE96E4341B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98776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51C80D-8632-91FF-3326-261350F58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29892FB-FA08-1ADC-63D2-3DF1B301DC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4A41D5FB-007F-B341-C91B-05D1C538C0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Vad kan bli nästa steg;? Prioritera, konkretisera och se vem som gör vad? 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CADB7AB-30F3-40FB-2A40-6CDF3CA8B2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E3FC47-2203-43B0-8160-E7EE96E4341B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3613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B6F3591-AA5D-95C1-5C62-2270BF3FF0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6F4B35B-C40D-8861-331C-F62387EEFF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803869A-C0B5-FA43-B374-FA8C4AE86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50C67-B0FB-4B3B-BD24-21BE0A686A3F}" type="datetimeFigureOut">
              <a:rPr lang="sv-SE" smtClean="0"/>
              <a:t>2025-11-12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9F989F3-2D52-D858-A634-FED221F8B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CBF9E94-BAA5-1F06-F7DB-2ABEEF365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59553-3E2F-480B-8BC0-673E7BB4B1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4004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2D76FD0-CA9E-581E-85CA-4B576CB2D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E8D5A2F-A2CC-C1EA-43A2-CD1C29A07B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D6EDE60-C888-0534-3C59-008DB963E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50C67-B0FB-4B3B-BD24-21BE0A686A3F}" type="datetimeFigureOut">
              <a:rPr lang="sv-SE" smtClean="0"/>
              <a:t>2025-11-12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9110174-4DC4-0554-A361-48B808947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0C6916-1733-7C87-DB48-3B350A32D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59553-3E2F-480B-8BC0-673E7BB4B1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7104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8C263DC2-5E08-86C5-360A-8C452977C9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9263AEC-68AE-DA04-8A53-6FF078ED26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C419A9B-7CBC-1FA5-1708-C32CDB15B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50C67-B0FB-4B3B-BD24-21BE0A686A3F}" type="datetimeFigureOut">
              <a:rPr lang="sv-SE" smtClean="0"/>
              <a:t>2025-11-12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BD0BCC-C9BE-21BD-BB00-9C19F77B2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5871AE8-9115-3FE9-5829-BCFAC9E38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59553-3E2F-480B-8BC0-673E7BB4B1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4475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B280DB-3949-0CDB-2BA6-A9D021382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C1705C8-8242-2B27-A49B-B4C34A8888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6582E59-4859-098C-4727-EE278D5D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50C67-B0FB-4B3B-BD24-21BE0A686A3F}" type="datetimeFigureOut">
              <a:rPr lang="sv-SE" smtClean="0"/>
              <a:t>2025-11-12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C338896-64B5-D81E-1AE4-406A784C4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5595AFA-02FC-302A-F4EB-D809EE277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59553-3E2F-480B-8BC0-673E7BB4B1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0184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6A264B-B7AB-EA81-6B63-1A545EEE9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DC65370-D9B6-1E69-0450-26FAA10826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3E02058-8DC9-D6C3-CB7B-63BDF316F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50C67-B0FB-4B3B-BD24-21BE0A686A3F}" type="datetimeFigureOut">
              <a:rPr lang="sv-SE" smtClean="0"/>
              <a:t>2025-11-12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22A7A68-0E06-81CC-6E6C-FE245FAFE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596E284-9812-97B9-26CA-E51BFE64E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59553-3E2F-480B-8BC0-673E7BB4B1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2420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91369D-5A8E-6F4D-0E7E-2E3A5075C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A1656A8-3EBA-D695-6C07-645C7827F4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0521B77-4268-C78C-AAA3-6962BD0337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C23D541-FD6A-39DC-FAA6-DB8994F18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50C67-B0FB-4B3B-BD24-21BE0A686A3F}" type="datetimeFigureOut">
              <a:rPr lang="sv-SE" smtClean="0"/>
              <a:t>2025-11-12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83B3115-D842-9690-8284-03D50CE33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0FC6F90-BE3C-916B-3232-CC1FE45B4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59553-3E2F-480B-8BC0-673E7BB4B1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9794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FC7A43-7E29-07AD-3918-CCDF8ED96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2E8A5C2-31E3-A83A-660B-CC87BC34B5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0182A5C-6AAB-AD1B-4E4C-255EECB1D4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710D04F-27FE-8906-5F76-B68EB73C33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137A47A-793C-283B-83AD-BF2266E20D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94B5F1A-D2C5-BC36-1FD8-00025B25A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50C67-B0FB-4B3B-BD24-21BE0A686A3F}" type="datetimeFigureOut">
              <a:rPr lang="sv-SE" smtClean="0"/>
              <a:t>2025-11-12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45A941FA-FA2A-00B6-579D-C8560870A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4976CA0C-E573-BC04-D2D5-516F6BD41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59553-3E2F-480B-8BC0-673E7BB4B1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7656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E5B5E4-4328-EB9B-F009-22A9B20BF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739906D-9290-290E-F6FB-3B90A6298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50C67-B0FB-4B3B-BD24-21BE0A686A3F}" type="datetimeFigureOut">
              <a:rPr lang="sv-SE" smtClean="0"/>
              <a:t>2025-11-12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A443D6A-6CD6-DB1A-1CCC-B6DD73079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A9E63EB-3939-C28A-5CF1-B93F21A33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59553-3E2F-480B-8BC0-673E7BB4B1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6340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2DC5494-D119-3481-6612-A20B17E31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50C67-B0FB-4B3B-BD24-21BE0A686A3F}" type="datetimeFigureOut">
              <a:rPr lang="sv-SE" smtClean="0"/>
              <a:t>2025-11-12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DEE669D1-9D59-E921-B16C-BEF5CCA56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0CFD27A-7D79-5B50-4694-1993C3E13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59553-3E2F-480B-8BC0-673E7BB4B1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8616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6C004E8-6AF5-DA97-83D6-FAE50D2B7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56623FE-5329-4874-2866-23845BFD6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B892CDC-F03F-7C57-B1C9-C3B74AEA99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3DB2AE9-5E71-5A24-294C-2F587814A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50C67-B0FB-4B3B-BD24-21BE0A686A3F}" type="datetimeFigureOut">
              <a:rPr lang="sv-SE" smtClean="0"/>
              <a:t>2025-11-12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1A95FE6-E1A6-D04D-D51B-4057D464F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CAEE9CD-A7CA-EF75-E3A1-BF0631E9A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59553-3E2F-480B-8BC0-673E7BB4B1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3865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7961819-A06A-13BD-31DC-BE14C7873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6840044-0564-C7D5-CED6-5EA83A44E6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92AA412-4748-859C-6B8D-835B68B4D2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2ED03A1-7483-6719-7CD9-4E39E8946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50C67-B0FB-4B3B-BD24-21BE0A686A3F}" type="datetimeFigureOut">
              <a:rPr lang="sv-SE" smtClean="0"/>
              <a:t>2025-11-12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51B93E9-C32A-42CC-3A21-C3542D530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2845CFA-4842-4D61-BE64-26427759C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59553-3E2F-480B-8BC0-673E7BB4B1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2187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158E9EA-BCF8-4A13-1868-94C2483B9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4A2AEC5-EA4D-369F-AF55-9CEC269F0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267B574-05BF-6054-47BD-4E53ED10CE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50C67-B0FB-4B3B-BD24-21BE0A686A3F}" type="datetimeFigureOut">
              <a:rPr lang="sv-SE" smtClean="0"/>
              <a:t>2025-11-12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DB39152-E8AF-A1B8-CB07-8E3608A06E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A253FB8-7619-3A61-97FF-969D459301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59553-3E2F-480B-8BC0-673E7BB4B1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2661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589BA3-1ED1-433C-FE37-A63750C30D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Resultat från workshop</a:t>
            </a:r>
            <a:br>
              <a:rPr lang="sv-SE" dirty="0"/>
            </a:br>
            <a:r>
              <a:rPr lang="sv-SE" dirty="0"/>
              <a:t> 15 oktober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327F3AF-E418-DEBE-8F38-F8F21B4714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4071" y="4270485"/>
            <a:ext cx="3943858" cy="905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2701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5D7D95-F7BE-0C52-65CB-C7D1217906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AE7C2C1-E4F3-F529-2915-BC04F7E80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Och civilsamhällets roll? 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3F1D5468-E8A1-04C6-AB04-6133D744B98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018886"/>
            <a:ext cx="11187806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sv-SE" altLang="sv-S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Resursmobilisering</a:t>
            </a:r>
            <a:br>
              <a:rPr kumimoji="0" lang="sv-SE" altLang="sv-S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Ideella aktörer kan </a:t>
            </a:r>
            <a:r>
              <a:rPr kumimoji="0" lang="sv-SE" altLang="sv-SE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fylla luckor i </a:t>
            </a: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kommunal service och logistikkedjor.</a:t>
            </a: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sv-SE" altLang="sv-S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Informationsspridare</a:t>
            </a:r>
            <a:br>
              <a:rPr kumimoji="0" lang="sv-SE" altLang="sv-S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lang="sv-SE" altLang="sv-SE" sz="1800" dirty="0">
                <a:latin typeface="Arial" panose="020B0604020202020204" pitchFamily="34" charset="0"/>
              </a:rPr>
              <a:t>K</a:t>
            </a: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 sprida sin kompetens och </a:t>
            </a:r>
            <a:r>
              <a:rPr kumimoji="0" lang="sv-SE" altLang="sv-SE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förmedla instruktioner till </a:t>
            </a: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lokalbefolkningen.</a:t>
            </a: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sv-SE" altLang="sv-S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Stöd för trygghetspunkter</a:t>
            </a: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lang="sv-SE" altLang="sv-SE" sz="1800" dirty="0">
                <a:latin typeface="Arial" panose="020B0604020202020204" pitchFamily="34" charset="0"/>
              </a:rPr>
              <a:t>K</a:t>
            </a: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 hjälpa till att </a:t>
            </a:r>
            <a:r>
              <a:rPr kumimoji="0" lang="sv-SE" altLang="sv-SE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bemanna lokala samlingsplatser i </a:t>
            </a: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kris, såsom kyrkor, bygdegårdar och föreningslokaler.</a:t>
            </a: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sv-SE" altLang="sv-S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Utbildning och kultur</a:t>
            </a: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Bidrar till långsiktig beredskap, attitydförändringar och förståelse för systemets behov.</a:t>
            </a:r>
          </a:p>
        </p:txBody>
      </p:sp>
    </p:spTree>
    <p:extLst>
      <p:ext uri="{BB962C8B-B14F-4D97-AF65-F5344CB8AC3E}">
        <p14:creationId xmlns:p14="http://schemas.microsoft.com/office/powerpoint/2010/main" val="1803618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01CC1A-4B13-44BE-AC50-CBF2440ACB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D06866-2C92-91F7-D641-CAF07B930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Till sist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9C75C25B-5FD3-0690-6021-191D19A0F0F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058881"/>
            <a:ext cx="633763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sv-SE" sz="1800" dirty="0"/>
              <a:t>Hindret är inte vilja, utan struktur och system.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sv-SE" sz="1800" dirty="0"/>
              <a:t>Lösningen är att agera lokalt, tillsammans, och prioritera </a:t>
            </a:r>
            <a:r>
              <a:rPr lang="sv-SE" sz="1800" dirty="0" err="1"/>
              <a:t>resiliens</a:t>
            </a:r>
            <a:r>
              <a:rPr lang="sv-SE" sz="1800" dirty="0"/>
              <a:t>.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549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B5893E-412E-5143-F66E-BF9311E5F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3960" y="24225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sv-SE" dirty="0"/>
              <a:t>Hur kan vi tillsammans bygga ett robust och </a:t>
            </a:r>
            <a:r>
              <a:rPr lang="sv-SE" dirty="0" err="1"/>
              <a:t>resilient</a:t>
            </a:r>
            <a:r>
              <a:rPr lang="sv-SE" dirty="0"/>
              <a:t> livsmedelssystem runt Värnamo genom att skapa nya samarbeten mellan producenter, förädlare och konsumenter?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872DF29D-9C02-5847-F618-11CB766BEF6B}"/>
              </a:ext>
            </a:extLst>
          </p:cNvPr>
          <p:cNvSpPr txBox="1"/>
          <p:nvPr/>
        </p:nvSpPr>
        <p:spPr>
          <a:xfrm>
            <a:off x="8172051" y="3919770"/>
            <a:ext cx="87432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8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🥕</a:t>
            </a: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61050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803C151-FDEB-5354-8D89-A3ADD415C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1. Bryt strukturerna &amp; skapa lokala noder</a:t>
            </a:r>
          </a:p>
        </p:txBody>
      </p:sp>
    </p:spTree>
    <p:extLst>
      <p:ext uri="{BB962C8B-B14F-4D97-AF65-F5344CB8AC3E}">
        <p14:creationId xmlns:p14="http://schemas.microsoft.com/office/powerpoint/2010/main" val="2309541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4D844E-CD07-1FAD-689A-EF980FD262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F5366B7-C26A-2310-D089-FFC0D82A5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2"/>
                </a:solidFill>
              </a:rPr>
              <a:t>1. Bryt strukturerna &amp; skapa lokala noder</a:t>
            </a:r>
          </a:p>
        </p:txBody>
      </p:sp>
      <p:sp>
        <p:nvSpPr>
          <p:cNvPr id="3" name="Rubrik 1">
            <a:extLst>
              <a:ext uri="{FF2B5EF4-FFF2-40B4-BE49-F238E27FC236}">
                <a16:creationId xmlns:a16="http://schemas.microsoft.com/office/drawing/2014/main" id="{196079BA-AAD5-AF98-3406-D88DE1F2934A}"/>
              </a:ext>
            </a:extLst>
          </p:cNvPr>
          <p:cNvSpPr txBox="1">
            <a:spLocks/>
          </p:cNvSpPr>
          <p:nvPr/>
        </p:nvSpPr>
        <p:spPr>
          <a:xfrm>
            <a:off x="838200" y="179768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2. Utnyttja outnyttjad potential genom kunskap &amp; samverkan</a:t>
            </a:r>
          </a:p>
        </p:txBody>
      </p:sp>
    </p:spTree>
    <p:extLst>
      <p:ext uri="{BB962C8B-B14F-4D97-AF65-F5344CB8AC3E}">
        <p14:creationId xmlns:p14="http://schemas.microsoft.com/office/powerpoint/2010/main" val="291491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92C727-D710-A235-69FA-A1B557BF2F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EB260B-0EBA-A17E-F381-72D318893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2"/>
                </a:solidFill>
              </a:rPr>
              <a:t>1. Bryt strukturerna &amp; skapa lokala noder</a:t>
            </a:r>
          </a:p>
        </p:txBody>
      </p:sp>
      <p:sp>
        <p:nvSpPr>
          <p:cNvPr id="3" name="Rubrik 1">
            <a:extLst>
              <a:ext uri="{FF2B5EF4-FFF2-40B4-BE49-F238E27FC236}">
                <a16:creationId xmlns:a16="http://schemas.microsoft.com/office/drawing/2014/main" id="{645605E3-54CB-8184-5CDA-8573AAF4B1F0}"/>
              </a:ext>
            </a:extLst>
          </p:cNvPr>
          <p:cNvSpPr txBox="1">
            <a:spLocks/>
          </p:cNvSpPr>
          <p:nvPr/>
        </p:nvSpPr>
        <p:spPr>
          <a:xfrm>
            <a:off x="838200" y="179768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>
                <a:solidFill>
                  <a:schemeClr val="bg2"/>
                </a:solidFill>
              </a:rPr>
              <a:t>2. Utnyttja outnyttjad potential genom kunskap &amp; samverkan</a:t>
            </a:r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7F7675C2-6D98-99C6-2A87-424BAD48EDF2}"/>
              </a:ext>
            </a:extLst>
          </p:cNvPr>
          <p:cNvSpPr txBox="1">
            <a:spLocks/>
          </p:cNvSpPr>
          <p:nvPr/>
        </p:nvSpPr>
        <p:spPr>
          <a:xfrm>
            <a:off x="838200" y="33308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3. Driv attityd- &amp; kulturförändring</a:t>
            </a:r>
          </a:p>
        </p:txBody>
      </p:sp>
    </p:spTree>
    <p:extLst>
      <p:ext uri="{BB962C8B-B14F-4D97-AF65-F5344CB8AC3E}">
        <p14:creationId xmlns:p14="http://schemas.microsoft.com/office/powerpoint/2010/main" val="2529558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4B45E-021C-F866-D615-73CE9825E0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28AE79-91BB-9E7E-0269-507411A68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1. Bryt strukturerna &amp; skapa lokala noder</a:t>
            </a:r>
          </a:p>
        </p:txBody>
      </p:sp>
      <p:graphicFrame>
        <p:nvGraphicFramePr>
          <p:cNvPr id="3" name="Platshållare för innehåll 2">
            <a:extLst>
              <a:ext uri="{FF2B5EF4-FFF2-40B4-BE49-F238E27FC236}">
                <a16:creationId xmlns:a16="http://schemas.microsoft.com/office/drawing/2014/main" id="{0381B380-B761-BAF2-40BA-21FC430227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3060139"/>
              </p:ext>
            </p:extLst>
          </p:nvPr>
        </p:nvGraphicFramePr>
        <p:xfrm>
          <a:off x="838200" y="2218214"/>
          <a:ext cx="10515600" cy="3840480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87231713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380113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b="1" dirty="0"/>
                        <a:t>Utveckla lokala nav &amp; noder</a:t>
                      </a:r>
                      <a:endParaRPr lang="sv-SE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b="0" dirty="0"/>
                        <a:t>Bygg lokala noder och titta på möjliga kooperativa lösningar för livsmedel, energi och kunskap. Detta inkluderar investeringar i småskaliga slakterier och förädling samt inventering av outnyttjade lokaler för lagring.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16426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b="1"/>
                        <a:t>Regelförenkling</a:t>
                      </a:r>
                      <a:endParaRPr lang="sv-SE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b="0" dirty="0"/>
                        <a:t>Driv fram lagändringar och regelförenklingar på alla nivåer för att underlätta för småskalig produktion och lagring.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85459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b="1"/>
                        <a:t>Upphandling</a:t>
                      </a:r>
                      <a:endParaRPr lang="sv-SE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b="0" dirty="0"/>
                        <a:t>Anpassa offentlig upphandling. Fokusera på värde och </a:t>
                      </a:r>
                      <a:r>
                        <a:rPr lang="sv-SE" b="0" dirty="0" err="1"/>
                        <a:t>resiliens</a:t>
                      </a:r>
                      <a:r>
                        <a:rPr lang="sv-SE" b="0" dirty="0"/>
                        <a:t> istället för enbart pris, för att ge mindre producenter tillträde. Utforska DIS (Dynamiskt Inköpssystem) och IOP (Idéburna Offentliga Partnerskap)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76472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9746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E17D93-1CC2-0824-3569-8A8F716A05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7902452-8DE7-A161-CC2D-B0876D496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2. Utnyttja outnyttjad potential genom kunskap &amp; samverkan</a:t>
            </a:r>
          </a:p>
        </p:txBody>
      </p:sp>
      <p:graphicFrame>
        <p:nvGraphicFramePr>
          <p:cNvPr id="3" name="Platshållare för innehåll 2">
            <a:extLst>
              <a:ext uri="{FF2B5EF4-FFF2-40B4-BE49-F238E27FC236}">
                <a16:creationId xmlns:a16="http://schemas.microsoft.com/office/drawing/2014/main" id="{0CCAA9FC-508A-A829-56AC-E991057CAC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4594499"/>
              </p:ext>
            </p:extLst>
          </p:nvPr>
        </p:nvGraphicFramePr>
        <p:xfrm>
          <a:off x="838200" y="2218214"/>
          <a:ext cx="10515600" cy="2743200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87231713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380113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b="1"/>
                        <a:t>Kunskapsnav</a:t>
                      </a:r>
                      <a:endParaRPr lang="sv-SE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b="0"/>
                        <a:t>Stärk naturbruksgymnasierna (RJL). Använd dem som praktiska nav för utbildning, pilotprojekt och spridning av kunskap till både producenter och allmänhet.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16426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b="1"/>
                        <a:t>Korsbefruktning</a:t>
                      </a:r>
                      <a:endParaRPr lang="sv-SE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b="0" dirty="0"/>
                        <a:t>Utnyttja Gnosjöandan. Skapa nya samarbeten över branschgränser. Exempelvis kan gjuterier och plastindustrier bidra till växthusodling t ex genom att använda industriella restflöden och kompetens.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85459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b="1"/>
                        <a:t>Jägarkompetens</a:t>
                      </a:r>
                      <a:endParaRPr lang="sv-SE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b="0" dirty="0"/>
                        <a:t>Ta tillvara på jägarnas kompetens inom slakt och styckning.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76472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6183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3E1A34-707D-B50D-D0F6-8C943AF6E4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25D2CD-218F-32F1-F3CB-A17581962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3. Driv attityd- &amp; kulturförändring</a:t>
            </a:r>
          </a:p>
        </p:txBody>
      </p:sp>
      <p:graphicFrame>
        <p:nvGraphicFramePr>
          <p:cNvPr id="3" name="Platshållare för innehåll 2">
            <a:extLst>
              <a:ext uri="{FF2B5EF4-FFF2-40B4-BE49-F238E27FC236}">
                <a16:creationId xmlns:a16="http://schemas.microsoft.com/office/drawing/2014/main" id="{9F385DDD-A466-4FEF-05F3-41FC6F109C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179685"/>
              </p:ext>
            </p:extLst>
          </p:nvPr>
        </p:nvGraphicFramePr>
        <p:xfrm>
          <a:off x="838200" y="2218214"/>
          <a:ext cx="10515600" cy="2468880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87231713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380113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b="1" dirty="0"/>
                        <a:t>Höj statusen</a:t>
                      </a:r>
                      <a:endParaRPr lang="sv-SE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b="0"/>
                        <a:t>Starta en attitydkampanj för att göra jordbruket "häftigt" och skapa större förståelse för de gröna näringarna.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16426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b="1" dirty="0"/>
                        <a:t>Skolan som motor</a:t>
                      </a:r>
                      <a:endParaRPr lang="sv-SE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b="0" dirty="0"/>
                        <a:t>Skolans roll är kritisk. Lyft in matkunskap, odling, beredskap och besök på gårdar i undervisningen för att skapa intresse från tidig ålder.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85459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b="1"/>
                        <a:t>Konsumentansvar</a:t>
                      </a:r>
                      <a:endParaRPr lang="sv-SE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b="0" dirty="0"/>
                        <a:t>Ändra attityden hos konsumenten – minska svinnet och öka betalningsviljan för lokal mat.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76472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3283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A2228D-8612-D24D-2306-F3E3EBF894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68CB48-3CA1-A536-AEC2-27099ADB8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Alla behövs!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50D6EC4-08B6-7C58-20C7-E0D2D9AA3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876425"/>
            <a:ext cx="3352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800" dirty="0"/>
              <a:t>Men särskilt:</a:t>
            </a:r>
          </a:p>
          <a:p>
            <a:pPr marL="0" indent="0">
              <a:buNone/>
            </a:pPr>
            <a:r>
              <a:rPr lang="sv-SE" sz="1800" dirty="0"/>
              <a:t>Region Jönköpings län</a:t>
            </a:r>
            <a:br>
              <a:rPr lang="sv-SE" sz="1800" dirty="0"/>
            </a:br>
            <a:r>
              <a:rPr lang="sv-SE" sz="1800" dirty="0"/>
              <a:t>Kommunerna</a:t>
            </a:r>
            <a:br>
              <a:rPr lang="sv-SE" sz="1800" dirty="0"/>
            </a:br>
            <a:r>
              <a:rPr lang="sv-SE" sz="1800" dirty="0"/>
              <a:t>Länsstyrelse</a:t>
            </a:r>
            <a:br>
              <a:rPr lang="sv-SE" sz="1800" dirty="0"/>
            </a:br>
            <a:r>
              <a:rPr lang="sv-SE" sz="1800" dirty="0"/>
              <a:t>Näringsliv/producenter</a:t>
            </a:r>
            <a:br>
              <a:rPr lang="sv-SE" sz="1800" dirty="0"/>
            </a:br>
            <a:r>
              <a:rPr lang="sv-SE" sz="1800" dirty="0"/>
              <a:t>Utbildningssektorn</a:t>
            </a:r>
            <a:br>
              <a:rPr lang="sv-SE" sz="1800" dirty="0"/>
            </a:br>
            <a:r>
              <a:rPr lang="sv-SE" sz="1800" dirty="0"/>
              <a:t>Civilsamhället</a:t>
            </a:r>
            <a:br>
              <a:rPr lang="sv-SE" sz="1800" dirty="0"/>
            </a:br>
            <a:r>
              <a:rPr lang="sv-SE" sz="1800" dirty="0"/>
              <a:t>Politiker</a:t>
            </a:r>
            <a:br>
              <a:rPr lang="sv-SE" sz="1800" dirty="0"/>
            </a:br>
            <a:r>
              <a:rPr lang="sv-SE" sz="1800" dirty="0"/>
              <a:t>Konsumenter.</a:t>
            </a:r>
          </a:p>
        </p:txBody>
      </p:sp>
    </p:spTree>
    <p:extLst>
      <p:ext uri="{BB962C8B-B14F-4D97-AF65-F5344CB8AC3E}">
        <p14:creationId xmlns:p14="http://schemas.microsoft.com/office/powerpoint/2010/main" val="1926523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562</Words>
  <Application>Microsoft Office PowerPoint</Application>
  <PresentationFormat>Bredbild</PresentationFormat>
  <Paragraphs>53</Paragraphs>
  <Slides>11</Slides>
  <Notes>6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Office-tema</vt:lpstr>
      <vt:lpstr>Resultat från workshop  15 oktober</vt:lpstr>
      <vt:lpstr>Hur kan vi tillsammans bygga ett robust och resilient livsmedelssystem runt Värnamo genom att skapa nya samarbeten mellan producenter, förädlare och konsumenter?</vt:lpstr>
      <vt:lpstr>1. Bryt strukturerna &amp; skapa lokala noder</vt:lpstr>
      <vt:lpstr>1. Bryt strukturerna &amp; skapa lokala noder</vt:lpstr>
      <vt:lpstr>1. Bryt strukturerna &amp; skapa lokala noder</vt:lpstr>
      <vt:lpstr>1. Bryt strukturerna &amp; skapa lokala noder</vt:lpstr>
      <vt:lpstr>2. Utnyttja outnyttjad potential genom kunskap &amp; samverkan</vt:lpstr>
      <vt:lpstr>3. Driv attityd- &amp; kulturförändring</vt:lpstr>
      <vt:lpstr>Alla behövs!</vt:lpstr>
      <vt:lpstr>Och civilsamhällets roll? </vt:lpstr>
      <vt:lpstr>Till sist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Jeanette Rosén</dc:creator>
  <cp:lastModifiedBy>Jeanette Rosén</cp:lastModifiedBy>
  <cp:revision>2</cp:revision>
  <dcterms:created xsi:type="dcterms:W3CDTF">2025-11-12T14:40:16Z</dcterms:created>
  <dcterms:modified xsi:type="dcterms:W3CDTF">2025-11-12T15:11:13Z</dcterms:modified>
</cp:coreProperties>
</file>