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59" r:id="rId4"/>
    <p:sldId id="264" r:id="rId5"/>
    <p:sldId id="263" r:id="rId6"/>
    <p:sldId id="267" r:id="rId7"/>
    <p:sldId id="261" r:id="rId8"/>
    <p:sldId id="265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C2B"/>
    <a:srgbClr val="3B7D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69FD01-F0DD-14C8-1C4F-EA904AAC9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41C135C-AE6F-9BEA-0CE7-66BEF6AA2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6938A8-024B-92CB-9C60-B74A3174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CE8A0F-7883-2F73-E2E0-7E41C6AC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A5AFC4-742E-8F07-D593-00D3B87A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9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019534-B8D7-2005-0782-2D1DE619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D8A7F17-640E-8292-FBFC-BAB7A7AEE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1068A5-0D29-BB1B-AD79-6DCB77FB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30A196-E15E-18AF-9ECA-3F7B5C66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965DAE-3BB3-36DA-C570-B63A365A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29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E897DD1-CD70-9E42-9548-B8304CA8D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EFB9D56-CA30-D84F-36E3-7ED9BFAF3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AB43BF-3F9C-DFB3-C5A6-5D22AF4C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CD13E6-478C-1E99-BE84-1E95B87D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10B5CE-BBB9-5489-7365-6480770F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85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B53E4D-5938-9485-1DAA-9E0C9F87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884062-1C97-F2B8-C99B-EB5B4509A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29F052-C420-A8A0-596E-5C5C5FA9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FD7297-6655-62C1-60F1-6A17DAE5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998E51-1A23-94C2-05E4-CB49791E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2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D075E8-615A-5DB8-B42E-EBF44617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BA3A35-2778-46BE-9D65-0D214BE1D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4F0386-993B-668F-8697-D2CEC44C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97090A-0B51-5AED-41A3-D6626023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9B9CF4-7C8D-4174-876F-017D8BC4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92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A1B34-1832-4C55-A566-FA0945F2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61F8EB-1832-7520-F2C7-CB8841E4A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91C17D1-501F-DEE4-FA03-A93B69236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A356CE-E8AD-CC27-8B0B-29BFB944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E9F1B1-9B61-5FC7-73B5-F6D38912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226E49-B69B-03D5-FA73-E05B4743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14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99CCB0-4FC7-55C1-4833-E7CA5F84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7C62BA-9E7F-7316-44FC-5B84B964D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B5A910-E2D3-3FDE-6058-605EAA588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514A99F-6D58-6906-4D0C-917791B83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DE39D1-C691-E875-B109-03B7A8C16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57566FD-12EC-2D77-AB35-87BCD6B5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2A471BA-A4B5-3EFF-0DC2-932DA0F0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9A2C534-EF79-FDB9-C437-EB0776E2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7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66C1ED-18EE-3AD1-D9B5-1A598AF1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23CC258-1FAA-638B-2AE5-F3F7A63A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4C5ED3-79AE-0AC3-5F43-60647F53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41850F3-3B80-C2E6-424D-B6B6B161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07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862DA8-ED0E-B06A-9114-32E04FDA4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4586054-F41E-4360-0D9D-47921423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144CFD-1599-65C4-F2D6-A32BA85C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98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4EA596-280C-303B-7A6B-9450C30A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7B0776-D11C-49B7-B79F-414F5C322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4B3B05-207A-841E-01F2-31613B926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999DF9-526C-7EC9-E0DE-79B58C87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204BCA-1CF4-FE1A-80C9-3983E468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F866F92-65C8-3FFE-FCEA-E3C91CCF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06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5B27B2-9434-4C5B-ABA8-DE722A2B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0F5B4E3-0762-B583-76F4-88E9E42C8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A4FA87-E342-1A42-D033-C49955983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668D93-9BD5-A0DB-5BC8-648715B6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0AD18C-FAE1-0921-0CB1-DCE825C0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7B0B33-198C-82F4-53A1-5BD94E62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31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3F98DF3-E21D-8C54-05F1-1F5EA470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F1E25C-7927-84AE-7361-06A723656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606BEE-950B-9EE8-BE4B-2A2D7AAEC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BB0F51-5E1B-4105-BC6D-C216097D83FE}" type="datetimeFigureOut">
              <a:rPr lang="sv-SE" smtClean="0"/>
              <a:t>2025-08-18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A807F-47A4-0594-AB9A-B4FF10148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7D9EC-38A1-451B-0BA9-A9616DB5F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A5B8AE-67CC-4523-93FB-6B2305C06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5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tveckling.rjl.se/cykelkampanj" TargetMode="External"/><Relationship Id="rId2" Type="http://schemas.openxmlformats.org/officeDocument/2006/relationships/hyperlink" Target="mailto:mattias.bodin@rjl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F03A963-BCC9-7BCD-1A02-7005012DF856}"/>
              </a:ext>
            </a:extLst>
          </p:cNvPr>
          <p:cNvSpPr/>
          <p:nvPr/>
        </p:nvSpPr>
        <p:spPr>
          <a:xfrm>
            <a:off x="5158083" y="2477729"/>
            <a:ext cx="1906393" cy="1902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533FDA-3E50-E3B3-4CD5-E609BA5F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3083" y="266779"/>
            <a:ext cx="7425834" cy="632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8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6662056" y="816711"/>
            <a:ext cx="45657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Ett enkelt upplägg till arbetsgivare – såväl inom offentlig som privat sektor – som önskar genomföra en cykelkampanj, men som har begränsade resurser att planera och genomföra.</a:t>
            </a:r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Tävlingen arrangeras gemensamt i hela länet v.38 </a:t>
            </a:r>
            <a:br>
              <a:rPr lang="sv-SE" sz="1400" dirty="0"/>
            </a:br>
            <a:r>
              <a:rPr lang="sv-SE" sz="1400" dirty="0"/>
              <a:t>(15-21 september).</a:t>
            </a:r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Utöver själva tävlingsupplägget tillhandahåller vi även digitala formulär för registrering samt utvärdering. Ger er koldioxidbesparing samt insikter kring syn på arbetsgivaren.</a:t>
            </a:r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Energikontor Norra Småland står inte för några priser eller aktiviteter kopplat till denna cykelkampanj, utan endast för tävlingsupplägget och den data som kommer av kampanjen.</a:t>
            </a:r>
          </a:p>
        </p:txBody>
      </p:sp>
      <p:pic>
        <p:nvPicPr>
          <p:cNvPr id="7" name="Bildobjekt 6" descr="En bild som visar transport, Cykelhjul, fordon, sportutrustning&#10;&#10;AI-genererat innehåll kan vara felaktigt.">
            <a:extLst>
              <a:ext uri="{FF2B5EF4-FFF2-40B4-BE49-F238E27FC236}">
                <a16:creationId xmlns:a16="http://schemas.microsoft.com/office/drawing/2014/main" id="{739A4D14-15E4-6A95-DC03-F5794AD88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7"/>
          <a:stretch/>
        </p:blipFill>
        <p:spPr>
          <a:xfrm>
            <a:off x="716075" y="0"/>
            <a:ext cx="5945981" cy="673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7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F03A963-BCC9-7BCD-1A02-7005012DF856}"/>
              </a:ext>
            </a:extLst>
          </p:cNvPr>
          <p:cNvSpPr/>
          <p:nvPr/>
        </p:nvSpPr>
        <p:spPr>
          <a:xfrm>
            <a:off x="5158083" y="2477729"/>
            <a:ext cx="1906393" cy="1902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1513243" y="2813958"/>
            <a:ext cx="101330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Beteendeförändring</a:t>
            </a:r>
            <a:r>
              <a:rPr lang="sv-SE" sz="1400" b="1" dirty="0"/>
              <a:t> </a:t>
            </a:r>
            <a:r>
              <a:rPr lang="sv-SE" sz="1400" dirty="0"/>
              <a:t>– Många korta resor som går att påverka med små medel</a:t>
            </a:r>
          </a:p>
          <a:p>
            <a:endParaRPr lang="sv-SE" sz="1400" b="1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Fler som äger frågan</a:t>
            </a:r>
            <a:r>
              <a:rPr lang="sv-SE" sz="1400" b="1" dirty="0"/>
              <a:t> </a:t>
            </a:r>
            <a:r>
              <a:rPr lang="sv-SE" sz="1400" dirty="0"/>
              <a:t>– Arbetsgivare tar ansvar och ser möjligheter med arbetspendlingen</a:t>
            </a:r>
            <a:endParaRPr lang="sv-SE" sz="1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v-SE" sz="1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Attraktivitet</a:t>
            </a:r>
            <a:r>
              <a:rPr lang="sv-SE" sz="1400" dirty="0"/>
              <a:t> – Kan vara en bricka i kompetensförsörjning</a:t>
            </a:r>
          </a:p>
          <a:p>
            <a:endParaRPr lang="sv-SE" sz="1400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Hälsa och prestation</a:t>
            </a:r>
            <a:r>
              <a:rPr lang="sv-SE" sz="1400" b="1" dirty="0"/>
              <a:t> </a:t>
            </a:r>
            <a:r>
              <a:rPr lang="sv-SE" sz="1400" dirty="0"/>
              <a:t>–</a:t>
            </a:r>
            <a:r>
              <a:rPr lang="sv-SE" sz="1400" b="1" dirty="0"/>
              <a:t> </a:t>
            </a:r>
            <a:r>
              <a:rPr lang="sv-SE" sz="1400" dirty="0"/>
              <a:t>Aktiv mobilitet förbättrar hälsan och kan bidra till högre prestation</a:t>
            </a:r>
          </a:p>
          <a:p>
            <a:endParaRPr lang="sv-SE" sz="1400" b="1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Kostnadseffektivt</a:t>
            </a:r>
            <a:r>
              <a:rPr lang="sv-SE" sz="1400" b="1" dirty="0"/>
              <a:t> </a:t>
            </a:r>
            <a:r>
              <a:rPr lang="sv-SE" sz="1400" dirty="0"/>
              <a:t>–</a:t>
            </a:r>
            <a:r>
              <a:rPr lang="sv-SE" sz="1400" b="1" dirty="0"/>
              <a:t> </a:t>
            </a:r>
            <a:r>
              <a:rPr lang="sv-SE" sz="1400" dirty="0"/>
              <a:t>Både för individ, för arbetsgivare och på samhällsnivå</a:t>
            </a:r>
          </a:p>
          <a:p>
            <a:endParaRPr lang="sv-SE" sz="1400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Koldioxidbudgeten</a:t>
            </a:r>
            <a:r>
              <a:rPr lang="sv-SE" sz="1400" b="1" dirty="0"/>
              <a:t> </a:t>
            </a:r>
            <a:r>
              <a:rPr lang="sv-SE" sz="1400" dirty="0"/>
              <a:t>–</a:t>
            </a:r>
            <a:r>
              <a:rPr lang="sv-SE" sz="1400" b="1" dirty="0"/>
              <a:t> </a:t>
            </a:r>
            <a:r>
              <a:rPr lang="sv-SE" sz="1400" dirty="0"/>
              <a:t>Ju fler som aktivt arbetar med de korta resorna ju bättre</a:t>
            </a:r>
          </a:p>
        </p:txBody>
      </p:sp>
      <p:sp>
        <p:nvSpPr>
          <p:cNvPr id="2" name="Rektangel 1"/>
          <p:cNvSpPr/>
          <p:nvPr/>
        </p:nvSpPr>
        <p:spPr>
          <a:xfrm>
            <a:off x="5293697" y="1123766"/>
            <a:ext cx="1604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Varför då?</a:t>
            </a:r>
            <a:endParaRPr lang="sv-SE" sz="24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D3C707B-92EC-094F-F09C-6614592EEAEF}"/>
              </a:ext>
            </a:extLst>
          </p:cNvPr>
          <p:cNvSpPr txBox="1"/>
          <p:nvPr/>
        </p:nvSpPr>
        <p:spPr>
          <a:xfrm>
            <a:off x="2767200" y="1861014"/>
            <a:ext cx="6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Transporterna står för de största utsläppen i Jönköpings län </a:t>
            </a:r>
            <a:r>
              <a:rPr lang="sv-SE" sz="1400" dirty="0"/>
              <a:t>– </a:t>
            </a:r>
            <a:r>
              <a:rPr lang="sv-SE" sz="1400" b="1" dirty="0">
                <a:solidFill>
                  <a:srgbClr val="3B7D23"/>
                </a:solidFill>
              </a:rPr>
              <a:t>Det vill vi ändra på!</a:t>
            </a:r>
          </a:p>
          <a:p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218442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F09A0-6198-6B3E-8480-DED768A09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B34ECF3-09C2-F57B-809C-AAF0A3E1987D}"/>
              </a:ext>
            </a:extLst>
          </p:cNvPr>
          <p:cNvSpPr/>
          <p:nvPr/>
        </p:nvSpPr>
        <p:spPr>
          <a:xfrm>
            <a:off x="5158083" y="2477729"/>
            <a:ext cx="1906393" cy="1902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54E66CF-FD6D-5D75-5FA0-F846C2C10C48}"/>
              </a:ext>
            </a:extLst>
          </p:cNvPr>
          <p:cNvSpPr txBox="1"/>
          <p:nvPr/>
        </p:nvSpPr>
        <p:spPr>
          <a:xfrm>
            <a:off x="1513243" y="2825999"/>
            <a:ext cx="101330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Budskap</a:t>
            </a:r>
            <a:r>
              <a:rPr lang="sv-SE" sz="1400" b="1" dirty="0"/>
              <a:t> </a:t>
            </a:r>
            <a:r>
              <a:rPr lang="sv-SE" sz="1400" dirty="0"/>
              <a:t>- Inramning genom glädje, tävling och motion, länets koldioxidbudget, arbetsgivarens hållbarhetsarbete</a:t>
            </a:r>
          </a:p>
          <a:p>
            <a:endParaRPr lang="sv-SE" sz="1400" b="1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Marknadsföringsmaterial</a:t>
            </a:r>
            <a:r>
              <a:rPr lang="sv-SE" sz="1400" b="1" dirty="0"/>
              <a:t> </a:t>
            </a:r>
            <a:r>
              <a:rPr lang="sv-SE" sz="1400" dirty="0"/>
              <a:t>– Palett av olika kanaler som sociala medier, nyhetsbrev, affischer/broschyrer, haschtag</a:t>
            </a:r>
            <a:endParaRPr lang="sv-SE" sz="1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v-SE" sz="1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Olika tävlingskategorier</a:t>
            </a:r>
            <a:r>
              <a:rPr lang="sv-SE" sz="1400" dirty="0"/>
              <a:t> – Lagutmaning, familjeutmaning och individuellt för att fånga all cykling och engagera flera</a:t>
            </a:r>
          </a:p>
          <a:p>
            <a:endParaRPr lang="sv-SE" sz="1400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Anmälan och registrering</a:t>
            </a:r>
            <a:r>
              <a:rPr lang="sv-SE" sz="1400" b="1" dirty="0"/>
              <a:t> </a:t>
            </a:r>
            <a:r>
              <a:rPr lang="sv-SE" sz="1400" dirty="0"/>
              <a:t>–</a:t>
            </a:r>
            <a:r>
              <a:rPr lang="sv-SE" sz="1400" b="1" dirty="0"/>
              <a:t> </a:t>
            </a:r>
            <a:r>
              <a:rPr lang="sv-SE" sz="1400" dirty="0"/>
              <a:t>Digitalt via QR-kod eller länk för att underlätta för arbetsgivaren</a:t>
            </a:r>
          </a:p>
          <a:p>
            <a:endParaRPr lang="sv-SE" sz="1400" b="1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Poängsystem</a:t>
            </a:r>
            <a:r>
              <a:rPr lang="sv-SE" sz="1400" b="1" dirty="0"/>
              <a:t> </a:t>
            </a:r>
            <a:r>
              <a:rPr lang="sv-SE" sz="1400" dirty="0"/>
              <a:t>–</a:t>
            </a:r>
            <a:r>
              <a:rPr lang="sv-SE" sz="1400" b="1" dirty="0"/>
              <a:t> </a:t>
            </a:r>
            <a:r>
              <a:rPr lang="sv-SE" sz="1400" dirty="0"/>
              <a:t>Antal kilometer, koldioxidbesparing, bonuspoäng för spridning på sociala medier och speciella dagar</a:t>
            </a:r>
          </a:p>
          <a:p>
            <a:endParaRPr lang="sv-SE" sz="1400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Diplom </a:t>
            </a:r>
            <a:r>
              <a:rPr lang="sv-SE" sz="1400" dirty="0"/>
              <a:t>–</a:t>
            </a:r>
            <a:r>
              <a:rPr lang="sv-SE" sz="1400" b="1" dirty="0"/>
              <a:t> </a:t>
            </a:r>
            <a:r>
              <a:rPr lang="sv-SE" sz="1400" dirty="0"/>
              <a:t>Bevis på deltagande och presenterar eventuell koldioxidbesparing samt den cyklade sträckan</a:t>
            </a:r>
          </a:p>
          <a:p>
            <a:endParaRPr lang="sv-SE" sz="1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Uppföljning</a:t>
            </a:r>
            <a:r>
              <a:rPr lang="sv-SE" sz="1400" b="1" dirty="0"/>
              <a:t> </a:t>
            </a:r>
            <a:r>
              <a:rPr lang="sv-SE" sz="1400" dirty="0"/>
              <a:t>– Utvärdering via digitalt formulär som ger kunskaper till arbetsgivaren samt spridning av framgångshistorier </a:t>
            </a:r>
          </a:p>
          <a:p>
            <a:endParaRPr lang="sv-SE" sz="14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712D36C-4146-03AC-F021-47748696437F}"/>
              </a:ext>
            </a:extLst>
          </p:cNvPr>
          <p:cNvSpPr/>
          <p:nvPr/>
        </p:nvSpPr>
        <p:spPr>
          <a:xfrm>
            <a:off x="4973749" y="1123766"/>
            <a:ext cx="2437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Sju ingredienser</a:t>
            </a:r>
            <a:endParaRPr lang="sv-SE" sz="24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1B516D7-DE41-0F33-C304-925BEFE3AB44}"/>
              </a:ext>
            </a:extLst>
          </p:cNvPr>
          <p:cNvSpPr txBox="1"/>
          <p:nvPr/>
        </p:nvSpPr>
        <p:spPr>
          <a:xfrm>
            <a:off x="2986975" y="1858396"/>
            <a:ext cx="621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Med sju ingredienser ska vi få fler att cykla </a:t>
            </a:r>
            <a:r>
              <a:rPr lang="sv-SE" sz="1400" dirty="0"/>
              <a:t>– </a:t>
            </a:r>
            <a:r>
              <a:rPr lang="sv-SE" sz="1400" b="1" dirty="0">
                <a:solidFill>
                  <a:srgbClr val="3B7D23"/>
                </a:solidFill>
              </a:rPr>
              <a:t>Och alla kommer vinna på det!</a:t>
            </a:r>
          </a:p>
          <a:p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216757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F03A963-BCC9-7BCD-1A02-7005012DF856}"/>
              </a:ext>
            </a:extLst>
          </p:cNvPr>
          <p:cNvSpPr/>
          <p:nvPr/>
        </p:nvSpPr>
        <p:spPr>
          <a:xfrm>
            <a:off x="5158083" y="2477729"/>
            <a:ext cx="1906393" cy="1902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5397F7C-1D4D-4689-1663-C43807B43982}"/>
              </a:ext>
            </a:extLst>
          </p:cNvPr>
          <p:cNvSpPr txBox="1"/>
          <p:nvPr/>
        </p:nvSpPr>
        <p:spPr>
          <a:xfrm>
            <a:off x="3576000" y="1578077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20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354BA6C-5A7B-1FAF-5F36-E03AF35060E7}"/>
              </a:ext>
            </a:extLst>
          </p:cNvPr>
          <p:cNvSpPr txBox="1"/>
          <p:nvPr/>
        </p:nvSpPr>
        <p:spPr>
          <a:xfrm>
            <a:off x="8160290" y="1578076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24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125893" y="2865212"/>
            <a:ext cx="101330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Budskap</a:t>
            </a:r>
            <a:r>
              <a:rPr lang="sv-SE" sz="1400" b="1" dirty="0"/>
              <a:t> </a:t>
            </a:r>
            <a:r>
              <a:rPr lang="sv-SE" sz="1400" dirty="0"/>
              <a:t>- Engagera</a:t>
            </a:r>
          </a:p>
          <a:p>
            <a:endParaRPr lang="sv-SE" sz="1400" b="1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Marknadsföringsmaterial</a:t>
            </a:r>
            <a:r>
              <a:rPr lang="sv-SE" sz="1400" b="1" dirty="0"/>
              <a:t> </a:t>
            </a:r>
            <a:r>
              <a:rPr lang="sv-SE" sz="1400" dirty="0"/>
              <a:t>– Synliggöra</a:t>
            </a:r>
            <a:endParaRPr lang="sv-SE" sz="1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v-SE" sz="1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Olika tävlingskategorier</a:t>
            </a:r>
            <a:r>
              <a:rPr lang="sv-SE" sz="1400" dirty="0"/>
              <a:t> – Inkludera</a:t>
            </a:r>
          </a:p>
          <a:p>
            <a:endParaRPr lang="sv-SE" sz="1400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Anmälan och registrering</a:t>
            </a:r>
            <a:r>
              <a:rPr lang="sv-SE" sz="1400" b="1" dirty="0"/>
              <a:t> </a:t>
            </a:r>
            <a:r>
              <a:rPr lang="sv-SE" sz="1400" dirty="0"/>
              <a:t>–</a:t>
            </a:r>
            <a:r>
              <a:rPr lang="sv-SE" sz="1400" b="1" dirty="0"/>
              <a:t> </a:t>
            </a:r>
            <a:r>
              <a:rPr lang="sv-SE" sz="1400" dirty="0"/>
              <a:t>Förenkla </a:t>
            </a:r>
          </a:p>
          <a:p>
            <a:endParaRPr lang="sv-SE" sz="1400" b="1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Poängsystem</a:t>
            </a:r>
            <a:r>
              <a:rPr lang="sv-SE" sz="1400" b="1" dirty="0"/>
              <a:t> </a:t>
            </a:r>
            <a:r>
              <a:rPr lang="sv-SE" sz="1400" dirty="0"/>
              <a:t>–</a:t>
            </a:r>
            <a:r>
              <a:rPr lang="sv-SE" sz="1400" b="1" dirty="0"/>
              <a:t> </a:t>
            </a:r>
            <a:r>
              <a:rPr lang="sv-SE" sz="1400" dirty="0"/>
              <a:t>Kvantifiera</a:t>
            </a:r>
          </a:p>
          <a:p>
            <a:endParaRPr lang="sv-SE" sz="1400" dirty="0"/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Diplom </a:t>
            </a:r>
            <a:r>
              <a:rPr lang="sv-SE" sz="1400" dirty="0"/>
              <a:t>–</a:t>
            </a:r>
            <a:r>
              <a:rPr lang="sv-SE" sz="1400" b="1" dirty="0"/>
              <a:t> </a:t>
            </a:r>
            <a:r>
              <a:rPr lang="sv-SE" sz="1400" dirty="0"/>
              <a:t>Uppmuntra</a:t>
            </a:r>
            <a:endParaRPr lang="sv-SE" sz="1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v-SE" sz="1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Uppföljning</a:t>
            </a:r>
            <a:r>
              <a:rPr lang="sv-SE" sz="1400" b="1" dirty="0"/>
              <a:t> </a:t>
            </a:r>
            <a:r>
              <a:rPr lang="sv-SE" sz="1400" dirty="0"/>
              <a:t>– Bevara </a:t>
            </a:r>
          </a:p>
          <a:p>
            <a:endParaRPr lang="sv-SE" sz="1400" dirty="0"/>
          </a:p>
        </p:txBody>
      </p:sp>
      <p:sp>
        <p:nvSpPr>
          <p:cNvPr id="4" name="Rektangel 3"/>
          <p:cNvSpPr/>
          <p:nvPr/>
        </p:nvSpPr>
        <p:spPr>
          <a:xfrm>
            <a:off x="5649125" y="-54101"/>
            <a:ext cx="1601869" cy="707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1125893" y="1165064"/>
            <a:ext cx="3010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sv-SE" sz="2400" b="1" dirty="0">
                <a:solidFill>
                  <a:srgbClr val="3B7D23"/>
                </a:solidFill>
              </a:rPr>
              <a:t>s</a:t>
            </a:r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ju </a:t>
            </a:r>
            <a:r>
              <a:rPr lang="sv-SE" sz="2400" b="1" dirty="0">
                <a:solidFill>
                  <a:srgbClr val="3B7D23"/>
                </a:solidFill>
              </a:rPr>
              <a:t>Budorden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BC5C84C-28D6-5199-9811-D03B28645157}"/>
              </a:ext>
            </a:extLst>
          </p:cNvPr>
          <p:cNvSpPr txBox="1"/>
          <p:nvPr/>
        </p:nvSpPr>
        <p:spPr>
          <a:xfrm>
            <a:off x="1125893" y="1886641"/>
            <a:ext cx="55968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Enkelt uttryckt handlar det om att förenkla alltifrån införandet till utvärderingen </a:t>
            </a:r>
            <a:r>
              <a:rPr lang="sv-SE" sz="1400" dirty="0"/>
              <a:t>– </a:t>
            </a:r>
            <a:r>
              <a:rPr lang="sv-SE" sz="1400" b="1" dirty="0">
                <a:solidFill>
                  <a:srgbClr val="3B7D23"/>
                </a:solidFill>
              </a:rPr>
              <a:t>För ett lyckat genomförande till bestående resultat!</a:t>
            </a:r>
          </a:p>
          <a:p>
            <a:endParaRPr lang="sv-SE" sz="1400" b="1" dirty="0"/>
          </a:p>
        </p:txBody>
      </p:sp>
      <p:pic>
        <p:nvPicPr>
          <p:cNvPr id="9" name="Bildobjekt 8" descr="En bild som visar hjul, transport, Cykelhjul, Cykelram&#10;&#10;AI-genererat innehåll kan vara felaktigt.">
            <a:extLst>
              <a:ext uri="{FF2B5EF4-FFF2-40B4-BE49-F238E27FC236}">
                <a16:creationId xmlns:a16="http://schemas.microsoft.com/office/drawing/2014/main" id="{FAADC6C1-49BF-1F9D-8D83-32C9DEAEB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15" y="1089429"/>
            <a:ext cx="3530880" cy="41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F03A963-BCC9-7BCD-1A02-7005012DF856}"/>
              </a:ext>
            </a:extLst>
          </p:cNvPr>
          <p:cNvSpPr/>
          <p:nvPr/>
        </p:nvSpPr>
        <p:spPr>
          <a:xfrm>
            <a:off x="5158083" y="2477729"/>
            <a:ext cx="1906393" cy="1902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5397F7C-1D4D-4689-1663-C43807B43982}"/>
              </a:ext>
            </a:extLst>
          </p:cNvPr>
          <p:cNvSpPr txBox="1"/>
          <p:nvPr/>
        </p:nvSpPr>
        <p:spPr>
          <a:xfrm>
            <a:off x="3576000" y="1578077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20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DC9F309-4C36-F851-0C29-1A9252D4280A}"/>
              </a:ext>
            </a:extLst>
          </p:cNvPr>
          <p:cNvSpPr txBox="1"/>
          <p:nvPr/>
        </p:nvSpPr>
        <p:spPr>
          <a:xfrm>
            <a:off x="5475642" y="1088138"/>
            <a:ext cx="5595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Ett diplom är inte bara ett bevis på deltagande. Det visar också hur mycket deltagarna har cyklat samt besparingen av koldioxid på organisatorisk nivå.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F5328B8-8365-3193-7B3F-E9C569B717BD}"/>
              </a:ext>
            </a:extLst>
          </p:cNvPr>
          <p:cNvSpPr txBox="1"/>
          <p:nvPr/>
        </p:nvSpPr>
        <p:spPr>
          <a:xfrm>
            <a:off x="5848414" y="2520554"/>
            <a:ext cx="512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b="1" dirty="0">
                <a:solidFill>
                  <a:srgbClr val="3B7D23"/>
                </a:solidFill>
              </a:rPr>
              <a:t>Det visar ert engagemang för hållbar arbetspendling!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3DE1758-3EE7-B0EF-6585-A3FDB6A24566}"/>
              </a:ext>
            </a:extLst>
          </p:cNvPr>
          <p:cNvSpPr txBox="1"/>
          <p:nvPr/>
        </p:nvSpPr>
        <p:spPr>
          <a:xfrm>
            <a:off x="6502463" y="3854084"/>
            <a:ext cx="447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b="1" dirty="0">
                <a:solidFill>
                  <a:srgbClr val="3B7D23"/>
                </a:solidFill>
              </a:rPr>
              <a:t>Kan vara en del i ert arbete med </a:t>
            </a:r>
            <a:r>
              <a:rPr lang="sv-SE" sz="1400" b="1" dirty="0" err="1">
                <a:solidFill>
                  <a:srgbClr val="3B7D23"/>
                </a:solidFill>
              </a:rPr>
              <a:t>scope</a:t>
            </a:r>
            <a:r>
              <a:rPr lang="sv-SE" sz="1400" b="1" dirty="0">
                <a:solidFill>
                  <a:srgbClr val="3B7D23"/>
                </a:solidFill>
              </a:rPr>
              <a:t> 3!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F7E1193-A790-9535-F571-3EC65B7CB508}"/>
              </a:ext>
            </a:extLst>
          </p:cNvPr>
          <p:cNvSpPr txBox="1"/>
          <p:nvPr/>
        </p:nvSpPr>
        <p:spPr>
          <a:xfrm>
            <a:off x="6836895" y="4518348"/>
            <a:ext cx="414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b="1" dirty="0">
                <a:solidFill>
                  <a:srgbClr val="3B7D23"/>
                </a:solidFill>
              </a:rPr>
              <a:t>Som en del i ert friskvårdsarbete!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B492BF2-49FB-4237-FC51-015377B4DE75}"/>
              </a:ext>
            </a:extLst>
          </p:cNvPr>
          <p:cNvSpPr txBox="1"/>
          <p:nvPr/>
        </p:nvSpPr>
        <p:spPr>
          <a:xfrm>
            <a:off x="6836895" y="3189820"/>
            <a:ext cx="414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b="1" dirty="0">
                <a:solidFill>
                  <a:srgbClr val="3B7D23"/>
                </a:solidFill>
              </a:rPr>
              <a:t>Som en del av att vara en attraktiv arbetsgivare!</a:t>
            </a:r>
          </a:p>
        </p:txBody>
      </p:sp>
      <p:pic>
        <p:nvPicPr>
          <p:cNvPr id="11" name="Bildobjekt 10" descr="En bild som visar text, affisch, logotyp, utskrift&#10;&#10;AI-genererat innehåll kan vara felaktigt.">
            <a:extLst>
              <a:ext uri="{FF2B5EF4-FFF2-40B4-BE49-F238E27FC236}">
                <a16:creationId xmlns:a16="http://schemas.microsoft.com/office/drawing/2014/main" id="{3122913A-12E9-8AD1-48A5-4EAE72C58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6188">
            <a:off x="644012" y="-420357"/>
            <a:ext cx="5401436" cy="75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affisch, logotyp, utskrift&#10;&#10;AI-genererat innehåll kan vara felaktigt.">
            <a:extLst>
              <a:ext uri="{FF2B5EF4-FFF2-40B4-BE49-F238E27FC236}">
                <a16:creationId xmlns:a16="http://schemas.microsoft.com/office/drawing/2014/main" id="{39084FAB-D169-4049-B7C9-040CE3644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34" y="-586919"/>
            <a:ext cx="5401436" cy="7528132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F5397F7C-1D4D-4689-1663-C43807B43982}"/>
              </a:ext>
            </a:extLst>
          </p:cNvPr>
          <p:cNvSpPr txBox="1"/>
          <p:nvPr/>
        </p:nvSpPr>
        <p:spPr>
          <a:xfrm>
            <a:off x="3576000" y="1578077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20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5" name="Picture 2" descr="Ytdiagram över växthusgasutsläpp från transportsektorn i Jönköpings län från 2010-2022, samt en streckad linje från 2021 till det regionala målet om 75% minskning av utsläppen till 2030 jämfört med 2010. Ytdiagramet är fördelat på utsläppen inom personbilar, tunga lastbilar, lätta lastbilar, bussar och övrigt.">
            <a:extLst>
              <a:ext uri="{FF2B5EF4-FFF2-40B4-BE49-F238E27FC236}">
                <a16:creationId xmlns:a16="http://schemas.microsoft.com/office/drawing/2014/main" id="{2BCD2F7A-698D-5D14-4822-DBBFE130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9" y="3292968"/>
            <a:ext cx="6130365" cy="27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objekt 15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A267EFF3-CBE3-D1AF-6D90-3D5172FD2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992">
            <a:off x="3832850" y="3610075"/>
            <a:ext cx="2254067" cy="2254067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EAED4A38-3D24-DF29-7627-8D16A719432E}"/>
              </a:ext>
            </a:extLst>
          </p:cNvPr>
          <p:cNvSpPr/>
          <p:nvPr/>
        </p:nvSpPr>
        <p:spPr>
          <a:xfrm>
            <a:off x="10023654" y="4070350"/>
            <a:ext cx="1071943" cy="316271"/>
          </a:xfrm>
          <a:prstGeom prst="ellipse">
            <a:avLst/>
          </a:prstGeom>
          <a:noFill/>
          <a:ln w="76200">
            <a:solidFill>
              <a:srgbClr val="436C2B"/>
            </a:solidFill>
            <a:prstDash val="solid"/>
          </a:ln>
          <a:effectLst>
            <a:glow rad="101600">
              <a:srgbClr val="3B7D23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159DD73-8EEA-D8EF-662B-412F6A6D651F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404024" y="4228486"/>
            <a:ext cx="3619630" cy="1194414"/>
          </a:xfrm>
          <a:prstGeom prst="straightConnector1">
            <a:avLst/>
          </a:prstGeom>
          <a:ln w="76200">
            <a:solidFill>
              <a:srgbClr val="436C2B"/>
            </a:solidFill>
            <a:prstDash val="solid"/>
            <a:tailEnd type="triangle"/>
          </a:ln>
          <a:effectLst>
            <a:glow rad="101600">
              <a:srgbClr val="3B7D23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EDCB6429-5A25-0361-BABC-9FF800DD56A8}"/>
              </a:ext>
            </a:extLst>
          </p:cNvPr>
          <p:cNvSpPr txBox="1"/>
          <p:nvPr/>
        </p:nvSpPr>
        <p:spPr>
          <a:xfrm>
            <a:off x="777560" y="1331446"/>
            <a:ext cx="55968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Tillsammans är vi starka! </a:t>
            </a:r>
            <a:r>
              <a:rPr lang="sv-SE" sz="1400" dirty="0"/>
              <a:t>– </a:t>
            </a:r>
            <a:r>
              <a:rPr lang="sv-SE" sz="1400" b="1" dirty="0">
                <a:solidFill>
                  <a:srgbClr val="3B7D23"/>
                </a:solidFill>
              </a:rPr>
              <a:t>Gemensamt kan vi nå målet om en minskning med 75 % koldioxidutsläpp till 2030!</a:t>
            </a:r>
          </a:p>
          <a:p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36572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CF77E47-9866-8933-D003-79B2A722F588}"/>
              </a:ext>
            </a:extLst>
          </p:cNvPr>
          <p:cNvSpPr txBox="1"/>
          <p:nvPr/>
        </p:nvSpPr>
        <p:spPr>
          <a:xfrm>
            <a:off x="1125893" y="2134388"/>
            <a:ext cx="4891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Vill ni att vi lägger till er som arbetsgivare?</a:t>
            </a:r>
          </a:p>
          <a:p>
            <a:endParaRPr lang="sv-SE" dirty="0"/>
          </a:p>
          <a:p>
            <a:r>
              <a:rPr lang="sv-SE" dirty="0"/>
              <a:t>Eller har ni andra frågor och funderingar?</a:t>
            </a:r>
          </a:p>
          <a:p>
            <a:endParaRPr lang="sv-SE" dirty="0"/>
          </a:p>
          <a:p>
            <a:r>
              <a:rPr lang="sv-SE" dirty="0"/>
              <a:t>Kontakta cykelkampanjens projektledare</a:t>
            </a:r>
          </a:p>
          <a:p>
            <a:endParaRPr lang="sv-SE" dirty="0"/>
          </a:p>
          <a:p>
            <a:r>
              <a:rPr lang="sv-SE" dirty="0"/>
              <a:t>Mattias Bodin</a:t>
            </a:r>
          </a:p>
          <a:p>
            <a:r>
              <a:rPr lang="sv-SE" dirty="0">
                <a:hlinkClick r:id="rId2"/>
              </a:rPr>
              <a:t>mattias.bodin@rjl.se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Kampanjsida</a:t>
            </a:r>
          </a:p>
          <a:p>
            <a:r>
              <a:rPr lang="sv-SE" dirty="0">
                <a:hlinkClick r:id="rId3"/>
              </a:rPr>
              <a:t>https://utveckling.rjl.se/cykelkampanj</a:t>
            </a:r>
            <a:endParaRPr lang="sv-SE" dirty="0"/>
          </a:p>
          <a:p>
            <a:endParaRPr lang="sv-SE" dirty="0"/>
          </a:p>
        </p:txBody>
      </p:sp>
      <p:pic>
        <p:nvPicPr>
          <p:cNvPr id="6" name="Bildobjekt 5" descr="En bild som visar Cykelhjul, hjul, cykel, Landfordon&#10;&#10;AI-genererat innehåll kan vara felaktigt.">
            <a:extLst>
              <a:ext uri="{FF2B5EF4-FFF2-40B4-BE49-F238E27FC236}">
                <a16:creationId xmlns:a16="http://schemas.microsoft.com/office/drawing/2014/main" id="{AC228420-1D6B-2105-C693-321D9E71E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45" y="1169686"/>
            <a:ext cx="5623830" cy="420230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DB118A3-21AF-4153-7B06-BD8C25706DE5}"/>
              </a:ext>
            </a:extLst>
          </p:cNvPr>
          <p:cNvSpPr/>
          <p:nvPr/>
        </p:nvSpPr>
        <p:spPr>
          <a:xfrm>
            <a:off x="1125893" y="1169686"/>
            <a:ext cx="1276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  <a:endParaRPr lang="sv-SE" sz="2400" b="1" dirty="0">
              <a:solidFill>
                <a:srgbClr val="3B7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483</Words>
  <Application>Microsoft Office PowerPoint</Application>
  <PresentationFormat>Bredbild</PresentationFormat>
  <Paragraphs>72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Region Jonkopings 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Bodin Mattias</dc:creator>
  <cp:lastModifiedBy>Wetter Linda</cp:lastModifiedBy>
  <cp:revision>55</cp:revision>
  <dcterms:created xsi:type="dcterms:W3CDTF">2024-10-11T09:38:12Z</dcterms:created>
  <dcterms:modified xsi:type="dcterms:W3CDTF">2025-08-18T13:42:32Z</dcterms:modified>
</cp:coreProperties>
</file>