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4" r:id="rId4"/>
    <p:sldId id="262" r:id="rId5"/>
    <p:sldId id="258" r:id="rId6"/>
    <p:sldId id="272" r:id="rId7"/>
    <p:sldId id="273" r:id="rId8"/>
    <p:sldId id="274" r:id="rId9"/>
    <p:sldId id="277" r:id="rId10"/>
    <p:sldId id="278" r:id="rId11"/>
    <p:sldId id="276" r:id="rId12"/>
    <p:sldId id="275" r:id="rId13"/>
    <p:sldId id="271" r:id="rId14"/>
    <p:sldId id="268" r:id="rId15"/>
    <p:sldId id="279" r:id="rId16"/>
    <p:sldId id="280" r:id="rId17"/>
    <p:sldId id="281" r:id="rId18"/>
    <p:sldId id="28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79" autoAdjust="0"/>
  </p:normalViewPr>
  <p:slideViewPr>
    <p:cSldViewPr snapToGrid="0">
      <p:cViewPr>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67B69-028E-44EF-B786-4F9EF9A6C783}" type="datetimeFigureOut">
              <a:rPr lang="sv-SE" smtClean="0"/>
              <a:t>2021-02-03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D2608-7926-4B1B-A2EF-FD5E572ECFEE}" type="slidenum">
              <a:rPr lang="sv-SE" smtClean="0"/>
              <a:t>‹#›</a:t>
            </a:fld>
            <a:endParaRPr lang="sv-SE"/>
          </a:p>
        </p:txBody>
      </p:sp>
    </p:spTree>
    <p:extLst>
      <p:ext uri="{BB962C8B-B14F-4D97-AF65-F5344CB8AC3E}">
        <p14:creationId xmlns:p14="http://schemas.microsoft.com/office/powerpoint/2010/main" val="352833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C9D2608-7926-4B1B-A2EF-FD5E572ECFEE}" type="slidenum">
              <a:rPr lang="sv-SE" smtClean="0"/>
              <a:t>1</a:t>
            </a:fld>
            <a:endParaRPr lang="sv-SE"/>
          </a:p>
        </p:txBody>
      </p:sp>
    </p:spTree>
    <p:extLst>
      <p:ext uri="{BB962C8B-B14F-4D97-AF65-F5344CB8AC3E}">
        <p14:creationId xmlns:p14="http://schemas.microsoft.com/office/powerpoint/2010/main" val="230318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C9D2608-7926-4B1B-A2EF-FD5E572ECFEE}" type="slidenum">
              <a:rPr lang="sv-SE" smtClean="0"/>
              <a:t>11</a:t>
            </a:fld>
            <a:endParaRPr lang="sv-SE"/>
          </a:p>
        </p:txBody>
      </p:sp>
    </p:spTree>
    <p:extLst>
      <p:ext uri="{BB962C8B-B14F-4D97-AF65-F5344CB8AC3E}">
        <p14:creationId xmlns:p14="http://schemas.microsoft.com/office/powerpoint/2010/main" val="86777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endParaRPr lang="sv-SE" dirty="0" smtClean="0"/>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1C9D2608-7926-4B1B-A2EF-FD5E572ECFEE}" type="slidenum">
              <a:rPr lang="sv-SE" smtClean="0"/>
              <a:t>12</a:t>
            </a:fld>
            <a:endParaRPr lang="sv-SE"/>
          </a:p>
        </p:txBody>
      </p:sp>
    </p:spTree>
    <p:extLst>
      <p:ext uri="{BB962C8B-B14F-4D97-AF65-F5344CB8AC3E}">
        <p14:creationId xmlns:p14="http://schemas.microsoft.com/office/powerpoint/2010/main" val="81414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C9D2608-7926-4B1B-A2EF-FD5E572ECFEE}" type="slidenum">
              <a:rPr lang="sv-SE" smtClean="0"/>
              <a:t>13</a:t>
            </a:fld>
            <a:endParaRPr lang="sv-SE"/>
          </a:p>
        </p:txBody>
      </p:sp>
    </p:spTree>
    <p:extLst>
      <p:ext uri="{BB962C8B-B14F-4D97-AF65-F5344CB8AC3E}">
        <p14:creationId xmlns:p14="http://schemas.microsoft.com/office/powerpoint/2010/main" val="3240733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95209977-9AC8-44CA-A00C-A6EB7F5895F6}" type="datetime1">
              <a:rPr lang="sv-SE" smtClean="0"/>
              <a:t>2021-02-04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77C4EF-C546-4244-B6FC-8696DFEE1BA8}" type="slidenum">
              <a:rPr lang="sv-SE" smtClean="0"/>
              <a:t>‹#›</a:t>
            </a:fld>
            <a:endParaRPr lang="sv-SE"/>
          </a:p>
        </p:txBody>
      </p:sp>
    </p:spTree>
    <p:extLst>
      <p:ext uri="{BB962C8B-B14F-4D97-AF65-F5344CB8AC3E}">
        <p14:creationId xmlns:p14="http://schemas.microsoft.com/office/powerpoint/2010/main" val="80135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1848C0C-78CF-45B3-9831-E48BAA2C257B}" type="datetime1">
              <a:rPr lang="sv-SE" smtClean="0"/>
              <a:t>2021-02-04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77C4EF-C546-4244-B6FC-8696DFEE1BA8}" type="slidenum">
              <a:rPr lang="sv-SE" smtClean="0"/>
              <a:t>‹#›</a:t>
            </a:fld>
            <a:endParaRPr lang="sv-SE"/>
          </a:p>
        </p:txBody>
      </p:sp>
    </p:spTree>
    <p:extLst>
      <p:ext uri="{BB962C8B-B14F-4D97-AF65-F5344CB8AC3E}">
        <p14:creationId xmlns:p14="http://schemas.microsoft.com/office/powerpoint/2010/main" val="172669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1F7706E-63DD-4BCB-AB37-F6EC9EAD4170}" type="datetime1">
              <a:rPr lang="sv-SE" smtClean="0"/>
              <a:t>2021-02-04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77C4EF-C546-4244-B6FC-8696DFEE1BA8}" type="slidenum">
              <a:rPr lang="sv-SE" smtClean="0"/>
              <a:t>‹#›</a:t>
            </a:fld>
            <a:endParaRPr lang="sv-SE"/>
          </a:p>
        </p:txBody>
      </p:sp>
    </p:spTree>
    <p:extLst>
      <p:ext uri="{BB962C8B-B14F-4D97-AF65-F5344CB8AC3E}">
        <p14:creationId xmlns:p14="http://schemas.microsoft.com/office/powerpoint/2010/main" val="228818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D8CC63B-A16D-4E93-984A-0B7DD17DF2D9}" type="datetime1">
              <a:rPr lang="sv-SE" smtClean="0"/>
              <a:t>2021-02-04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77C4EF-C546-4244-B6FC-8696DFEE1BA8}" type="slidenum">
              <a:rPr lang="sv-SE" smtClean="0"/>
              <a:t>‹#›</a:t>
            </a:fld>
            <a:endParaRPr lang="sv-SE"/>
          </a:p>
        </p:txBody>
      </p:sp>
    </p:spTree>
    <p:extLst>
      <p:ext uri="{BB962C8B-B14F-4D97-AF65-F5344CB8AC3E}">
        <p14:creationId xmlns:p14="http://schemas.microsoft.com/office/powerpoint/2010/main" val="32921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7B5299FA-CE27-4CB5-9A5C-68CD01E286CE}" type="datetime1">
              <a:rPr lang="sv-SE" smtClean="0"/>
              <a:t>2021-02-04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77C4EF-C546-4244-B6FC-8696DFEE1BA8}" type="slidenum">
              <a:rPr lang="sv-SE" smtClean="0"/>
              <a:t>‹#›</a:t>
            </a:fld>
            <a:endParaRPr lang="sv-SE"/>
          </a:p>
        </p:txBody>
      </p:sp>
    </p:spTree>
    <p:extLst>
      <p:ext uri="{BB962C8B-B14F-4D97-AF65-F5344CB8AC3E}">
        <p14:creationId xmlns:p14="http://schemas.microsoft.com/office/powerpoint/2010/main" val="205854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A1E2E92B-31A8-4B79-8AEF-F86CB1631A16}" type="datetime1">
              <a:rPr lang="sv-SE" smtClean="0"/>
              <a:t>2021-02-04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77C4EF-C546-4244-B6FC-8696DFEE1BA8}" type="slidenum">
              <a:rPr lang="sv-SE" smtClean="0"/>
              <a:t>‹#›</a:t>
            </a:fld>
            <a:endParaRPr lang="sv-SE"/>
          </a:p>
        </p:txBody>
      </p:sp>
    </p:spTree>
    <p:extLst>
      <p:ext uri="{BB962C8B-B14F-4D97-AF65-F5344CB8AC3E}">
        <p14:creationId xmlns:p14="http://schemas.microsoft.com/office/powerpoint/2010/main" val="87319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2E0E667-C631-456A-B143-B187377F9556}" type="datetime1">
              <a:rPr lang="sv-SE" smtClean="0"/>
              <a:t>2021-02-04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D77C4EF-C546-4244-B6FC-8696DFEE1BA8}" type="slidenum">
              <a:rPr lang="sv-SE" smtClean="0"/>
              <a:t>‹#›</a:t>
            </a:fld>
            <a:endParaRPr lang="sv-SE"/>
          </a:p>
        </p:txBody>
      </p:sp>
    </p:spTree>
    <p:extLst>
      <p:ext uri="{BB962C8B-B14F-4D97-AF65-F5344CB8AC3E}">
        <p14:creationId xmlns:p14="http://schemas.microsoft.com/office/powerpoint/2010/main" val="110339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CAE51AF6-7788-4F00-AB12-10454725D02C}" type="datetime1">
              <a:rPr lang="sv-SE" smtClean="0"/>
              <a:t>2021-02-04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D77C4EF-C546-4244-B6FC-8696DFEE1BA8}" type="slidenum">
              <a:rPr lang="sv-SE" smtClean="0"/>
              <a:t>‹#›</a:t>
            </a:fld>
            <a:endParaRPr lang="sv-SE"/>
          </a:p>
        </p:txBody>
      </p:sp>
    </p:spTree>
    <p:extLst>
      <p:ext uri="{BB962C8B-B14F-4D97-AF65-F5344CB8AC3E}">
        <p14:creationId xmlns:p14="http://schemas.microsoft.com/office/powerpoint/2010/main" val="319029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CB8E17B-E24B-45D4-9C11-A90FDBE3258C}" type="datetime1">
              <a:rPr lang="sv-SE" smtClean="0"/>
              <a:t>2021-02-04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D77C4EF-C546-4244-B6FC-8696DFEE1BA8}" type="slidenum">
              <a:rPr lang="sv-SE" smtClean="0"/>
              <a:t>‹#›</a:t>
            </a:fld>
            <a:endParaRPr lang="sv-SE"/>
          </a:p>
        </p:txBody>
      </p:sp>
    </p:spTree>
    <p:extLst>
      <p:ext uri="{BB962C8B-B14F-4D97-AF65-F5344CB8AC3E}">
        <p14:creationId xmlns:p14="http://schemas.microsoft.com/office/powerpoint/2010/main" val="146300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B3317AA7-B08D-44B2-BD54-76A89AEC53D8}" type="datetime1">
              <a:rPr lang="sv-SE" smtClean="0"/>
              <a:t>2021-02-04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77C4EF-C546-4244-B6FC-8696DFEE1BA8}" type="slidenum">
              <a:rPr lang="sv-SE" smtClean="0"/>
              <a:t>‹#›</a:t>
            </a:fld>
            <a:endParaRPr lang="sv-SE"/>
          </a:p>
        </p:txBody>
      </p:sp>
    </p:spTree>
    <p:extLst>
      <p:ext uri="{BB962C8B-B14F-4D97-AF65-F5344CB8AC3E}">
        <p14:creationId xmlns:p14="http://schemas.microsoft.com/office/powerpoint/2010/main" val="12986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5067E770-C4B3-43C8-A55C-13A3931EF581}" type="datetime1">
              <a:rPr lang="sv-SE" smtClean="0"/>
              <a:t>2021-02-04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77C4EF-C546-4244-B6FC-8696DFEE1BA8}" type="slidenum">
              <a:rPr lang="sv-SE" smtClean="0"/>
              <a:t>‹#›</a:t>
            </a:fld>
            <a:endParaRPr lang="sv-SE"/>
          </a:p>
        </p:txBody>
      </p:sp>
    </p:spTree>
    <p:extLst>
      <p:ext uri="{BB962C8B-B14F-4D97-AF65-F5344CB8AC3E}">
        <p14:creationId xmlns:p14="http://schemas.microsoft.com/office/powerpoint/2010/main" val="355970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508AB-50CF-4D90-8A2F-EF5B9BDA64D8}" type="datetime1">
              <a:rPr lang="sv-SE" smtClean="0"/>
              <a:t>2021-02-04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7C4EF-C546-4244-B6FC-8696DFEE1BA8}" type="slidenum">
              <a:rPr lang="sv-SE" smtClean="0"/>
              <a:t>‹#›</a:t>
            </a:fld>
            <a:endParaRPr lang="sv-SE"/>
          </a:p>
        </p:txBody>
      </p:sp>
    </p:spTree>
    <p:extLst>
      <p:ext uri="{BB962C8B-B14F-4D97-AF65-F5344CB8AC3E}">
        <p14:creationId xmlns:p14="http://schemas.microsoft.com/office/powerpoint/2010/main" val="3325867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tillvaxtverket.se/om-tillvaxtverket/nyhetsrummet.html#/news/nu-startar-tillvaextverketett-landsbygdslabb-420030"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s://www.landsbygdsnatverket.se/vadgorvi/nyanlandasinkludering/utrikesfoddasinkluderingpalandsbygdenden3och4mars"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zoom.us/j/93467788272"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Planeringsmöte 3 februari</a:t>
            </a:r>
            <a:endParaRPr lang="sv-SE" dirty="0"/>
          </a:p>
        </p:txBody>
      </p:sp>
      <p:sp>
        <p:nvSpPr>
          <p:cNvPr id="3" name="Underrubrik 2"/>
          <p:cNvSpPr>
            <a:spLocks noGrp="1"/>
          </p:cNvSpPr>
          <p:nvPr>
            <p:ph type="subTitle" idx="1"/>
          </p:nvPr>
        </p:nvSpPr>
        <p:spPr/>
        <p:txBody>
          <a:bodyPr/>
          <a:lstStyle/>
          <a:p>
            <a:r>
              <a:rPr lang="sv-SE" dirty="0" smtClean="0"/>
              <a:t>Ekosystem för landsbygdsutveckling med fokus på livsmedelsproduktion och inkluderande entreprenörskap </a:t>
            </a:r>
            <a:endParaRPr lang="sv-SE"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351" y="5949696"/>
            <a:ext cx="1783080" cy="445008"/>
          </a:xfrm>
          <a:prstGeom prst="rect">
            <a:avLst/>
          </a:prstGeom>
        </p:spPr>
      </p:pic>
    </p:spTree>
    <p:extLst>
      <p:ext uri="{BB962C8B-B14F-4D97-AF65-F5344CB8AC3E}">
        <p14:creationId xmlns:p14="http://schemas.microsoft.com/office/powerpoint/2010/main" val="3230556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467034" y="869949"/>
            <a:ext cx="9660994" cy="5235287"/>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351" y="5949696"/>
            <a:ext cx="1783080" cy="445008"/>
          </a:xfrm>
          <a:prstGeom prst="rect">
            <a:avLst/>
          </a:prstGeom>
        </p:spPr>
      </p:pic>
    </p:spTree>
    <p:extLst>
      <p:ext uri="{BB962C8B-B14F-4D97-AF65-F5344CB8AC3E}">
        <p14:creationId xmlns:p14="http://schemas.microsoft.com/office/powerpoint/2010/main" val="4228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half" idx="2"/>
          </p:nvPr>
        </p:nvSpPr>
        <p:spPr>
          <a:xfrm>
            <a:off x="775133" y="468746"/>
            <a:ext cx="10493231" cy="879763"/>
          </a:xfrm>
        </p:spPr>
        <p:txBody>
          <a:bodyPr>
            <a:noAutofit/>
          </a:bodyPr>
          <a:lstStyle/>
          <a:p>
            <a:pPr algn="ctr"/>
            <a:r>
              <a:rPr lang="sv-SE" sz="2800" dirty="0" smtClean="0"/>
              <a:t>Vad </a:t>
            </a:r>
            <a:r>
              <a:rPr lang="sv-SE" sz="2800" dirty="0"/>
              <a:t>har jag och min organisation för möjlighet att få vara med i fortsättningen</a:t>
            </a:r>
            <a:r>
              <a:rPr lang="sv-SE" sz="2800" dirty="0" smtClean="0"/>
              <a:t>? / </a:t>
            </a:r>
            <a:r>
              <a:rPr lang="sv-SE" sz="2800" dirty="0" smtClean="0"/>
              <a:t>Vad kan vi göra, när och var?</a:t>
            </a:r>
            <a:r>
              <a:rPr lang="sv-SE" sz="2800" dirty="0" smtClean="0"/>
              <a:t> </a:t>
            </a:r>
            <a:endParaRPr lang="sv-SE" sz="2800" dirty="0"/>
          </a:p>
          <a:p>
            <a:pPr lvl="0"/>
            <a:r>
              <a:rPr lang="sv-SE" u="sng" dirty="0" smtClean="0"/>
              <a:t>MMTC</a:t>
            </a:r>
          </a:p>
          <a:p>
            <a:r>
              <a:rPr lang="sv-SE" dirty="0" smtClean="0"/>
              <a:t>Forskningscentret MMTC på JIBS kan bidra med kunskap kring framgångsfaktorer av </a:t>
            </a:r>
            <a:r>
              <a:rPr lang="sv-SE" dirty="0" err="1" smtClean="0"/>
              <a:t>ecosystemutveckling</a:t>
            </a:r>
            <a:r>
              <a:rPr lang="sv-SE" dirty="0" smtClean="0"/>
              <a:t>, kvinnligt entreprenörskap, rural e-</a:t>
            </a:r>
            <a:r>
              <a:rPr lang="sv-SE" dirty="0" err="1" smtClean="0"/>
              <a:t>ship</a:t>
            </a:r>
            <a:r>
              <a:rPr lang="sv-SE" dirty="0" smtClean="0"/>
              <a:t>, och </a:t>
            </a:r>
            <a:r>
              <a:rPr lang="sv-SE" dirty="0" err="1" smtClean="0"/>
              <a:t>ethnic</a:t>
            </a:r>
            <a:r>
              <a:rPr lang="sv-SE" dirty="0" smtClean="0"/>
              <a:t> </a:t>
            </a:r>
            <a:r>
              <a:rPr lang="sv-SE" dirty="0" err="1" smtClean="0"/>
              <a:t>minority</a:t>
            </a:r>
            <a:r>
              <a:rPr lang="sv-SE" dirty="0" smtClean="0"/>
              <a:t> e-</a:t>
            </a:r>
            <a:r>
              <a:rPr lang="sv-SE" dirty="0" err="1" smtClean="0"/>
              <a:t>ship</a:t>
            </a:r>
            <a:endParaRPr lang="sv-SE" dirty="0" smtClean="0"/>
          </a:p>
          <a:p>
            <a:r>
              <a:rPr lang="sv-SE" u="sng" dirty="0" smtClean="0"/>
              <a:t>Energikontoret</a:t>
            </a:r>
          </a:p>
          <a:p>
            <a:r>
              <a:rPr lang="sv-SE" dirty="0" smtClean="0"/>
              <a:t>Vi kan arbeta med föreslagna aktiviteter, d.v.s. Kartläggning av potential för Industriella </a:t>
            </a:r>
            <a:r>
              <a:rPr lang="sv-SE" dirty="0" err="1" smtClean="0"/>
              <a:t>symbioser</a:t>
            </a:r>
            <a:r>
              <a:rPr lang="sv-SE" dirty="0" smtClean="0"/>
              <a:t>/cirkulär ekonomi och Identifiera potential för innovation med start i Q2. Vi har dock ingen finansiering för detta utan det behöver lösas.</a:t>
            </a:r>
          </a:p>
          <a:p>
            <a:r>
              <a:rPr lang="sv-SE" u="sng" dirty="0" smtClean="0"/>
              <a:t>Nyföretagarcentrum</a:t>
            </a:r>
            <a:r>
              <a:rPr lang="sv-SE" dirty="0" smtClean="0"/>
              <a:t> kan vara en viktig aktör för att förbereda företagaren innan företagsstart genom rådgivning, viktiga checklistor att tänka på med tex tillstånd osv, samt att ta fram affärsplaner som hjälper till att skapa en bra grund att utgå ifrån. </a:t>
            </a:r>
          </a:p>
          <a:p>
            <a:r>
              <a:rPr lang="sv-SE" u="sng" dirty="0" smtClean="0"/>
              <a:t>NUVAB</a:t>
            </a:r>
            <a:r>
              <a:rPr lang="sv-SE" dirty="0" smtClean="0"/>
              <a:t> Vetlandas näringslivsbolag skapar viktiga mötesplatser och nätverk som är en viktig nyckel för framgångsrikt företagande. </a:t>
            </a:r>
            <a:r>
              <a:rPr lang="sv-SE" dirty="0" err="1" smtClean="0"/>
              <a:t>Nuvabs</a:t>
            </a:r>
            <a:r>
              <a:rPr lang="sv-SE" dirty="0" smtClean="0"/>
              <a:t> kontaktnät och kanaler ut i näringslivets samtliga näringar kan vi bidra med. Ni driver också många nätverk som kan vara ett bra stöd för nya entreprenörer. Ur perspektivet Science Park, tittar vi just nu tillsammans med olika aktörer i länet just på hur vi hjälper och hittar entreprenörer med utländsk bakgrund. Affärsutveckling och verktygslåda bidrar vi gärna med.</a:t>
            </a:r>
          </a:p>
          <a:p>
            <a:r>
              <a:rPr lang="sv-SE" u="sng" dirty="0" smtClean="0"/>
              <a:t>RISE</a:t>
            </a:r>
            <a:r>
              <a:rPr lang="sv-SE" dirty="0" smtClean="0"/>
              <a:t>: Expertis inom olika delar av värdekedjan, ekosystemkunskap, förändringsarbete, material- och energikartläggning, cirkulär ekonomi, konceptutveckling, mätning av förändring, flöden, simulering och modellering(framtid scenarier) material- och systemkunskap, digitalisering m.m. Vi har även stor kunskap om ansökningsförfarande och bra koll på olika finansiärer. Resurseffektivisering, robusta system. Transport och logistik</a:t>
            </a:r>
          </a:p>
          <a:p>
            <a:endParaRPr lang="sv-SE" dirty="0" smtClean="0"/>
          </a:p>
          <a:p>
            <a:endParaRPr lang="sv-SE" dirty="0" smtClean="0"/>
          </a:p>
          <a:p>
            <a:pPr lvl="0"/>
            <a:endParaRPr lang="sv-SE" dirty="0" smtClean="0"/>
          </a:p>
          <a:p>
            <a:pPr lvl="0" algn="ctr"/>
            <a:endParaRPr lang="sv-SE" sz="2800" dirty="0"/>
          </a:p>
          <a:p>
            <a:pPr lvl="0" algn="ctr"/>
            <a:endParaRPr lang="sv-SE" sz="2800" dirty="0"/>
          </a:p>
          <a:p>
            <a:pPr algn="ctr"/>
            <a:endParaRPr lang="sv-SE" sz="2800" dirty="0"/>
          </a:p>
        </p:txBody>
      </p:sp>
      <p:sp>
        <p:nvSpPr>
          <p:cNvPr id="6" name="Platshållare för text 3"/>
          <p:cNvSpPr txBox="1">
            <a:spLocks/>
          </p:cNvSpPr>
          <p:nvPr/>
        </p:nvSpPr>
        <p:spPr>
          <a:xfrm>
            <a:off x="6109134" y="2057400"/>
            <a:ext cx="3932237"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sv-SE" dirty="0" smtClean="0"/>
          </a:p>
          <a:p>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6461" y="6132871"/>
            <a:ext cx="1783080" cy="445008"/>
          </a:xfrm>
          <a:prstGeom prst="rect">
            <a:avLst/>
          </a:prstGeom>
        </p:spPr>
      </p:pic>
    </p:spTree>
    <p:extLst>
      <p:ext uri="{BB962C8B-B14F-4D97-AF65-F5344CB8AC3E}">
        <p14:creationId xmlns:p14="http://schemas.microsoft.com/office/powerpoint/2010/main" val="118582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half" idx="2"/>
          </p:nvPr>
        </p:nvSpPr>
        <p:spPr>
          <a:xfrm>
            <a:off x="775133" y="468746"/>
            <a:ext cx="10493231" cy="879763"/>
          </a:xfrm>
        </p:spPr>
        <p:txBody>
          <a:bodyPr>
            <a:noAutofit/>
          </a:bodyPr>
          <a:lstStyle/>
          <a:p>
            <a:pPr algn="ctr"/>
            <a:r>
              <a:rPr lang="sv-SE" sz="2800" dirty="0" smtClean="0"/>
              <a:t>Vad har jag och min organisation för möjlighet att få vara med i fortsättningen? / Vad kan vi göra, när och var? forts</a:t>
            </a:r>
          </a:p>
          <a:p>
            <a:pPr lvl="0" algn="ctr"/>
            <a:r>
              <a:rPr lang="sv-SE" sz="2800" dirty="0" smtClean="0"/>
              <a:t> </a:t>
            </a:r>
            <a:endParaRPr lang="sv-SE" sz="2800" dirty="0"/>
          </a:p>
          <a:p>
            <a:r>
              <a:rPr lang="sv-SE" u="sng" dirty="0" smtClean="0"/>
              <a:t>Tillväxtverket</a:t>
            </a:r>
            <a:r>
              <a:rPr lang="sv-SE" dirty="0" smtClean="0"/>
              <a:t> kan ha en roll i att bidra med kunskap och nätverk med fokus på landsbygdsutveckling och t ex bidra med goda exempel/koppla ihop med andra pågående processer med liknande innehåll. Det är ju det som är en av myndighetens styrkor som nationell myndighet – att vi ofta har helikopterperspektivet och vet vad som pågår inom området på nationell nivå eller i andra regioner.</a:t>
            </a:r>
          </a:p>
          <a:p>
            <a:r>
              <a:rPr lang="sv-SE" dirty="0" smtClean="0"/>
              <a:t>Tillväxtverket har ju en samordnande roll för landsbygdspolitiken och där pågår ju ett strategiskt och operativ arbete som skulle kunna nyttjas i ett sånt här utvecklingsarbete. Bland annat så har Tillväxtverket tillsammans med ett 20-tal myndigheter startat ett Landsbygdslabb, där man ska ta fram gemensamma metoder för utveckling av landsbygderna. </a:t>
            </a:r>
            <a:r>
              <a:rPr lang="sv-SE" dirty="0" smtClean="0">
                <a:hlinkClick r:id="rId3"/>
              </a:rPr>
              <a:t>https://tillvaxtverket.se/om-tillvaxtverket/nyhetsrummet.html#/news/nu-startar-tillvaextverketett-landsbygdslabb-420030</a:t>
            </a:r>
            <a:r>
              <a:rPr lang="sv-SE" dirty="0" smtClean="0"/>
              <a:t> . Exempel på f</a:t>
            </a:r>
            <a:r>
              <a:rPr lang="sv-SE" dirty="0" smtClean="0"/>
              <a:t>ungerande s</a:t>
            </a:r>
            <a:r>
              <a:rPr lang="sv-SE" dirty="0" smtClean="0"/>
              <a:t>amverkansmodeller för landsbygdsutveckling idag i andra regioner. </a:t>
            </a:r>
          </a:p>
          <a:p>
            <a:r>
              <a:rPr lang="sv-SE" dirty="0" smtClean="0"/>
              <a:t>När det gäller livsmedel så har vi under hösten etablerat forum för samordning på den nationella nivån, med en GD/VD gruppering som leds av verkets GD där berörda myndigheter och branschorganisationer ingår. Vi har också etablerat en operativ grupp för att ta oss an gemensamma utmaningar med samma gruppering som ovan. Från och med årsskiftet så har vi också en regional samordnande roll (tidigare Jordbruksverket) där vi under våren kommer utveckla en närmare samarbete med regionerna (</a:t>
            </a:r>
            <a:r>
              <a:rPr lang="sv-SE" dirty="0" err="1" smtClean="0"/>
              <a:t>lst</a:t>
            </a:r>
            <a:r>
              <a:rPr lang="sv-SE" dirty="0" smtClean="0"/>
              <a:t> och RUA). Syftet är bland annat att se hur vi tillsammans (nationellt och regionalt) kan dra nytta av att det finns strategier på båda nivåer och hur vi kan skapa ett mervärde genom detta. Vår roll i ett sådant arbete är att bidra med kunskap och nätverk och att där det finns möjlighet/koppla ihop med andra pågående processer. Sist men inte minst, Tillväxtverket kan bidra med kunskap om företagsfrämjande metoder i gruppen nyanlända och utrikes födda. </a:t>
            </a:r>
            <a:r>
              <a:rPr lang="sv-SE" dirty="0" err="1" smtClean="0"/>
              <a:t>Uppskalning</a:t>
            </a:r>
            <a:r>
              <a:rPr lang="sv-SE" dirty="0" smtClean="0"/>
              <a:t> av samverkansmodellen till flera regioner</a:t>
            </a:r>
          </a:p>
          <a:p>
            <a:endParaRPr lang="sv-SE" dirty="0" smtClean="0"/>
          </a:p>
          <a:p>
            <a:endParaRPr lang="sv-SE" dirty="0" smtClean="0"/>
          </a:p>
          <a:p>
            <a:pPr lvl="0"/>
            <a:endParaRPr lang="sv-SE" dirty="0" smtClean="0"/>
          </a:p>
          <a:p>
            <a:pPr lvl="0" algn="ctr"/>
            <a:endParaRPr lang="sv-SE" sz="2800" dirty="0"/>
          </a:p>
          <a:p>
            <a:pPr lvl="0" algn="ctr"/>
            <a:endParaRPr lang="sv-SE" sz="2800" dirty="0"/>
          </a:p>
          <a:p>
            <a:pPr algn="ctr"/>
            <a:endParaRPr lang="sv-SE" sz="2800" dirty="0"/>
          </a:p>
        </p:txBody>
      </p:sp>
      <p:sp>
        <p:nvSpPr>
          <p:cNvPr id="6" name="Platshållare för text 3"/>
          <p:cNvSpPr txBox="1">
            <a:spLocks/>
          </p:cNvSpPr>
          <p:nvPr/>
        </p:nvSpPr>
        <p:spPr>
          <a:xfrm>
            <a:off x="6109134" y="2057400"/>
            <a:ext cx="3932237"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sv-SE" dirty="0" smtClean="0"/>
          </a:p>
          <a:p>
            <a:endParaRPr lang="sv-SE" dirty="0"/>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0351" y="6132871"/>
            <a:ext cx="1783080" cy="445008"/>
          </a:xfrm>
          <a:prstGeom prst="rect">
            <a:avLst/>
          </a:prstGeom>
        </p:spPr>
      </p:pic>
    </p:spTree>
    <p:extLst>
      <p:ext uri="{BB962C8B-B14F-4D97-AF65-F5344CB8AC3E}">
        <p14:creationId xmlns:p14="http://schemas.microsoft.com/office/powerpoint/2010/main" val="1923242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half" idx="2"/>
          </p:nvPr>
        </p:nvSpPr>
        <p:spPr>
          <a:xfrm>
            <a:off x="775133" y="468746"/>
            <a:ext cx="10493231" cy="879763"/>
          </a:xfrm>
        </p:spPr>
        <p:txBody>
          <a:bodyPr>
            <a:noAutofit/>
          </a:bodyPr>
          <a:lstStyle/>
          <a:p>
            <a:pPr algn="ctr"/>
            <a:r>
              <a:rPr lang="sv-SE" sz="2800" dirty="0" smtClean="0"/>
              <a:t>Vad har jag och min organisation för möjlighet att få vara med i fortsättningen? / Vad kan vi göra, när och var? forts</a:t>
            </a:r>
          </a:p>
          <a:p>
            <a:pPr lvl="0" algn="ctr"/>
            <a:r>
              <a:rPr lang="sv-SE" sz="2800" dirty="0" smtClean="0"/>
              <a:t> </a:t>
            </a:r>
            <a:endParaRPr lang="sv-SE" sz="2800" dirty="0"/>
          </a:p>
          <a:p>
            <a:endParaRPr lang="sv-SE" dirty="0" smtClean="0"/>
          </a:p>
          <a:p>
            <a:r>
              <a:rPr lang="sv-SE" u="sng" dirty="0" smtClean="0"/>
              <a:t>Landsbygdsnätverket</a:t>
            </a:r>
            <a:r>
              <a:rPr lang="sv-SE" dirty="0" smtClean="0"/>
              <a:t> är en arena och plattform för samarbete och samverkan  mellan nationella myndigheter och organisationer. Inom nätverket kan kunskap (goda exempel) och erfarenhet spridas och kontakter tas.</a:t>
            </a:r>
          </a:p>
          <a:p>
            <a:r>
              <a:rPr lang="sv-SE" dirty="0" smtClean="0"/>
              <a:t>Delta gärna på vår träff digitala träff 3 - 4 mars "Utrikesföddas inkludering på landsbygden.  </a:t>
            </a:r>
            <a:r>
              <a:rPr lang="sv-SE" dirty="0" smtClean="0">
                <a:hlinkClick r:id="rId3"/>
              </a:rPr>
              <a:t>https://www.landsbygdsnatverket.se/vadgorvi/nyanlandasinkludering/utrikesfoddasinkluderingpalandsbygdenden3och4mars</a:t>
            </a:r>
            <a:r>
              <a:rPr lang="sv-SE" dirty="0" smtClean="0"/>
              <a:t> </a:t>
            </a:r>
          </a:p>
          <a:p>
            <a:pPr lvl="0"/>
            <a:endParaRPr lang="sv-SE" dirty="0" smtClean="0"/>
          </a:p>
          <a:p>
            <a:pPr lvl="0" algn="ctr"/>
            <a:endParaRPr lang="sv-SE" sz="2800" dirty="0"/>
          </a:p>
          <a:p>
            <a:pPr lvl="0" algn="ctr"/>
            <a:endParaRPr lang="sv-SE" sz="2800" dirty="0"/>
          </a:p>
          <a:p>
            <a:pPr algn="ctr"/>
            <a:endParaRPr lang="sv-SE" sz="2800" dirty="0"/>
          </a:p>
        </p:txBody>
      </p:sp>
      <p:sp>
        <p:nvSpPr>
          <p:cNvPr id="6" name="Platshållare för text 3"/>
          <p:cNvSpPr txBox="1">
            <a:spLocks/>
          </p:cNvSpPr>
          <p:nvPr/>
        </p:nvSpPr>
        <p:spPr>
          <a:xfrm>
            <a:off x="6109134" y="2057400"/>
            <a:ext cx="3932237"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sv-SE" dirty="0" smtClean="0"/>
          </a:p>
          <a:p>
            <a:endParaRPr lang="sv-SE" dirty="0"/>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0351" y="5949696"/>
            <a:ext cx="1783080" cy="445008"/>
          </a:xfrm>
          <a:prstGeom prst="rect">
            <a:avLst/>
          </a:prstGeom>
        </p:spPr>
      </p:pic>
    </p:spTree>
    <p:extLst>
      <p:ext uri="{BB962C8B-B14F-4D97-AF65-F5344CB8AC3E}">
        <p14:creationId xmlns:p14="http://schemas.microsoft.com/office/powerpoint/2010/main" val="3668594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half" idx="2"/>
          </p:nvPr>
        </p:nvSpPr>
        <p:spPr>
          <a:xfrm>
            <a:off x="930563" y="1364673"/>
            <a:ext cx="10919692" cy="3811588"/>
          </a:xfrm>
        </p:spPr>
        <p:txBody>
          <a:bodyPr/>
          <a:lstStyle/>
          <a:p>
            <a:r>
              <a:rPr lang="sv-SE" dirty="0" smtClean="0"/>
              <a:t>Workshop 9 mars, 13:00 – 16:00</a:t>
            </a:r>
          </a:p>
          <a:p>
            <a:r>
              <a:rPr lang="sv-SE" dirty="0" smtClean="0"/>
              <a:t>Digitalt, via zoom </a:t>
            </a:r>
            <a:r>
              <a:rPr lang="sv-SE" dirty="0">
                <a:hlinkClick r:id="rId2"/>
              </a:rPr>
              <a:t>https://</a:t>
            </a:r>
            <a:r>
              <a:rPr lang="sv-SE" dirty="0" smtClean="0">
                <a:hlinkClick r:id="rId2"/>
              </a:rPr>
              <a:t>zoom.us/j/93467788272</a:t>
            </a:r>
            <a:endParaRPr lang="sv-SE" dirty="0" smtClean="0"/>
          </a:p>
          <a:p>
            <a:endParaRPr lang="sv-SE" dirty="0" smtClean="0"/>
          </a:p>
          <a:p>
            <a:r>
              <a:rPr lang="sv-SE" dirty="0" smtClean="0"/>
              <a:t>Samtliga deltagare har visat intresse till att utreda förutsättningarna för att tillsammans bidra till en hållbar, innovativ och inkluderande näringslivsutveckling på landsbygden.</a:t>
            </a:r>
          </a:p>
          <a:p>
            <a:r>
              <a:rPr lang="sv-SE" dirty="0" smtClean="0"/>
              <a:t>Vi föreslår därmed att inför kommande workshop mötas i mindre arbetsgrupper för att konkretisera vårt ekosystemarbete. Vi finns alltid tillgängliga för frågor…..</a:t>
            </a:r>
            <a:endParaRPr lang="sv-SE" dirty="0"/>
          </a:p>
        </p:txBody>
      </p:sp>
      <p:sp>
        <p:nvSpPr>
          <p:cNvPr id="8" name="Rektangel 7"/>
          <p:cNvSpPr/>
          <p:nvPr/>
        </p:nvSpPr>
        <p:spPr>
          <a:xfrm>
            <a:off x="2805906" y="482708"/>
            <a:ext cx="6096000" cy="369332"/>
          </a:xfrm>
          <a:prstGeom prst="rect">
            <a:avLst/>
          </a:prstGeom>
        </p:spPr>
        <p:txBody>
          <a:bodyPr>
            <a:spAutoFit/>
          </a:bodyPr>
          <a:lstStyle/>
          <a:p>
            <a:pPr algn="ctr"/>
            <a:r>
              <a:rPr lang="sv-SE" b="1" dirty="0" smtClean="0"/>
              <a:t>Nästa steg</a:t>
            </a:r>
            <a:endParaRPr lang="sv-SE" b="1" dirty="0"/>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351" y="5949696"/>
            <a:ext cx="1783080" cy="445008"/>
          </a:xfrm>
          <a:prstGeom prst="rect">
            <a:avLst/>
          </a:prstGeom>
        </p:spPr>
      </p:pic>
    </p:spTree>
    <p:extLst>
      <p:ext uri="{BB962C8B-B14F-4D97-AF65-F5344CB8AC3E}">
        <p14:creationId xmlns:p14="http://schemas.microsoft.com/office/powerpoint/2010/main" val="1884193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872563" y="397164"/>
            <a:ext cx="10705745" cy="5920509"/>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351" y="5949696"/>
            <a:ext cx="1783080" cy="445008"/>
          </a:xfrm>
          <a:prstGeom prst="rect">
            <a:avLst/>
          </a:prstGeom>
        </p:spPr>
      </p:pic>
    </p:spTree>
    <p:extLst>
      <p:ext uri="{BB962C8B-B14F-4D97-AF65-F5344CB8AC3E}">
        <p14:creationId xmlns:p14="http://schemas.microsoft.com/office/powerpoint/2010/main" val="636714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72513" y="314037"/>
            <a:ext cx="11855183" cy="6022109"/>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351" y="5949696"/>
            <a:ext cx="1783080" cy="445008"/>
          </a:xfrm>
          <a:prstGeom prst="rect">
            <a:avLst/>
          </a:prstGeom>
        </p:spPr>
      </p:pic>
    </p:spTree>
    <p:extLst>
      <p:ext uri="{BB962C8B-B14F-4D97-AF65-F5344CB8AC3E}">
        <p14:creationId xmlns:p14="http://schemas.microsoft.com/office/powerpoint/2010/main" val="58940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328836" y="507998"/>
            <a:ext cx="11572960" cy="5458691"/>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351" y="5949696"/>
            <a:ext cx="1783080" cy="445008"/>
          </a:xfrm>
          <a:prstGeom prst="rect">
            <a:avLst/>
          </a:prstGeom>
        </p:spPr>
      </p:pic>
    </p:spTree>
    <p:extLst>
      <p:ext uri="{BB962C8B-B14F-4D97-AF65-F5344CB8AC3E}">
        <p14:creationId xmlns:p14="http://schemas.microsoft.com/office/powerpoint/2010/main" val="1200158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397979" y="831273"/>
            <a:ext cx="11557425" cy="3897745"/>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351" y="5949696"/>
            <a:ext cx="1783080" cy="445008"/>
          </a:xfrm>
          <a:prstGeom prst="rect">
            <a:avLst/>
          </a:prstGeom>
        </p:spPr>
      </p:pic>
    </p:spTree>
    <p:extLst>
      <p:ext uri="{BB962C8B-B14F-4D97-AF65-F5344CB8AC3E}">
        <p14:creationId xmlns:p14="http://schemas.microsoft.com/office/powerpoint/2010/main" val="45054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Välkomna!</a:t>
            </a:r>
            <a:endParaRPr lang="sv-SE" dirty="0"/>
          </a:p>
        </p:txBody>
      </p:sp>
      <p:pic>
        <p:nvPicPr>
          <p:cNvPr id="8" name="Platshållare för innehåll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976707" y="1690688"/>
            <a:ext cx="6718812" cy="3779332"/>
          </a:xfrm>
          <a:prstGeom prst="rect">
            <a:avLst/>
          </a:prstGeom>
        </p:spPr>
      </p:pic>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351" y="5949696"/>
            <a:ext cx="1783080" cy="445008"/>
          </a:xfrm>
          <a:prstGeom prst="rect">
            <a:avLst/>
          </a:prstGeom>
        </p:spPr>
      </p:pic>
    </p:spTree>
    <p:extLst>
      <p:ext uri="{BB962C8B-B14F-4D97-AF65-F5344CB8AC3E}">
        <p14:creationId xmlns:p14="http://schemas.microsoft.com/office/powerpoint/2010/main" val="1031693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7"/>
          <p:cNvSpPr txBox="1">
            <a:spLocks noGrp="1"/>
          </p:cNvSpPr>
          <p:nvPr>
            <p:ph type="ctrTitle"/>
          </p:nvPr>
        </p:nvSpPr>
        <p:spPr>
          <a:xfrm>
            <a:off x="1524000" y="1898650"/>
            <a:ext cx="9144000" cy="23876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sv-SE" sz="1600" dirty="0" smtClean="0">
                <a:solidFill>
                  <a:srgbClr val="006700"/>
                </a:solidFill>
              </a:rPr>
              <a:t>Det behövs insatser som riktas </a:t>
            </a:r>
            <a:r>
              <a:rPr lang="sv-SE" sz="1600" dirty="0">
                <a:solidFill>
                  <a:srgbClr val="006700"/>
                </a:solidFill>
              </a:rPr>
              <a:t>mot </a:t>
            </a:r>
            <a:r>
              <a:rPr lang="sv-SE" sz="1600" b="1" dirty="0">
                <a:solidFill>
                  <a:srgbClr val="006700"/>
                </a:solidFill>
              </a:rPr>
              <a:t>utrikesfödda, gröna näringar, det företagsfrämjande systemet och hållbarhetsdriven näringslivsutveckling</a:t>
            </a:r>
            <a:r>
              <a:rPr lang="sv-SE" sz="1600" dirty="0">
                <a:solidFill>
                  <a:srgbClr val="006700"/>
                </a:solidFill>
              </a:rPr>
              <a:t>.</a:t>
            </a:r>
          </a:p>
          <a:p>
            <a:endParaRPr lang="sv-SE" sz="1600" dirty="0" smtClean="0">
              <a:solidFill>
                <a:srgbClr val="006700"/>
              </a:solidFill>
            </a:endParaRPr>
          </a:p>
          <a:p>
            <a:pPr marL="342900" indent="-342900">
              <a:buFont typeface="Wingdings" panose="05000000000000000000" pitchFamily="2" charset="2"/>
              <a:buChar char="Ø"/>
            </a:pPr>
            <a:endParaRPr lang="sv-SE" sz="1600" dirty="0">
              <a:solidFill>
                <a:srgbClr val="006700"/>
              </a:solidFill>
            </a:endParaRP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0351" y="5949696"/>
            <a:ext cx="1783080" cy="445008"/>
          </a:xfrm>
          <a:prstGeom prst="rect">
            <a:avLst/>
          </a:prstGeom>
        </p:spPr>
      </p:pic>
    </p:spTree>
    <p:extLst>
      <p:ext uri="{BB962C8B-B14F-4D97-AF65-F5344CB8AC3E}">
        <p14:creationId xmlns:p14="http://schemas.microsoft.com/office/powerpoint/2010/main" val="180008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15643" y="0"/>
            <a:ext cx="8747557" cy="1600200"/>
          </a:xfrm>
        </p:spPr>
        <p:txBody>
          <a:bodyPr/>
          <a:lstStyle/>
          <a:p>
            <a:pPr algn="ctr"/>
            <a:r>
              <a:rPr lang="sv-SE" dirty="0" smtClean="0"/>
              <a:t>Deltagare</a:t>
            </a:r>
            <a:endParaRPr lang="sv-SE" dirty="0"/>
          </a:p>
        </p:txBody>
      </p:sp>
      <p:pic>
        <p:nvPicPr>
          <p:cNvPr id="5" name="Platshållare för innehåll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0825" y="2165257"/>
            <a:ext cx="4679071" cy="3127179"/>
          </a:xfrm>
        </p:spPr>
      </p:pic>
      <p:sp>
        <p:nvSpPr>
          <p:cNvPr id="4" name="Platshållare för text 3"/>
          <p:cNvSpPr>
            <a:spLocks noGrp="1"/>
          </p:cNvSpPr>
          <p:nvPr>
            <p:ph type="body" sz="half" idx="2"/>
          </p:nvPr>
        </p:nvSpPr>
        <p:spPr>
          <a:xfrm>
            <a:off x="839788" y="1826490"/>
            <a:ext cx="5256212" cy="4223327"/>
          </a:xfrm>
        </p:spPr>
        <p:txBody>
          <a:bodyPr>
            <a:normAutofit fontScale="62500" lnSpcReduction="20000"/>
          </a:bodyPr>
          <a:lstStyle/>
          <a:p>
            <a:r>
              <a:rPr lang="sv-SE" dirty="0" smtClean="0"/>
              <a:t>Region Jönköpings län</a:t>
            </a:r>
          </a:p>
          <a:p>
            <a:r>
              <a:rPr lang="sv-SE" dirty="0"/>
              <a:t>	</a:t>
            </a:r>
            <a:r>
              <a:rPr lang="sv-SE" dirty="0" smtClean="0"/>
              <a:t>Mariana Morosanu, Projektledare</a:t>
            </a:r>
          </a:p>
          <a:p>
            <a:r>
              <a:rPr lang="sv-SE" dirty="0"/>
              <a:t>	</a:t>
            </a:r>
            <a:r>
              <a:rPr lang="sv-SE" dirty="0" smtClean="0"/>
              <a:t>Christina Odén, Regionutvecklare</a:t>
            </a:r>
          </a:p>
          <a:p>
            <a:r>
              <a:rPr lang="sv-SE" dirty="0"/>
              <a:t>	</a:t>
            </a:r>
            <a:r>
              <a:rPr lang="sv-SE" dirty="0" smtClean="0"/>
              <a:t>Johanna Stejdahl, Projektstrateg</a:t>
            </a:r>
          </a:p>
          <a:p>
            <a:r>
              <a:rPr lang="sv-SE" dirty="0"/>
              <a:t>	</a:t>
            </a:r>
            <a:r>
              <a:rPr lang="sv-SE" dirty="0" smtClean="0"/>
              <a:t>Lena Bohman, Sakkunnig samhällsplanering</a:t>
            </a:r>
          </a:p>
          <a:p>
            <a:r>
              <a:rPr lang="sv-SE" dirty="0"/>
              <a:t>	</a:t>
            </a:r>
            <a:r>
              <a:rPr lang="sv-SE" dirty="0" smtClean="0"/>
              <a:t>Sofia Ellström, </a:t>
            </a:r>
            <a:r>
              <a:rPr lang="sv-SE" dirty="0" err="1" smtClean="0"/>
              <a:t>hållbarhetstarinee</a:t>
            </a:r>
            <a:endParaRPr lang="sv-SE" dirty="0" smtClean="0"/>
          </a:p>
          <a:p>
            <a:r>
              <a:rPr lang="sv-SE" dirty="0"/>
              <a:t>	</a:t>
            </a:r>
            <a:r>
              <a:rPr lang="sv-SE" dirty="0" smtClean="0"/>
              <a:t>Sebastian </a:t>
            </a:r>
            <a:r>
              <a:rPr lang="sv-SE" dirty="0" err="1" smtClean="0"/>
              <a:t>Brandby</a:t>
            </a:r>
            <a:r>
              <a:rPr lang="sv-SE" dirty="0" smtClean="0"/>
              <a:t>, hållbarhetstrainee.</a:t>
            </a:r>
          </a:p>
          <a:p>
            <a:r>
              <a:rPr lang="sv-SE" dirty="0" smtClean="0"/>
              <a:t>Tillväxtverket</a:t>
            </a:r>
          </a:p>
          <a:p>
            <a:r>
              <a:rPr lang="sv-SE" dirty="0"/>
              <a:t>	</a:t>
            </a:r>
            <a:r>
              <a:rPr lang="sv-SE" dirty="0" smtClean="0"/>
              <a:t>Lejla Babajic Löfgren, Programkoordinator Öppna upp näringslivet</a:t>
            </a:r>
            <a:r>
              <a:rPr lang="sv-SE" dirty="0"/>
              <a:t>	</a:t>
            </a:r>
            <a:endParaRPr lang="sv-SE" dirty="0" smtClean="0"/>
          </a:p>
          <a:p>
            <a:r>
              <a:rPr lang="sv-SE" dirty="0" smtClean="0"/>
              <a:t>	Vukica Bosnjak, sektionen för entreprenörskap</a:t>
            </a:r>
          </a:p>
          <a:p>
            <a:r>
              <a:rPr lang="sv-SE" dirty="0" smtClean="0"/>
              <a:t>Landsbygdsnätverket- Nils Lagerroth, koordinator landsbygdsnätverket</a:t>
            </a:r>
          </a:p>
          <a:p>
            <a:r>
              <a:rPr lang="sv-SE" dirty="0" smtClean="0"/>
              <a:t>RISE </a:t>
            </a:r>
          </a:p>
          <a:p>
            <a:r>
              <a:rPr lang="sv-SE" dirty="0"/>
              <a:t>	</a:t>
            </a:r>
            <a:r>
              <a:rPr lang="sv-SE" dirty="0" smtClean="0"/>
              <a:t>Per Sommarin, Senior projektledare</a:t>
            </a:r>
          </a:p>
          <a:p>
            <a:r>
              <a:rPr lang="sv-SE" dirty="0"/>
              <a:t>	</a:t>
            </a:r>
            <a:r>
              <a:rPr lang="sv-SE" dirty="0" smtClean="0"/>
              <a:t>Raul Carlsson, Senior forskare</a:t>
            </a:r>
          </a:p>
          <a:p>
            <a:r>
              <a:rPr lang="sv-SE" dirty="0" smtClean="0"/>
              <a:t>Energikontoret – Ingela Gustafsson, Projektledare</a:t>
            </a:r>
          </a:p>
          <a:p>
            <a:r>
              <a:rPr lang="sv-SE" dirty="0" smtClean="0"/>
              <a:t>NUVAB – Emma Ingelow, Näringslivsutvecklare</a:t>
            </a:r>
          </a:p>
          <a:p>
            <a:r>
              <a:rPr lang="sv-SE" dirty="0" smtClean="0"/>
              <a:t>Nyföretagarcentrum - Johanna Friman , Verksamhetsledare</a:t>
            </a:r>
          </a:p>
          <a:p>
            <a:r>
              <a:rPr lang="sv-SE" dirty="0" smtClean="0"/>
              <a:t>JU/ MMTC - Leona Achtenhagen, Professor företagsekonomi, ledare för forskningscentret MMTC</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351" y="5949696"/>
            <a:ext cx="1783080" cy="445008"/>
          </a:xfrm>
          <a:prstGeom prst="rect">
            <a:avLst/>
          </a:prstGeom>
        </p:spPr>
      </p:pic>
    </p:spTree>
    <p:extLst>
      <p:ext uri="{BB962C8B-B14F-4D97-AF65-F5344CB8AC3E}">
        <p14:creationId xmlns:p14="http://schemas.microsoft.com/office/powerpoint/2010/main" val="951024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Dagordning</a:t>
            </a:r>
            <a:endParaRPr lang="sv-SE" dirty="0"/>
          </a:p>
        </p:txBody>
      </p:sp>
      <p:pic>
        <p:nvPicPr>
          <p:cNvPr id="5" name="Platshållare för innehåll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66837"/>
            <a:ext cx="6172200" cy="4114800"/>
          </a:xfrm>
        </p:spPr>
      </p:pic>
      <p:sp>
        <p:nvSpPr>
          <p:cNvPr id="4" name="Platshållare för text 3"/>
          <p:cNvSpPr>
            <a:spLocks noGrp="1"/>
          </p:cNvSpPr>
          <p:nvPr>
            <p:ph type="body" sz="half" idx="2"/>
          </p:nvPr>
        </p:nvSpPr>
        <p:spPr>
          <a:xfrm>
            <a:off x="839788" y="2260600"/>
            <a:ext cx="3932237" cy="3811588"/>
          </a:xfrm>
        </p:spPr>
        <p:txBody>
          <a:bodyPr>
            <a:normAutofit/>
          </a:bodyPr>
          <a:lstStyle/>
          <a:p>
            <a:pPr lvl="0"/>
            <a:r>
              <a:rPr lang="sv-SE" b="1" dirty="0" smtClean="0"/>
              <a:t>Introduktion</a:t>
            </a:r>
          </a:p>
          <a:p>
            <a:pPr lvl="0"/>
            <a:endParaRPr lang="sv-SE" b="1" dirty="0"/>
          </a:p>
          <a:p>
            <a:pPr lvl="0"/>
            <a:r>
              <a:rPr lang="sv-SE" b="1" dirty="0" smtClean="0"/>
              <a:t>Vad </a:t>
            </a:r>
            <a:r>
              <a:rPr lang="sv-SE" b="1" dirty="0"/>
              <a:t>har jag och min organisation för möjlighet att få vara med i fortsättningen</a:t>
            </a:r>
            <a:r>
              <a:rPr lang="sv-SE" b="1" dirty="0" smtClean="0"/>
              <a:t>?</a:t>
            </a:r>
          </a:p>
          <a:p>
            <a:pPr lvl="0"/>
            <a:r>
              <a:rPr lang="sv-SE" b="1" dirty="0" smtClean="0"/>
              <a:t> </a:t>
            </a:r>
            <a:endParaRPr lang="sv-SE" dirty="0"/>
          </a:p>
          <a:p>
            <a:pPr lvl="0"/>
            <a:r>
              <a:rPr lang="sv-SE" b="1" dirty="0"/>
              <a:t>Vad kan vi göra, när och var</a:t>
            </a:r>
            <a:r>
              <a:rPr lang="sv-SE" b="1" dirty="0" smtClean="0"/>
              <a:t>?</a:t>
            </a:r>
          </a:p>
          <a:p>
            <a:pPr lvl="0"/>
            <a:endParaRPr lang="sv-SE" b="1" dirty="0"/>
          </a:p>
          <a:p>
            <a:pPr lvl="0"/>
            <a:r>
              <a:rPr lang="sv-SE" b="1" dirty="0" smtClean="0"/>
              <a:t>Nästa steg</a:t>
            </a:r>
          </a:p>
          <a:p>
            <a:pPr lvl="0"/>
            <a:endParaRPr lang="sv-SE" dirty="0"/>
          </a:p>
          <a:p>
            <a:pPr lvl="0"/>
            <a:endParaRPr lang="sv-SE" dirty="0"/>
          </a:p>
          <a:p>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351" y="5949696"/>
            <a:ext cx="1783080" cy="445008"/>
          </a:xfrm>
          <a:prstGeom prst="rect">
            <a:avLst/>
          </a:prstGeom>
        </p:spPr>
      </p:pic>
    </p:spTree>
    <p:extLst>
      <p:ext uri="{BB962C8B-B14F-4D97-AF65-F5344CB8AC3E}">
        <p14:creationId xmlns:p14="http://schemas.microsoft.com/office/powerpoint/2010/main" val="375569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Förutsättningar för ett hållbart ekosystem</a:t>
            </a:r>
            <a:endParaRPr lang="sv-SE" dirty="0"/>
          </a:p>
        </p:txBody>
      </p:sp>
      <p:pic>
        <p:nvPicPr>
          <p:cNvPr id="11" name="Platshållare för innehåll 6"/>
          <p:cNvPicPr>
            <a:picLocks noGrp="1"/>
          </p:cNvPicPr>
          <p:nvPr>
            <p:ph idx="1"/>
          </p:nvPr>
        </p:nvPicPr>
        <p:blipFill>
          <a:blip r:embed="rId2"/>
          <a:stretch>
            <a:fillRect/>
          </a:stretch>
        </p:blipFill>
        <p:spPr>
          <a:xfrm>
            <a:off x="4335615" y="1825625"/>
            <a:ext cx="3520770" cy="4351338"/>
          </a:xfrm>
          <a:prstGeom prst="rect">
            <a:avLst/>
          </a:prstGeom>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351" y="5949696"/>
            <a:ext cx="1783080" cy="445008"/>
          </a:xfrm>
          <a:prstGeom prst="rect">
            <a:avLst/>
          </a:prstGeom>
        </p:spPr>
      </p:pic>
    </p:spTree>
    <p:extLst>
      <p:ext uri="{BB962C8B-B14F-4D97-AF65-F5344CB8AC3E}">
        <p14:creationId xmlns:p14="http://schemas.microsoft.com/office/powerpoint/2010/main" val="3558126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Ett hållbart ekosystem</a:t>
            </a:r>
            <a:endParaRPr lang="sv-SE" dirty="0"/>
          </a:p>
        </p:txBody>
      </p:sp>
      <p:pic>
        <p:nvPicPr>
          <p:cNvPr id="8" name="Platshållare för innehåll 7"/>
          <p:cNvPicPr>
            <a:picLocks noGrp="1"/>
          </p:cNvPicPr>
          <p:nvPr>
            <p:ph idx="1"/>
          </p:nvPr>
        </p:nvPicPr>
        <p:blipFill>
          <a:blip r:embed="rId2"/>
          <a:stretch>
            <a:fillRect/>
          </a:stretch>
        </p:blipFill>
        <p:spPr>
          <a:xfrm>
            <a:off x="2554464" y="1825625"/>
            <a:ext cx="7083071" cy="4351338"/>
          </a:xfrm>
          <a:prstGeom prst="rect">
            <a:avLst/>
          </a:prstGeom>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351" y="5949696"/>
            <a:ext cx="1783080" cy="445008"/>
          </a:xfrm>
          <a:prstGeom prst="rect">
            <a:avLst/>
          </a:prstGeom>
        </p:spPr>
      </p:pic>
    </p:spTree>
    <p:extLst>
      <p:ext uri="{BB962C8B-B14F-4D97-AF65-F5344CB8AC3E}">
        <p14:creationId xmlns:p14="http://schemas.microsoft.com/office/powerpoint/2010/main" val="3376430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nvPr>
        </p:nvGraphicFramePr>
        <p:xfrm>
          <a:off x="985982" y="378692"/>
          <a:ext cx="10450944" cy="6152776"/>
        </p:xfrm>
        <a:graphic>
          <a:graphicData uri="http://schemas.openxmlformats.org/drawingml/2006/table">
            <a:tbl>
              <a:tblPr firstRow="1" firstCol="1" bandRow="1">
                <a:tableStyleId>{5C22544A-7EE6-4342-B048-85BDC9FD1C3A}</a:tableStyleId>
              </a:tblPr>
              <a:tblGrid>
                <a:gridCol w="2612160">
                  <a:extLst>
                    <a:ext uri="{9D8B030D-6E8A-4147-A177-3AD203B41FA5}">
                      <a16:colId xmlns:a16="http://schemas.microsoft.com/office/drawing/2014/main" val="3534106194"/>
                    </a:ext>
                  </a:extLst>
                </a:gridCol>
                <a:gridCol w="2612160">
                  <a:extLst>
                    <a:ext uri="{9D8B030D-6E8A-4147-A177-3AD203B41FA5}">
                      <a16:colId xmlns:a16="http://schemas.microsoft.com/office/drawing/2014/main" val="559503288"/>
                    </a:ext>
                  </a:extLst>
                </a:gridCol>
                <a:gridCol w="2613312">
                  <a:extLst>
                    <a:ext uri="{9D8B030D-6E8A-4147-A177-3AD203B41FA5}">
                      <a16:colId xmlns:a16="http://schemas.microsoft.com/office/drawing/2014/main" val="465985595"/>
                    </a:ext>
                  </a:extLst>
                </a:gridCol>
                <a:gridCol w="2613312">
                  <a:extLst>
                    <a:ext uri="{9D8B030D-6E8A-4147-A177-3AD203B41FA5}">
                      <a16:colId xmlns:a16="http://schemas.microsoft.com/office/drawing/2014/main" val="1921457183"/>
                    </a:ext>
                  </a:extLst>
                </a:gridCol>
              </a:tblGrid>
              <a:tr h="498763">
                <a:tc>
                  <a:txBody>
                    <a:bodyPr/>
                    <a:lstStyle/>
                    <a:p>
                      <a:pPr>
                        <a:spcAft>
                          <a:spcPts val="600"/>
                        </a:spcAft>
                      </a:pPr>
                      <a:r>
                        <a:rPr lang="sv-SE" sz="1000">
                          <a:effectLst/>
                        </a:rPr>
                        <a:t>Aktiviteter</a:t>
                      </a:r>
                      <a:endParaRPr lang="sv-SE" sz="1000" i="1">
                        <a:effectLst/>
                        <a:latin typeface="Arial" panose="020B0604020202020204" pitchFamily="34" charset="0"/>
                        <a:ea typeface="Garamond" panose="02020404030301010803" pitchFamily="18" charset="0"/>
                        <a:cs typeface="CIDFont+F3"/>
                      </a:endParaRPr>
                    </a:p>
                  </a:txBody>
                  <a:tcPr marL="37490" marR="37490" marT="0" marB="0"/>
                </a:tc>
                <a:tc>
                  <a:txBody>
                    <a:bodyPr/>
                    <a:lstStyle/>
                    <a:p>
                      <a:pPr>
                        <a:spcAft>
                          <a:spcPts val="600"/>
                        </a:spcAft>
                      </a:pPr>
                      <a:r>
                        <a:rPr lang="sv-SE" sz="1000" dirty="0">
                          <a:effectLst/>
                        </a:rPr>
                        <a:t>När</a:t>
                      </a:r>
                      <a:endParaRPr lang="sv-SE" sz="1000" i="1" dirty="0">
                        <a:effectLst/>
                        <a:latin typeface="Arial" panose="020B0604020202020204" pitchFamily="34" charset="0"/>
                        <a:ea typeface="Garamond" panose="02020404030301010803" pitchFamily="18" charset="0"/>
                        <a:cs typeface="CIDFont+F3"/>
                      </a:endParaRPr>
                    </a:p>
                  </a:txBody>
                  <a:tcPr marL="37490" marR="37490" marT="0" marB="0"/>
                </a:tc>
                <a:tc>
                  <a:txBody>
                    <a:bodyPr/>
                    <a:lstStyle/>
                    <a:p>
                      <a:pPr>
                        <a:spcAft>
                          <a:spcPts val="600"/>
                        </a:spcAft>
                      </a:pPr>
                      <a:r>
                        <a:rPr lang="sv-SE" sz="1000">
                          <a:effectLst/>
                        </a:rPr>
                        <a:t>Ansvarig</a:t>
                      </a:r>
                      <a:endParaRPr lang="sv-SE" sz="1000" i="1">
                        <a:effectLst/>
                        <a:latin typeface="Arial" panose="020B0604020202020204" pitchFamily="34" charset="0"/>
                        <a:ea typeface="Garamond" panose="02020404030301010803" pitchFamily="18" charset="0"/>
                        <a:cs typeface="CIDFont+F3"/>
                      </a:endParaRPr>
                    </a:p>
                  </a:txBody>
                  <a:tcPr marL="37490" marR="37490" marT="0" marB="0"/>
                </a:tc>
                <a:tc>
                  <a:txBody>
                    <a:bodyPr/>
                    <a:lstStyle/>
                    <a:p>
                      <a:pPr>
                        <a:spcAft>
                          <a:spcPts val="600"/>
                        </a:spcAft>
                      </a:pPr>
                      <a:r>
                        <a:rPr lang="sv-SE" sz="1000">
                          <a:effectLst/>
                        </a:rPr>
                        <a:t>Status</a:t>
                      </a:r>
                      <a:endParaRPr lang="sv-SE" sz="1000" i="1">
                        <a:effectLst/>
                        <a:latin typeface="Arial" panose="020B0604020202020204" pitchFamily="34" charset="0"/>
                        <a:ea typeface="Garamond" panose="02020404030301010803" pitchFamily="18" charset="0"/>
                        <a:cs typeface="CIDFont+F3"/>
                      </a:endParaRPr>
                    </a:p>
                  </a:txBody>
                  <a:tcPr marL="37490" marR="37490" marT="0" marB="0"/>
                </a:tc>
                <a:extLst>
                  <a:ext uri="{0D108BD9-81ED-4DB2-BD59-A6C34878D82A}">
                    <a16:rowId xmlns:a16="http://schemas.microsoft.com/office/drawing/2014/main" val="740924705"/>
                  </a:ext>
                </a:extLst>
              </a:tr>
              <a:tr h="927838">
                <a:tc>
                  <a:txBody>
                    <a:bodyPr/>
                    <a:lstStyle/>
                    <a:p>
                      <a:pPr>
                        <a:lnSpc>
                          <a:spcPct val="107000"/>
                        </a:lnSpc>
                        <a:spcAft>
                          <a:spcPts val="600"/>
                        </a:spcAft>
                      </a:pPr>
                      <a:r>
                        <a:rPr lang="sv-SE" sz="1000">
                          <a:effectLst/>
                        </a:rPr>
                        <a:t>Kartläggning av pågående insatser hos företagsfrämjande systemet och näringslivsavdelningar</a:t>
                      </a:r>
                    </a:p>
                    <a:p>
                      <a:pPr>
                        <a:lnSpc>
                          <a:spcPct val="107000"/>
                        </a:lnSpc>
                        <a:spcAft>
                          <a:spcPts val="600"/>
                        </a:spcAft>
                      </a:pPr>
                      <a:r>
                        <a:rPr lang="sv-SE" sz="1000">
                          <a:effectLst/>
                        </a:rPr>
                        <a:t>(workshop, enkäter, intervjuer)</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Våren 2021</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Regional utveckling</a:t>
                      </a:r>
                    </a:p>
                    <a:p>
                      <a:pPr>
                        <a:lnSpc>
                          <a:spcPct val="107000"/>
                        </a:lnSpc>
                        <a:spcAft>
                          <a:spcPts val="600"/>
                        </a:spcAft>
                      </a:pPr>
                      <a:r>
                        <a:rPr lang="sv-SE" sz="1000">
                          <a:effectLst/>
                        </a:rPr>
                        <a:t>Tillväxtverket</a:t>
                      </a:r>
                    </a:p>
                    <a:p>
                      <a:pPr>
                        <a:lnSpc>
                          <a:spcPct val="107000"/>
                        </a:lnSpc>
                        <a:spcAft>
                          <a:spcPts val="600"/>
                        </a:spcAft>
                      </a:pPr>
                      <a:r>
                        <a:rPr lang="sv-SE" sz="1000">
                          <a:effectLst/>
                        </a:rPr>
                        <a:t>Landsbygdsnätverket</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Ej påbörjad</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extLst>
                  <a:ext uri="{0D108BD9-81ED-4DB2-BD59-A6C34878D82A}">
                    <a16:rowId xmlns:a16="http://schemas.microsoft.com/office/drawing/2014/main" val="638396292"/>
                  </a:ext>
                </a:extLst>
              </a:tr>
              <a:tr h="580865">
                <a:tc>
                  <a:txBody>
                    <a:bodyPr/>
                    <a:lstStyle/>
                    <a:p>
                      <a:pPr>
                        <a:lnSpc>
                          <a:spcPct val="107000"/>
                        </a:lnSpc>
                        <a:spcAft>
                          <a:spcPts val="600"/>
                        </a:spcAft>
                      </a:pPr>
                      <a:r>
                        <a:rPr lang="sv-SE" sz="1000">
                          <a:effectLst/>
                        </a:rPr>
                        <a:t>Kartläggning av resurser hos partners</a:t>
                      </a:r>
                    </a:p>
                    <a:p>
                      <a:pPr>
                        <a:lnSpc>
                          <a:spcPct val="107000"/>
                        </a:lnSpc>
                        <a:spcAft>
                          <a:spcPts val="600"/>
                        </a:spcAft>
                      </a:pPr>
                      <a:r>
                        <a:rPr lang="sv-SE" sz="1000">
                          <a:effectLst/>
                        </a:rPr>
                        <a:t>(workshop, enkäter, intervjuer)</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Våren 2021</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Regional utveckling</a:t>
                      </a:r>
                    </a:p>
                    <a:p>
                      <a:pPr>
                        <a:lnSpc>
                          <a:spcPct val="107000"/>
                        </a:lnSpc>
                        <a:spcAft>
                          <a:spcPts val="600"/>
                        </a:spcAft>
                      </a:pPr>
                      <a:r>
                        <a:rPr lang="sv-SE" sz="1000">
                          <a:effectLst/>
                        </a:rPr>
                        <a:t>Tillväxtverket</a:t>
                      </a:r>
                    </a:p>
                    <a:p>
                      <a:pPr>
                        <a:lnSpc>
                          <a:spcPct val="107000"/>
                        </a:lnSpc>
                        <a:spcAft>
                          <a:spcPts val="600"/>
                        </a:spcAft>
                      </a:pPr>
                      <a:r>
                        <a:rPr lang="sv-SE" sz="1000">
                          <a:effectLst/>
                        </a:rPr>
                        <a:t>Landsbygdsnätverket</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Ej påbörjad</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extLst>
                  <a:ext uri="{0D108BD9-81ED-4DB2-BD59-A6C34878D82A}">
                    <a16:rowId xmlns:a16="http://schemas.microsoft.com/office/drawing/2014/main" val="2390960051"/>
                  </a:ext>
                </a:extLst>
              </a:tr>
              <a:tr h="580865">
                <a:tc>
                  <a:txBody>
                    <a:bodyPr/>
                    <a:lstStyle/>
                    <a:p>
                      <a:pPr>
                        <a:lnSpc>
                          <a:spcPct val="107000"/>
                        </a:lnSpc>
                        <a:spcAft>
                          <a:spcPts val="600"/>
                        </a:spcAft>
                      </a:pPr>
                      <a:r>
                        <a:rPr lang="sv-SE" sz="1000">
                          <a:effectLst/>
                        </a:rPr>
                        <a:t>Behovsinventering (partners och kunder)</a:t>
                      </a:r>
                    </a:p>
                    <a:p>
                      <a:pPr>
                        <a:lnSpc>
                          <a:spcPct val="107000"/>
                        </a:lnSpc>
                        <a:spcAft>
                          <a:spcPts val="600"/>
                        </a:spcAft>
                      </a:pPr>
                      <a:r>
                        <a:rPr lang="sv-SE" sz="1000">
                          <a:effectLst/>
                        </a:rPr>
                        <a:t>(workshop, enkäter, intervjuer)</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Våren 2021</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Regional utveckling</a:t>
                      </a:r>
                    </a:p>
                    <a:p>
                      <a:pPr>
                        <a:lnSpc>
                          <a:spcPct val="107000"/>
                        </a:lnSpc>
                        <a:spcAft>
                          <a:spcPts val="600"/>
                        </a:spcAft>
                      </a:pPr>
                      <a:r>
                        <a:rPr lang="sv-SE" sz="1000">
                          <a:effectLst/>
                        </a:rPr>
                        <a:t>Tillväxtverket</a:t>
                      </a:r>
                    </a:p>
                    <a:p>
                      <a:pPr>
                        <a:lnSpc>
                          <a:spcPct val="107000"/>
                        </a:lnSpc>
                        <a:spcAft>
                          <a:spcPts val="600"/>
                        </a:spcAft>
                      </a:pPr>
                      <a:r>
                        <a:rPr lang="sv-SE" sz="1000">
                          <a:effectLst/>
                        </a:rPr>
                        <a:t>Landsbygdsnätverket</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Ej påbörjad</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extLst>
                  <a:ext uri="{0D108BD9-81ED-4DB2-BD59-A6C34878D82A}">
                    <a16:rowId xmlns:a16="http://schemas.microsoft.com/office/drawing/2014/main" val="812065648"/>
                  </a:ext>
                </a:extLst>
              </a:tr>
              <a:tr h="804297">
                <a:tc>
                  <a:txBody>
                    <a:bodyPr/>
                    <a:lstStyle/>
                    <a:p>
                      <a:pPr>
                        <a:lnSpc>
                          <a:spcPct val="107000"/>
                        </a:lnSpc>
                        <a:spcAft>
                          <a:spcPts val="600"/>
                        </a:spcAft>
                      </a:pPr>
                      <a:r>
                        <a:rPr lang="sv-SE" sz="1000">
                          <a:effectLst/>
                        </a:rPr>
                        <a:t>Kartläggning av potential för industriella symbioser/cirkulär ekonomi</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Vår/sommar 2021</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Regional utveckling</a:t>
                      </a:r>
                    </a:p>
                    <a:p>
                      <a:pPr>
                        <a:lnSpc>
                          <a:spcPct val="107000"/>
                        </a:lnSpc>
                        <a:spcAft>
                          <a:spcPts val="600"/>
                        </a:spcAft>
                      </a:pPr>
                      <a:r>
                        <a:rPr lang="sv-SE" sz="1000">
                          <a:effectLst/>
                        </a:rPr>
                        <a:t>Energikontoret</a:t>
                      </a:r>
                    </a:p>
                    <a:p>
                      <a:pPr>
                        <a:lnSpc>
                          <a:spcPct val="107000"/>
                        </a:lnSpc>
                        <a:spcAft>
                          <a:spcPts val="600"/>
                        </a:spcAft>
                      </a:pPr>
                      <a:r>
                        <a:rPr lang="sv-SE" sz="1000">
                          <a:effectLst/>
                        </a:rPr>
                        <a:t>RISE</a:t>
                      </a:r>
                    </a:p>
                    <a:p>
                      <a:pPr>
                        <a:lnSpc>
                          <a:spcPct val="107000"/>
                        </a:lnSpc>
                        <a:spcAft>
                          <a:spcPts val="600"/>
                        </a:spcAft>
                      </a:pPr>
                      <a:r>
                        <a:rPr lang="sv-SE" sz="1000">
                          <a:effectLst/>
                        </a:rPr>
                        <a:t>Jönköping University</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Ej påbörjad</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extLst>
                  <a:ext uri="{0D108BD9-81ED-4DB2-BD59-A6C34878D82A}">
                    <a16:rowId xmlns:a16="http://schemas.microsoft.com/office/drawing/2014/main" val="3297748934"/>
                  </a:ext>
                </a:extLst>
              </a:tr>
              <a:tr h="804297">
                <a:tc>
                  <a:txBody>
                    <a:bodyPr/>
                    <a:lstStyle/>
                    <a:p>
                      <a:pPr>
                        <a:lnSpc>
                          <a:spcPct val="107000"/>
                        </a:lnSpc>
                        <a:spcAft>
                          <a:spcPts val="600"/>
                        </a:spcAft>
                      </a:pPr>
                      <a:r>
                        <a:rPr lang="sv-SE" sz="1000">
                          <a:effectLst/>
                        </a:rPr>
                        <a:t>Identifiera potential för innovation</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Vår/sommar 2021</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Regional utveckling</a:t>
                      </a:r>
                    </a:p>
                    <a:p>
                      <a:pPr>
                        <a:lnSpc>
                          <a:spcPct val="107000"/>
                        </a:lnSpc>
                        <a:spcAft>
                          <a:spcPts val="600"/>
                        </a:spcAft>
                      </a:pPr>
                      <a:r>
                        <a:rPr lang="sv-SE" sz="1000">
                          <a:effectLst/>
                        </a:rPr>
                        <a:t>Energikontoret</a:t>
                      </a:r>
                    </a:p>
                    <a:p>
                      <a:pPr>
                        <a:lnSpc>
                          <a:spcPct val="107000"/>
                        </a:lnSpc>
                        <a:spcAft>
                          <a:spcPts val="600"/>
                        </a:spcAft>
                      </a:pPr>
                      <a:r>
                        <a:rPr lang="sv-SE" sz="1000">
                          <a:effectLst/>
                        </a:rPr>
                        <a:t>RISE</a:t>
                      </a:r>
                    </a:p>
                    <a:p>
                      <a:pPr>
                        <a:lnSpc>
                          <a:spcPct val="107000"/>
                        </a:lnSpc>
                        <a:spcAft>
                          <a:spcPts val="600"/>
                        </a:spcAft>
                      </a:pPr>
                      <a:r>
                        <a:rPr lang="sv-SE" sz="1000">
                          <a:effectLst/>
                        </a:rPr>
                        <a:t>Jönköping University</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Ej påbörjad</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extLst>
                  <a:ext uri="{0D108BD9-81ED-4DB2-BD59-A6C34878D82A}">
                    <a16:rowId xmlns:a16="http://schemas.microsoft.com/office/drawing/2014/main" val="937901634"/>
                  </a:ext>
                </a:extLst>
              </a:tr>
              <a:tr h="425581">
                <a:tc>
                  <a:txBody>
                    <a:bodyPr/>
                    <a:lstStyle/>
                    <a:p>
                      <a:pPr>
                        <a:lnSpc>
                          <a:spcPct val="107000"/>
                        </a:lnSpc>
                        <a:spcAft>
                          <a:spcPts val="600"/>
                        </a:spcAft>
                      </a:pPr>
                      <a:r>
                        <a:rPr lang="sv-SE" sz="1000">
                          <a:effectLst/>
                        </a:rPr>
                        <a:t>Rekrytering av framtida entreprenörer</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Vår 2021</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Kommuner</a:t>
                      </a:r>
                    </a:p>
                    <a:p>
                      <a:pPr>
                        <a:lnSpc>
                          <a:spcPct val="107000"/>
                        </a:lnSpc>
                        <a:spcAft>
                          <a:spcPts val="600"/>
                        </a:spcAft>
                      </a:pPr>
                      <a:r>
                        <a:rPr lang="sv-SE" sz="1000">
                          <a:effectLst/>
                        </a:rPr>
                        <a:t>Företagsfrämjandesystemet</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Ej påbörjad</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extLst>
                  <a:ext uri="{0D108BD9-81ED-4DB2-BD59-A6C34878D82A}">
                    <a16:rowId xmlns:a16="http://schemas.microsoft.com/office/drawing/2014/main" val="1173729616"/>
                  </a:ext>
                </a:extLst>
              </a:tr>
              <a:tr h="251129">
                <a:tc>
                  <a:txBody>
                    <a:bodyPr/>
                    <a:lstStyle/>
                    <a:p>
                      <a:pPr>
                        <a:lnSpc>
                          <a:spcPct val="107000"/>
                        </a:lnSpc>
                        <a:spcAft>
                          <a:spcPts val="600"/>
                        </a:spcAft>
                      </a:pPr>
                      <a:r>
                        <a:rPr lang="sv-SE" sz="1000">
                          <a:effectLst/>
                        </a:rPr>
                        <a:t>Företagarskolan</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Sommar 2021</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Nyföretagarcentrum, någon mer?</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Ej påbörjad</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extLst>
                  <a:ext uri="{0D108BD9-81ED-4DB2-BD59-A6C34878D82A}">
                    <a16:rowId xmlns:a16="http://schemas.microsoft.com/office/drawing/2014/main" val="1016969532"/>
                  </a:ext>
                </a:extLst>
              </a:tr>
              <a:tr h="376692">
                <a:tc>
                  <a:txBody>
                    <a:bodyPr/>
                    <a:lstStyle/>
                    <a:p>
                      <a:pPr>
                        <a:lnSpc>
                          <a:spcPct val="107000"/>
                        </a:lnSpc>
                        <a:spcAft>
                          <a:spcPts val="600"/>
                        </a:spcAft>
                      </a:pPr>
                      <a:r>
                        <a:rPr lang="sv-SE" sz="1000">
                          <a:effectLst/>
                        </a:rPr>
                        <a:t>Matchning (intervjuer, affärsplaner, urval)</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Sommar/ höst 2021</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Samtliga aktörer i ekosystemet</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Ej påbörjad</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extLst>
                  <a:ext uri="{0D108BD9-81ED-4DB2-BD59-A6C34878D82A}">
                    <a16:rowId xmlns:a16="http://schemas.microsoft.com/office/drawing/2014/main" val="1140817276"/>
                  </a:ext>
                </a:extLst>
              </a:tr>
              <a:tr h="251129">
                <a:tc>
                  <a:txBody>
                    <a:bodyPr/>
                    <a:lstStyle/>
                    <a:p>
                      <a:pPr>
                        <a:lnSpc>
                          <a:spcPct val="107000"/>
                        </a:lnSpc>
                        <a:spcAft>
                          <a:spcPts val="600"/>
                        </a:spcAft>
                      </a:pPr>
                      <a:r>
                        <a:rPr lang="sv-SE" sz="1000">
                          <a:effectLst/>
                        </a:rPr>
                        <a:t>Uppstart av företag</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Höst/vinter 2021</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Samtliga aktörer i ekosystemet</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Ej påbörjad</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extLst>
                  <a:ext uri="{0D108BD9-81ED-4DB2-BD59-A6C34878D82A}">
                    <a16:rowId xmlns:a16="http://schemas.microsoft.com/office/drawing/2014/main" val="2755345202"/>
                  </a:ext>
                </a:extLst>
              </a:tr>
              <a:tr h="376692">
                <a:tc>
                  <a:txBody>
                    <a:bodyPr/>
                    <a:lstStyle/>
                    <a:p>
                      <a:pPr>
                        <a:lnSpc>
                          <a:spcPct val="107000"/>
                        </a:lnSpc>
                        <a:spcAft>
                          <a:spcPts val="600"/>
                        </a:spcAft>
                      </a:pPr>
                      <a:r>
                        <a:rPr lang="sv-SE" sz="1000">
                          <a:effectLst/>
                        </a:rPr>
                        <a:t>Uppföljning</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Vår 2022</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a:effectLst/>
                        </a:rPr>
                        <a:t>Regional utveckling, Tillväxtverket, landsbygdsnätverket</a:t>
                      </a:r>
                      <a:endParaRPr lang="sv-SE" sz="100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tc>
                  <a:txBody>
                    <a:bodyPr/>
                    <a:lstStyle/>
                    <a:p>
                      <a:pPr>
                        <a:lnSpc>
                          <a:spcPct val="107000"/>
                        </a:lnSpc>
                        <a:spcAft>
                          <a:spcPts val="600"/>
                        </a:spcAft>
                      </a:pPr>
                      <a:r>
                        <a:rPr lang="sv-SE" sz="1000" dirty="0">
                          <a:effectLst/>
                        </a:rPr>
                        <a:t>Ej påbörjad</a:t>
                      </a:r>
                      <a:endParaRPr lang="sv-SE" sz="1000" dirty="0">
                        <a:effectLst/>
                        <a:latin typeface="Garamond" panose="02020404030301010803" pitchFamily="18" charset="0"/>
                        <a:ea typeface="Garamond" panose="02020404030301010803" pitchFamily="18" charset="0"/>
                        <a:cs typeface="Times New Roman" panose="02020603050405020304" pitchFamily="18" charset="0"/>
                      </a:endParaRPr>
                    </a:p>
                  </a:txBody>
                  <a:tcPr marL="37490" marR="37490" marT="0" marB="0"/>
                </a:tc>
                <a:extLst>
                  <a:ext uri="{0D108BD9-81ED-4DB2-BD59-A6C34878D82A}">
                    <a16:rowId xmlns:a16="http://schemas.microsoft.com/office/drawing/2014/main" val="3898568532"/>
                  </a:ext>
                </a:extLst>
              </a:tr>
            </a:tbl>
          </a:graphicData>
        </a:graphic>
      </p:graphicFrame>
    </p:spTree>
    <p:extLst>
      <p:ext uri="{BB962C8B-B14F-4D97-AF65-F5344CB8AC3E}">
        <p14:creationId xmlns:p14="http://schemas.microsoft.com/office/powerpoint/2010/main" val="2652492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311564" y="1023937"/>
            <a:ext cx="10012218" cy="5440414"/>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351" y="6276467"/>
            <a:ext cx="1783080" cy="445008"/>
          </a:xfrm>
          <a:prstGeom prst="rect">
            <a:avLst/>
          </a:prstGeom>
        </p:spPr>
      </p:pic>
    </p:spTree>
    <p:extLst>
      <p:ext uri="{BB962C8B-B14F-4D97-AF65-F5344CB8AC3E}">
        <p14:creationId xmlns:p14="http://schemas.microsoft.com/office/powerpoint/2010/main" val="87977953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1089</Words>
  <Application>Microsoft Office PowerPoint</Application>
  <PresentationFormat>Bredbild</PresentationFormat>
  <Paragraphs>135</Paragraphs>
  <Slides>18</Slides>
  <Notes>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18</vt:i4>
      </vt:variant>
    </vt:vector>
  </HeadingPairs>
  <TitlesOfParts>
    <vt:vector size="26" baseType="lpstr">
      <vt:lpstr>Arial</vt:lpstr>
      <vt:lpstr>Calibri</vt:lpstr>
      <vt:lpstr>Calibri Light</vt:lpstr>
      <vt:lpstr>CIDFont+F3</vt:lpstr>
      <vt:lpstr>Garamond</vt:lpstr>
      <vt:lpstr>Times New Roman</vt:lpstr>
      <vt:lpstr>Wingdings</vt:lpstr>
      <vt:lpstr>Office-tema</vt:lpstr>
      <vt:lpstr>Planeringsmöte 3 februari</vt:lpstr>
      <vt:lpstr>Välkomna!</vt:lpstr>
      <vt:lpstr>Det behövs insatser som riktas mot utrikesfödda, gröna näringar, det företagsfrämjande systemet och hållbarhetsdriven näringslivsutveckling.  </vt:lpstr>
      <vt:lpstr>Deltagare</vt:lpstr>
      <vt:lpstr>Dagordning</vt:lpstr>
      <vt:lpstr>Förutsättningar för ett hållbart ekosystem</vt:lpstr>
      <vt:lpstr>Ett hållbart ekosystem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Planeringsmöte 3 februari</dc:title>
  <dc:creator>Morosanu Mariana</dc:creator>
  <cp:lastModifiedBy>Morosanu Mariana</cp:lastModifiedBy>
  <cp:revision>17</cp:revision>
  <dcterms:created xsi:type="dcterms:W3CDTF">2021-02-03T12:12:39Z</dcterms:created>
  <dcterms:modified xsi:type="dcterms:W3CDTF">2021-02-04T21:51:23Z</dcterms:modified>
</cp:coreProperties>
</file>