
<file path=[Content_Types].xml><?xml version="1.0" encoding="utf-8"?>
<Types xmlns="http://schemas.openxmlformats.org/package/2006/content-types">
  <Default Extension="bin"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8.bin" ContentType="image/x-emf"/>
  <Override PartName="/ppt/media/image9.bin" ContentType="image/x-emf"/>
  <Override PartName="/ppt/media/image10.bin" ContentType="image/x-emf"/>
  <Override PartName="/ppt/media/image11.bin" ContentType="image/x-emf"/>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charts/chart100.xml" ContentType="application/vnd.openxmlformats-officedocument.drawingml.chart+xml"/>
  <Override PartName="/ppt/charts/chart101.xml" ContentType="application/vnd.openxmlformats-officedocument.drawingml.chart+xml"/>
  <Override PartName="/ppt/charts/chart102.xml" ContentType="application/vnd.openxmlformats-officedocument.drawingml.chart+xml"/>
  <Override PartName="/ppt/charts/chart103.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chart110.xml" ContentType="application/vnd.openxmlformats-officedocument.drawingml.chart+xml"/>
  <Override PartName="/ppt/charts/chart111.xml" ContentType="application/vnd.openxmlformats-officedocument.drawingml.chart+xml"/>
  <Override PartName="/ppt/charts/chart112.xml" ContentType="application/vnd.openxmlformats-officedocument.drawingml.chart+xml"/>
  <Override PartName="/ppt/charts/chart113.xml" ContentType="application/vnd.openxmlformats-officedocument.drawingml.chart+xml"/>
  <Override PartName="/ppt/charts/chart114.xml" ContentType="application/vnd.openxmlformats-officedocument.drawingml.chart+xml"/>
  <Override PartName="/ppt/charts/chart115.xml" ContentType="application/vnd.openxmlformats-officedocument.drawingml.chart+xml"/>
  <Override PartName="/ppt/charts/chart116.xml" ContentType="application/vnd.openxmlformats-officedocument.drawingml.chart+xml"/>
  <Override PartName="/ppt/charts/chart117.xml" ContentType="application/vnd.openxmlformats-officedocument.drawingml.chart+xml"/>
  <Override PartName="/ppt/charts/chart118.xml" ContentType="application/vnd.openxmlformats-officedocument.drawingml.chart+xml"/>
  <Override PartName="/ppt/charts/chart119.xml" ContentType="application/vnd.openxmlformats-officedocument.drawingml.chart+xml"/>
  <Override PartName="/ppt/charts/chart120.xml" ContentType="application/vnd.openxmlformats-officedocument.drawingml.chart+xml"/>
  <Override PartName="/ppt/charts/chart121.xml" ContentType="application/vnd.openxmlformats-officedocument.drawingml.chart+xml"/>
  <Override PartName="/ppt/charts/chart122.xml" ContentType="application/vnd.openxmlformats-officedocument.drawingml.chart+xml"/>
  <Override PartName="/ppt/charts/chart123.xml" ContentType="application/vnd.openxmlformats-officedocument.drawingml.chart+xml"/>
  <Override PartName="/ppt/charts/chart124.xml" ContentType="application/vnd.openxmlformats-officedocument.drawingml.chart+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chart129.xml" ContentType="application/vnd.openxmlformats-officedocument.drawingml.chart+xml"/>
  <Override PartName="/ppt/charts/chart130.xml" ContentType="application/vnd.openxmlformats-officedocument.drawingml.chart+xml"/>
  <Override PartName="/ppt/charts/chart131.xml" ContentType="application/vnd.openxmlformats-officedocument.drawingml.chart+xml"/>
  <Override PartName="/ppt/charts/chart132.xml" ContentType="application/vnd.openxmlformats-officedocument.drawingml.chart+xml"/>
  <Override PartName="/ppt/charts/chart133.xml" ContentType="application/vnd.openxmlformats-officedocument.drawingml.chart+xml"/>
  <Override PartName="/ppt/charts/chart134.xml" ContentType="application/vnd.openxmlformats-officedocument.drawingml.chart+xml"/>
  <Override PartName="/ppt/charts/chart135.xml" ContentType="application/vnd.openxmlformats-officedocument.drawingml.chart+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chart140.xml" ContentType="application/vnd.openxmlformats-officedocument.drawingml.chart+xml"/>
  <Override PartName="/ppt/charts/chart141.xml" ContentType="application/vnd.openxmlformats-officedocument.drawingml.chart+xml"/>
  <Override PartName="/ppt/charts/chart142.xml" ContentType="application/vnd.openxmlformats-officedocument.drawingml.chart+xml"/>
  <Override PartName="/ppt/charts/chart143.xml" ContentType="application/vnd.openxmlformats-officedocument.drawingml.chart+xml"/>
  <Override PartName="/ppt/charts/chart144.xml" ContentType="application/vnd.openxmlformats-officedocument.drawingml.chart+xml"/>
  <Override PartName="/ppt/charts/chart145.xml" ContentType="application/vnd.openxmlformats-officedocument.drawingml.chart+xml"/>
  <Override PartName="/ppt/charts/chart146.xml" ContentType="application/vnd.openxmlformats-officedocument.drawingml.chart+xml"/>
  <Override PartName="/ppt/charts/chart147.xml" ContentType="application/vnd.openxmlformats-officedocument.drawingml.chart+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chart153.xml" ContentType="application/vnd.openxmlformats-officedocument.drawingml.chart+xml"/>
  <Override PartName="/ppt/charts/chart154.xml" ContentType="application/vnd.openxmlformats-officedocument.drawingml.chart+xml"/>
  <Override PartName="/ppt/charts/chart155.xml" ContentType="application/vnd.openxmlformats-officedocument.drawingml.chart+xml"/>
  <Override PartName="/ppt/charts/chart156.xml" ContentType="application/vnd.openxmlformats-officedocument.drawingml.chart+xml"/>
  <Override PartName="/ppt/charts/chart157.xml" ContentType="application/vnd.openxmlformats-officedocument.drawingml.chart+xml"/>
  <Override PartName="/ppt/charts/chart158.xml" ContentType="application/vnd.openxmlformats-officedocument.drawingml.chart+xml"/>
  <Override PartName="/ppt/charts/chart159.xml" ContentType="application/vnd.openxmlformats-officedocument.drawingml.chart+xml"/>
  <Override PartName="/ppt/charts/chart160.xml" ContentType="application/vnd.openxmlformats-officedocument.drawingml.chart+xml"/>
  <Override PartName="/ppt/charts/chart161.xml" ContentType="application/vnd.openxmlformats-officedocument.drawingml.chart+xml"/>
  <Override PartName="/ppt/charts/chart162.xml" ContentType="application/vnd.openxmlformats-officedocument.drawingml.chart+xml"/>
  <Override PartName="/ppt/charts/chart163.xml" ContentType="application/vnd.openxmlformats-officedocument.drawingml.chart+xml"/>
  <Override PartName="/ppt/charts/chart164.xml" ContentType="application/vnd.openxmlformats-officedocument.drawingml.chart+xml"/>
  <Override PartName="/ppt/charts/chart165.xml" ContentType="application/vnd.openxmlformats-officedocument.drawingml.chart+xml"/>
  <Override PartName="/ppt/charts/chart166.xml" ContentType="application/vnd.openxmlformats-officedocument.drawingml.chart+xml"/>
  <Override PartName="/ppt/charts/chart167.xml" ContentType="application/vnd.openxmlformats-officedocument.drawingml.chart+xml"/>
  <Override PartName="/ppt/charts/chart168.xml" ContentType="application/vnd.openxmlformats-officedocument.drawingml.chart+xml"/>
  <Override PartName="/ppt/charts/chart169.xml" ContentType="application/vnd.openxmlformats-officedocument.drawingml.chart+xml"/>
  <Override PartName="/ppt/charts/chart170.xml" ContentType="application/vnd.openxmlformats-officedocument.drawingml.chart+xml"/>
  <Override PartName="/ppt/charts/chart171.xml" ContentType="application/vnd.openxmlformats-officedocument.drawingml.chart+xml"/>
  <Override PartName="/ppt/charts/chart172.xml" ContentType="application/vnd.openxmlformats-officedocument.drawingml.chart+xml"/>
  <Override PartName="/ppt/charts/chart173.xml" ContentType="application/vnd.openxmlformats-officedocument.drawingml.chart+xml"/>
  <Override PartName="/ppt/charts/chart174.xml" ContentType="application/vnd.openxmlformats-officedocument.drawingml.chart+xml"/>
  <Override PartName="/ppt/charts/chart175.xml" ContentType="application/vnd.openxmlformats-officedocument.drawingml.chart+xml"/>
  <Override PartName="/ppt/charts/chart176.xml" ContentType="application/vnd.openxmlformats-officedocument.drawingml.chart+xml"/>
  <Override PartName="/ppt/charts/chart177.xml" ContentType="application/vnd.openxmlformats-officedocument.drawingml.chart+xml"/>
  <Override PartName="/ppt/charts/chart178.xml" ContentType="application/vnd.openxmlformats-officedocument.drawingml.chart+xml"/>
  <Override PartName="/ppt/charts/chart179.xml" ContentType="application/vnd.openxmlformats-officedocument.drawingml.chart+xml"/>
  <Override PartName="/ppt/charts/chart180.xml" ContentType="application/vnd.openxmlformats-officedocument.drawingml.chart+xml"/>
  <Override PartName="/ppt/charts/chart181.xml" ContentType="application/vnd.openxmlformats-officedocument.drawingml.chart+xml"/>
  <Override PartName="/ppt/charts/chart182.xml" ContentType="application/vnd.openxmlformats-officedocument.drawingml.chart+xml"/>
  <Override PartName="/ppt/charts/chart183.xml" ContentType="application/vnd.openxmlformats-officedocument.drawingml.chart+xml"/>
  <Override PartName="/ppt/charts/chart184.xml" ContentType="application/vnd.openxmlformats-officedocument.drawingml.chart+xml"/>
  <Override PartName="/ppt/charts/chart185.xml" ContentType="application/vnd.openxmlformats-officedocument.drawingml.chart+xml"/>
  <Override PartName="/ppt/charts/chart186.xml" ContentType="application/vnd.openxmlformats-officedocument.drawingml.chart+xml"/>
  <Override PartName="/ppt/charts/chart187.xml" ContentType="application/vnd.openxmlformats-officedocument.drawingml.chart+xml"/>
  <Override PartName="/ppt/charts/chart188.xml" ContentType="application/vnd.openxmlformats-officedocument.drawingml.chart+xml"/>
  <Override PartName="/ppt/charts/chart189.xml" ContentType="application/vnd.openxmlformats-officedocument.drawingml.chart+xml"/>
  <Override PartName="/ppt/charts/chart190.xml" ContentType="application/vnd.openxmlformats-officedocument.drawingml.chart+xml"/>
  <Override PartName="/ppt/charts/chart191.xml" ContentType="application/vnd.openxmlformats-officedocument.drawingml.chart+xml"/>
  <Override PartName="/ppt/charts/chart192.xml" ContentType="application/vnd.openxmlformats-officedocument.drawingml.chart+xml"/>
  <Override PartName="/ppt/charts/chart193.xml" ContentType="application/vnd.openxmlformats-officedocument.drawingml.chart+xml"/>
  <Override PartName="/ppt/charts/chart194.xml" ContentType="application/vnd.openxmlformats-officedocument.drawingml.chart+xml"/>
  <Override PartName="/ppt/charts/chart195.xml" ContentType="application/vnd.openxmlformats-officedocument.drawingml.chart+xml"/>
  <Override PartName="/ppt/charts/chart196.xml" ContentType="application/vnd.openxmlformats-officedocument.drawingml.chart+xml"/>
  <Override PartName="/ppt/charts/chart197.xml" ContentType="application/vnd.openxmlformats-officedocument.drawingml.chart+xml"/>
  <Override PartName="/ppt/charts/chart198.xml" ContentType="application/vnd.openxmlformats-officedocument.drawingml.chart+xml"/>
  <Override PartName="/ppt/charts/chart199.xml" ContentType="application/vnd.openxmlformats-officedocument.drawingml.chart+xml"/>
  <Override PartName="/ppt/charts/chart200.xml" ContentType="application/vnd.openxmlformats-officedocument.drawingml.chart+xml"/>
  <Override PartName="/ppt/charts/chart201.xml" ContentType="application/vnd.openxmlformats-officedocument.drawingml.chart+xml"/>
  <Override PartName="/ppt/charts/chart202.xml" ContentType="application/vnd.openxmlformats-officedocument.drawingml.chart+xml"/>
  <Override PartName="/ppt/charts/chart203.xml" ContentType="application/vnd.openxmlformats-officedocument.drawingml.chart+xml"/>
  <Override PartName="/ppt/charts/chart20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62" r:id="rId3"/>
  </p:sldMasterIdLst>
  <p:notesMasterIdLst>
    <p:notesMasterId r:id="rId127"/>
  </p:notesMasterIdLst>
  <p:sldIdLst>
    <p:sldId id="375" r:id="rId4"/>
    <p:sldId id="376" r:id="rId5"/>
    <p:sldId id="496" r:id="rId6"/>
    <p:sldId id="498" r:id="rId7"/>
    <p:sldId id="377" r:id="rId8"/>
    <p:sldId id="494" r:id="rId9"/>
    <p:sldId id="495" r:id="rId10"/>
    <p:sldId id="378" r:id="rId11"/>
    <p:sldId id="379" r:id="rId12"/>
    <p:sldId id="380" r:id="rId13"/>
    <p:sldId id="381" r:id="rId14"/>
    <p:sldId id="382" r:id="rId15"/>
    <p:sldId id="383" r:id="rId16"/>
    <p:sldId id="384" r:id="rId17"/>
    <p:sldId id="385" r:id="rId18"/>
    <p:sldId id="499" r:id="rId19"/>
    <p:sldId id="387" r:id="rId20"/>
    <p:sldId id="388" r:id="rId21"/>
    <p:sldId id="389" r:id="rId22"/>
    <p:sldId id="390" r:id="rId23"/>
    <p:sldId id="391" r:id="rId24"/>
    <p:sldId id="392" r:id="rId25"/>
    <p:sldId id="393" r:id="rId26"/>
    <p:sldId id="394" r:id="rId27"/>
    <p:sldId id="395" r:id="rId28"/>
    <p:sldId id="396" r:id="rId29"/>
    <p:sldId id="397" r:id="rId30"/>
    <p:sldId id="398" r:id="rId31"/>
    <p:sldId id="399" r:id="rId32"/>
    <p:sldId id="400" r:id="rId33"/>
    <p:sldId id="401" r:id="rId34"/>
    <p:sldId id="402" r:id="rId35"/>
    <p:sldId id="403" r:id="rId36"/>
    <p:sldId id="404" r:id="rId37"/>
    <p:sldId id="405" r:id="rId38"/>
    <p:sldId id="406" r:id="rId39"/>
    <p:sldId id="407" r:id="rId40"/>
    <p:sldId id="408" r:id="rId41"/>
    <p:sldId id="409" r:id="rId42"/>
    <p:sldId id="410" r:id="rId43"/>
    <p:sldId id="411" r:id="rId44"/>
    <p:sldId id="412" r:id="rId45"/>
    <p:sldId id="413" r:id="rId46"/>
    <p:sldId id="414" r:id="rId47"/>
    <p:sldId id="415" r:id="rId48"/>
    <p:sldId id="416" r:id="rId49"/>
    <p:sldId id="417" r:id="rId50"/>
    <p:sldId id="418" r:id="rId51"/>
    <p:sldId id="419" r:id="rId52"/>
    <p:sldId id="420" r:id="rId53"/>
    <p:sldId id="421" r:id="rId54"/>
    <p:sldId id="497" r:id="rId55"/>
    <p:sldId id="423" r:id="rId56"/>
    <p:sldId id="424" r:id="rId57"/>
    <p:sldId id="425" r:id="rId58"/>
    <p:sldId id="426" r:id="rId59"/>
    <p:sldId id="427" r:id="rId60"/>
    <p:sldId id="428" r:id="rId61"/>
    <p:sldId id="429" r:id="rId62"/>
    <p:sldId id="430" r:id="rId63"/>
    <p:sldId id="431" r:id="rId64"/>
    <p:sldId id="432" r:id="rId65"/>
    <p:sldId id="433" r:id="rId66"/>
    <p:sldId id="434" r:id="rId67"/>
    <p:sldId id="435" r:id="rId68"/>
    <p:sldId id="436" r:id="rId69"/>
    <p:sldId id="437" r:id="rId70"/>
    <p:sldId id="438" r:id="rId71"/>
    <p:sldId id="439" r:id="rId72"/>
    <p:sldId id="440" r:id="rId73"/>
    <p:sldId id="441" r:id="rId74"/>
    <p:sldId id="442" r:id="rId75"/>
    <p:sldId id="443" r:id="rId76"/>
    <p:sldId id="444" r:id="rId77"/>
    <p:sldId id="445" r:id="rId78"/>
    <p:sldId id="446" r:id="rId79"/>
    <p:sldId id="447" r:id="rId80"/>
    <p:sldId id="448" r:id="rId81"/>
    <p:sldId id="449" r:id="rId82"/>
    <p:sldId id="450" r:id="rId83"/>
    <p:sldId id="451" r:id="rId84"/>
    <p:sldId id="452" r:id="rId85"/>
    <p:sldId id="453" r:id="rId86"/>
    <p:sldId id="454" r:id="rId87"/>
    <p:sldId id="455" r:id="rId88"/>
    <p:sldId id="456" r:id="rId89"/>
    <p:sldId id="457" r:id="rId90"/>
    <p:sldId id="458" r:id="rId91"/>
    <p:sldId id="500" r:id="rId92"/>
    <p:sldId id="460" r:id="rId93"/>
    <p:sldId id="461" r:id="rId94"/>
    <p:sldId id="462" r:id="rId95"/>
    <p:sldId id="463" r:id="rId96"/>
    <p:sldId id="464" r:id="rId97"/>
    <p:sldId id="465" r:id="rId98"/>
    <p:sldId id="466" r:id="rId99"/>
    <p:sldId id="467" r:id="rId100"/>
    <p:sldId id="468" r:id="rId101"/>
    <p:sldId id="469" r:id="rId102"/>
    <p:sldId id="470" r:id="rId103"/>
    <p:sldId id="471" r:id="rId104"/>
    <p:sldId id="472" r:id="rId105"/>
    <p:sldId id="473" r:id="rId106"/>
    <p:sldId id="501" r:id="rId107"/>
    <p:sldId id="475" r:id="rId108"/>
    <p:sldId id="476" r:id="rId109"/>
    <p:sldId id="477" r:id="rId110"/>
    <p:sldId id="478" r:id="rId111"/>
    <p:sldId id="479" r:id="rId112"/>
    <p:sldId id="480" r:id="rId113"/>
    <p:sldId id="481" r:id="rId114"/>
    <p:sldId id="482" r:id="rId115"/>
    <p:sldId id="483" r:id="rId116"/>
    <p:sldId id="484" r:id="rId117"/>
    <p:sldId id="485" r:id="rId118"/>
    <p:sldId id="486" r:id="rId119"/>
    <p:sldId id="487" r:id="rId120"/>
    <p:sldId id="488" r:id="rId121"/>
    <p:sldId id="489" r:id="rId122"/>
    <p:sldId id="490" r:id="rId123"/>
    <p:sldId id="491" r:id="rId124"/>
    <p:sldId id="492" r:id="rId125"/>
    <p:sldId id="493" r:id="rId1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presProps" Target="pres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kalkylblad.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kalkylblad9.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kalkylblad99.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kalkylblad100.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kalkylblad101.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kalkylblad102.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kalkylblad103.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kalkylblad104.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kalkylblad105.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kalkylblad106.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kalkylblad107.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kalkylblad10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kalkylblad10.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kalkylblad109.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kalkylblad110.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kalkylblad111.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kalkylblad112.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kalkylblad113.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kalkylblad114.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kalkylblad115.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kalkylblad116.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kalkylblad117.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kalkylblad11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kalkylblad11.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kalkylblad119.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kalkylblad120.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kalkylblad121.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kalkylblad122.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kalkylblad123.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kalkylblad124.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kalkylblad125.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kalkylblad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kalkylblad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kalkylblad128.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kalkylblad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kalkylblad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kalkylblad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kalkylblad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kalkylblad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kalkylblad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kalkylblad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kalkylblad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kalkylblad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kalkylblad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kalkylblad138.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kalkylblad13.xlsx"/></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kalkylblad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kalkylblad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kalkylblad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kalkylblad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kalkylblad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kalkylblad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kalkylblad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kalkylblad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kalkylblad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kalkylblad148.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kalkylblad14.xlsx"/></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kalkylblad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kalkylblad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kalkylblad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kalkylblad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kalkylblad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kalkylblad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kalkylblad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kalkylblad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kalkylblad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kalkylblad158.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kalkylblad15.xlsx"/></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kalkylblad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kalkylblad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kalkylblad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kalkylblad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kalkylblad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kalkylblad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kalkylblad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kalkylblad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kalkylblad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kalkylblad168.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kalkylblad16.xlsx"/></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kalkylblad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kalkylblad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kalkylblad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kalkylblad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kalkylblad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kalkylblad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kalkylblad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kalkylblad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kalkylblad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kalkylblad178.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kalkylblad17.xlsx"/></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kalkylblad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kalkylblad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kalkylblad181.xlsx"/></Relationships>
</file>

<file path=ppt/charts/_rels/chart183.xml.rels><?xml version="1.0" encoding="UTF-8" standalone="yes"?>
<Relationships xmlns="http://schemas.openxmlformats.org/package/2006/relationships"><Relationship Id="rId1" Type="http://schemas.openxmlformats.org/officeDocument/2006/relationships/package" Target="../embeddings/Microsoft_Excel-kalkylblad182.xlsx"/></Relationships>
</file>

<file path=ppt/charts/_rels/chart184.xml.rels><?xml version="1.0" encoding="UTF-8" standalone="yes"?>
<Relationships xmlns="http://schemas.openxmlformats.org/package/2006/relationships"><Relationship Id="rId1" Type="http://schemas.openxmlformats.org/officeDocument/2006/relationships/package" Target="../embeddings/Microsoft_Excel-kalkylblad183.xlsx"/></Relationships>
</file>

<file path=ppt/charts/_rels/chart185.xml.rels><?xml version="1.0" encoding="UTF-8" standalone="yes"?>
<Relationships xmlns="http://schemas.openxmlformats.org/package/2006/relationships"><Relationship Id="rId1" Type="http://schemas.openxmlformats.org/officeDocument/2006/relationships/package" Target="../embeddings/Microsoft_Excel-kalkylblad184.xlsx"/></Relationships>
</file>

<file path=ppt/charts/_rels/chart186.xml.rels><?xml version="1.0" encoding="UTF-8" standalone="yes"?>
<Relationships xmlns="http://schemas.openxmlformats.org/package/2006/relationships"><Relationship Id="rId1" Type="http://schemas.openxmlformats.org/officeDocument/2006/relationships/package" Target="../embeddings/Microsoft_Excel-kalkylblad185.xlsx"/></Relationships>
</file>

<file path=ppt/charts/_rels/chart187.xml.rels><?xml version="1.0" encoding="UTF-8" standalone="yes"?>
<Relationships xmlns="http://schemas.openxmlformats.org/package/2006/relationships"><Relationship Id="rId1" Type="http://schemas.openxmlformats.org/officeDocument/2006/relationships/package" Target="../embeddings/Microsoft_Excel-kalkylblad186.xlsx"/></Relationships>
</file>

<file path=ppt/charts/_rels/chart188.xml.rels><?xml version="1.0" encoding="UTF-8" standalone="yes"?>
<Relationships xmlns="http://schemas.openxmlformats.org/package/2006/relationships"><Relationship Id="rId1" Type="http://schemas.openxmlformats.org/officeDocument/2006/relationships/package" Target="../embeddings/Microsoft_Excel-kalkylblad187.xlsx"/></Relationships>
</file>

<file path=ppt/charts/_rels/chart189.xml.rels><?xml version="1.0" encoding="UTF-8" standalone="yes"?>
<Relationships xmlns="http://schemas.openxmlformats.org/package/2006/relationships"><Relationship Id="rId1" Type="http://schemas.openxmlformats.org/officeDocument/2006/relationships/package" Target="../embeddings/Microsoft_Excel-kalkylblad18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kalkylblad18.xlsx"/></Relationships>
</file>

<file path=ppt/charts/_rels/chart190.xml.rels><?xml version="1.0" encoding="UTF-8" standalone="yes"?>
<Relationships xmlns="http://schemas.openxmlformats.org/package/2006/relationships"><Relationship Id="rId1" Type="http://schemas.openxmlformats.org/officeDocument/2006/relationships/package" Target="../embeddings/Microsoft_Excel-kalkylblad189.xlsx"/></Relationships>
</file>

<file path=ppt/charts/_rels/chart191.xml.rels><?xml version="1.0" encoding="UTF-8" standalone="yes"?>
<Relationships xmlns="http://schemas.openxmlformats.org/package/2006/relationships"><Relationship Id="rId1" Type="http://schemas.openxmlformats.org/officeDocument/2006/relationships/package" Target="../embeddings/Microsoft_Excel-kalkylblad190.xlsx"/></Relationships>
</file>

<file path=ppt/charts/_rels/chart192.xml.rels><?xml version="1.0" encoding="UTF-8" standalone="yes"?>
<Relationships xmlns="http://schemas.openxmlformats.org/package/2006/relationships"><Relationship Id="rId1" Type="http://schemas.openxmlformats.org/officeDocument/2006/relationships/package" Target="../embeddings/Microsoft_Excel-kalkylblad191.xlsx"/></Relationships>
</file>

<file path=ppt/charts/_rels/chart193.xml.rels><?xml version="1.0" encoding="UTF-8" standalone="yes"?>
<Relationships xmlns="http://schemas.openxmlformats.org/package/2006/relationships"><Relationship Id="rId1" Type="http://schemas.openxmlformats.org/officeDocument/2006/relationships/package" Target="../embeddings/Microsoft_Excel-kalkylblad192.xlsx"/></Relationships>
</file>

<file path=ppt/charts/_rels/chart194.xml.rels><?xml version="1.0" encoding="UTF-8" standalone="yes"?>
<Relationships xmlns="http://schemas.openxmlformats.org/package/2006/relationships"><Relationship Id="rId1" Type="http://schemas.openxmlformats.org/officeDocument/2006/relationships/package" Target="../embeddings/Microsoft_Excel-kalkylblad193.xlsx"/></Relationships>
</file>

<file path=ppt/charts/_rels/chart195.xml.rels><?xml version="1.0" encoding="UTF-8" standalone="yes"?>
<Relationships xmlns="http://schemas.openxmlformats.org/package/2006/relationships"><Relationship Id="rId1" Type="http://schemas.openxmlformats.org/officeDocument/2006/relationships/package" Target="../embeddings/Microsoft_Excel-kalkylblad194.xlsx"/></Relationships>
</file>

<file path=ppt/charts/_rels/chart196.xml.rels><?xml version="1.0" encoding="UTF-8" standalone="yes"?>
<Relationships xmlns="http://schemas.openxmlformats.org/package/2006/relationships"><Relationship Id="rId1" Type="http://schemas.openxmlformats.org/officeDocument/2006/relationships/package" Target="../embeddings/Microsoft_Excel-kalkylblad195.xlsx"/></Relationships>
</file>

<file path=ppt/charts/_rels/chart197.xml.rels><?xml version="1.0" encoding="UTF-8" standalone="yes"?>
<Relationships xmlns="http://schemas.openxmlformats.org/package/2006/relationships"><Relationship Id="rId1" Type="http://schemas.openxmlformats.org/officeDocument/2006/relationships/package" Target="../embeddings/Microsoft_Excel-kalkylblad196.xlsx"/></Relationships>
</file>

<file path=ppt/charts/_rels/chart198.xml.rels><?xml version="1.0" encoding="UTF-8" standalone="yes"?>
<Relationships xmlns="http://schemas.openxmlformats.org/package/2006/relationships"><Relationship Id="rId1" Type="http://schemas.openxmlformats.org/officeDocument/2006/relationships/package" Target="../embeddings/Microsoft_Excel-kalkylblad197.xlsx"/></Relationships>
</file>

<file path=ppt/charts/_rels/chart199.xml.rels><?xml version="1.0" encoding="UTF-8" standalone="yes"?>
<Relationships xmlns="http://schemas.openxmlformats.org/package/2006/relationships"><Relationship Id="rId1" Type="http://schemas.openxmlformats.org/officeDocument/2006/relationships/package" Target="../embeddings/Microsoft_Excel-kalkylblad19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kalkylblad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kalkylblad19.xlsx"/></Relationships>
</file>

<file path=ppt/charts/_rels/chart200.xml.rels><?xml version="1.0" encoding="UTF-8" standalone="yes"?>
<Relationships xmlns="http://schemas.openxmlformats.org/package/2006/relationships"><Relationship Id="rId1" Type="http://schemas.openxmlformats.org/officeDocument/2006/relationships/package" Target="../embeddings/Microsoft_Excel-kalkylblad199.xlsx"/></Relationships>
</file>

<file path=ppt/charts/_rels/chart201.xml.rels><?xml version="1.0" encoding="UTF-8" standalone="yes"?>
<Relationships xmlns="http://schemas.openxmlformats.org/package/2006/relationships"><Relationship Id="rId1" Type="http://schemas.openxmlformats.org/officeDocument/2006/relationships/package" Target="../embeddings/Microsoft_Excel-kalkylblad200.xlsx"/></Relationships>
</file>

<file path=ppt/charts/_rels/chart202.xml.rels><?xml version="1.0" encoding="UTF-8" standalone="yes"?>
<Relationships xmlns="http://schemas.openxmlformats.org/package/2006/relationships"><Relationship Id="rId1" Type="http://schemas.openxmlformats.org/officeDocument/2006/relationships/package" Target="../embeddings/Microsoft_Excel-kalkylblad201.xlsx"/></Relationships>
</file>

<file path=ppt/charts/_rels/chart203.xml.rels><?xml version="1.0" encoding="UTF-8" standalone="yes"?>
<Relationships xmlns="http://schemas.openxmlformats.org/package/2006/relationships"><Relationship Id="rId1" Type="http://schemas.openxmlformats.org/officeDocument/2006/relationships/package" Target="../embeddings/Microsoft_Excel-kalkylblad202.xlsx"/></Relationships>
</file>

<file path=ppt/charts/_rels/chart204.xml.rels><?xml version="1.0" encoding="UTF-8" standalone="yes"?>
<Relationships xmlns="http://schemas.openxmlformats.org/package/2006/relationships"><Relationship Id="rId1" Type="http://schemas.openxmlformats.org/officeDocument/2006/relationships/package" Target="../embeddings/Microsoft_Excel-kalkylblad203.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kalkylblad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kalkylblad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kalkylblad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kalkylblad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kalkylblad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kalkylblad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kalkylblad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kalkylblad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kalkylblad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kalkylblad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kalkylblad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kalkylblad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kalkylblad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kalkylblad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kalkylblad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kalkylblad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kalkylblad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kalkylblad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kalkylblad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kalkylblad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kalkylblad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kalkylblad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kalkylblad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kalkylblad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kalkylblad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kalkylblad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kalkylblad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kalkylblad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kalkylblad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kalkylblad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kalkylblad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kalkylblad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kalkylblad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kalkylblad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kalkylblad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kalkylblad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kalkylblad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kalkylblad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kalkylblad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kalkylblad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kalkylblad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kalkylblad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kalkylblad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kalkylblad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kalkylblad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kalkylblad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kalkylblad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kalkylblad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kalkylblad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kalkylblad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kalkylblad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kalkylblad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kalkylblad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kalkylblad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kalkylblad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kalkylblad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kalkylblad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kalkylblad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kalkylblad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kalkylblad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kalkylblad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kalkylblad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kalkylblad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kalkylblad78.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kalkylblad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kalkylblad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kalkylblad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kalkylblad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kalkylblad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kalkylblad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kalkylblad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kalkylblad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kalkylblad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kalkylblad87.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kalkylblad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kalkylblad8.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kalkylblad89.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kalkylblad90.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kalkylblad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kalkylblad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kalkylblad93.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kalkylblad94.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kalkylblad95.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kalkylblad96.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kalkylblad97.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kalkylblad9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Vilket kön identifierar du dig med?</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987E-4256-AD8B-5BB30620A20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Tjej</c:v>
                </c:pt>
                <c:pt idx="1">
                  <c:v>Kille</c:v>
                </c:pt>
                <c:pt idx="2">
                  <c:v>Annan könsidentitet/Osäker</c:v>
                </c:pt>
              </c:strCache>
            </c:strRef>
          </c:cat>
          <c:val>
            <c:numRef>
              <c:f>DataSheet!$C$2:$C$4</c:f>
              <c:numCache>
                <c:formatCode>General</c:formatCode>
                <c:ptCount val="3"/>
                <c:pt idx="0">
                  <c:v>59.722200000000001</c:v>
                </c:pt>
                <c:pt idx="1">
                  <c:v>40.277799999999999</c:v>
                </c:pt>
                <c:pt idx="2">
                  <c:v>#N/A</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Tjej</c:v>
                </c:pt>
                <c:pt idx="1">
                  <c:v>Kille</c:v>
                </c:pt>
                <c:pt idx="2">
                  <c:v>Annan könsidentitet/Osäker</c:v>
                </c:pt>
              </c:strCache>
            </c:strRef>
          </c:cat>
          <c:val>
            <c:numRef>
              <c:f>DataSheet!$D$2:$D$4</c:f>
              <c:numCache>
                <c:formatCode>General</c:formatCode>
                <c:ptCount val="3"/>
                <c:pt idx="0">
                  <c:v>48.990699999999997</c:v>
                </c:pt>
                <c:pt idx="1">
                  <c:v>49.188000000000002</c:v>
                </c:pt>
                <c:pt idx="2">
                  <c:v>1.8211999999999999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unga som har </a:t>
            </a:r>
            <a:r>
              <a:rPr lang="sv-SE" i="1"/>
              <a:t>mycket högt</a:t>
            </a:r>
            <a:r>
              <a:rPr lang="sv-SE"/>
              <a:t> eller </a:t>
            </a:r>
            <a:r>
              <a:rPr lang="sv-SE" i="1"/>
              <a:t>högt</a:t>
            </a:r>
            <a:r>
              <a:rPr lang="sv-SE"/>
              <a:t> välbefinnande</a:t>
            </a:r>
          </a:p>
        </c:rich>
      </c:tx>
      <c:layout/>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48</c:v>
                </c:pt>
                <c:pt idx="1">
                  <c:v>79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67</c:v>
                </c:pt>
                <c:pt idx="1">
                  <c:v>88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känner sig </a:t>
            </a:r>
            <a:r>
              <a:rPr lang="sv-SE" i="1"/>
              <a:t>mycket </a:t>
            </a:r>
            <a:r>
              <a:rPr lang="sv-SE"/>
              <a:t>eller </a:t>
            </a:r>
            <a:r>
              <a:rPr lang="sv-SE" i="1"/>
              <a:t>ganska lugna </a:t>
            </a:r>
            <a:r>
              <a:rPr lang="sv-SE"/>
              <a:t>inför skolarbetet</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52</c:v>
                </c:pt>
                <c:pt idx="1">
                  <c:v>83.333299999999994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26.5306</c:v>
                </c:pt>
                <c:pt idx="1">
                  <c:v>47.058799999999998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25.581399999999999</c:v>
                </c:pt>
                <c:pt idx="1">
                  <c:v>60.714300000000001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lärarna </a:t>
            </a:r>
            <a:r>
              <a:rPr lang="sv-SE" i="1"/>
              <a:t>alltid </a:t>
            </a:r>
            <a:r>
              <a:rPr lang="sv-SE"/>
              <a:t>eller </a:t>
            </a:r>
            <a:r>
              <a:rPr lang="sv-SE" i="1"/>
              <a:t>ofta </a:t>
            </a:r>
            <a:r>
              <a:rPr lang="sv-SE"/>
              <a:t>ger stöd och hjälp att utvecklas</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54.761899999999997</c:v>
                </c:pt>
                <c:pt idx="1">
                  <c:v>57.142899999999997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58.618499999999997</c:v>
                </c:pt>
                <c:pt idx="1">
                  <c:v>68.634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lärarna </a:t>
            </a:r>
            <a:r>
              <a:rPr lang="sv-SE" i="1"/>
              <a:t>alltid </a:t>
            </a:r>
            <a:r>
              <a:rPr lang="sv-SE"/>
              <a:t>eller </a:t>
            </a:r>
            <a:r>
              <a:rPr lang="sv-SE" i="1"/>
              <a:t>ofta </a:t>
            </a:r>
            <a:r>
              <a:rPr lang="sv-SE"/>
              <a:t>ger stöd och hjälp att utvecklas</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60</c:v>
                </c:pt>
                <c:pt idx="1">
                  <c:v>87.5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40.4255</c:v>
                </c:pt>
                <c:pt idx="1">
                  <c:v>57.142899999999997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54.761899999999997</c:v>
                </c:pt>
                <c:pt idx="1">
                  <c:v>57.142899999999997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brukar skolka någon gång per termin eller oftare</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25.581399999999999</c:v>
                </c:pt>
                <c:pt idx="1">
                  <c:v>17.857099999999999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30.361799999999999</c:v>
                </c:pt>
                <c:pt idx="1">
                  <c:v>25.198899999999998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brukar skolka någon gång per termin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16.666699999999999</c:v>
                </c:pt>
                <c:pt idx="1">
                  <c:v>31.034500000000001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32.653100000000002</c:v>
                </c:pt>
                <c:pt idx="1">
                  <c:v>20</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25.581399999999999</c:v>
                </c:pt>
                <c:pt idx="1">
                  <c:v>17.857099999999999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a:t>
            </a:r>
            <a:r>
              <a:rPr lang="sv-SE"/>
              <a:t> eller </a:t>
            </a:r>
            <a:r>
              <a:rPr lang="sv-SE" i="1"/>
              <a:t>stämmer helt </a:t>
            </a:r>
            <a:r>
              <a:rPr lang="sv-SE"/>
              <a:t>på påståendet "Det finns saker att göra men inget som intresserar mig"</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53.658499999999997</c:v>
                </c:pt>
                <c:pt idx="1">
                  <c:v>64.285700000000006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51.8979</c:v>
                </c:pt>
                <c:pt idx="1">
                  <c:v>43.834699999999998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a:t>
            </a:r>
            <a:r>
              <a:rPr lang="sv-SE"/>
              <a:t> eller </a:t>
            </a:r>
            <a:r>
              <a:rPr lang="sv-SE" i="1"/>
              <a:t>stämmer helt </a:t>
            </a:r>
            <a:r>
              <a:rPr lang="sv-SE"/>
              <a:t>på påståendet "Det finns saker att göra men inget som intresserar mig"</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57.142899999999997</c:v>
                </c:pt>
                <c:pt idx="1">
                  <c:v>47.058799999999998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53.658499999999997</c:v>
                </c:pt>
                <c:pt idx="1">
                  <c:v>64.285700000000006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 </a:t>
            </a:r>
            <a:r>
              <a:rPr lang="sv-SE"/>
              <a:t>eller </a:t>
            </a:r>
            <a:r>
              <a:rPr lang="sv-SE" i="1"/>
              <a:t>stämmer helt </a:t>
            </a:r>
            <a:r>
              <a:rPr lang="sv-SE"/>
              <a:t>på påståendet "Det finns saker att göra men min familj säger nej"</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15</c:v>
                </c:pt>
                <c:pt idx="1">
                  <c:v>28.571400000000001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13.7591</c:v>
                </c:pt>
                <c:pt idx="1">
                  <c:v>19.105699999999999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 </a:t>
            </a:r>
            <a:r>
              <a:rPr lang="sv-SE"/>
              <a:t>eller </a:t>
            </a:r>
            <a:r>
              <a:rPr lang="sv-SE" i="1"/>
              <a:t>stämmer helt </a:t>
            </a:r>
            <a:r>
              <a:rPr lang="sv-SE"/>
              <a:t>på påståendet "Det finns saker att göra men min familj säger nej"</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14.2857</c:v>
                </c:pt>
                <c:pt idx="1">
                  <c:v>17.647099999999998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15</c:v>
                </c:pt>
                <c:pt idx="1">
                  <c:v>28.571400000000001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a:t>
            </a:r>
            <a:r>
              <a:rPr lang="sv-SE"/>
              <a:t> eller </a:t>
            </a:r>
            <a:r>
              <a:rPr lang="sv-SE" i="1"/>
              <a:t>stämmer helt </a:t>
            </a:r>
            <a:r>
              <a:rPr lang="sv-SE"/>
              <a:t>på påståendet "Det finns saker att göra men jag kan inte ta mig dit"</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36.5854</c:v>
                </c:pt>
                <c:pt idx="1">
                  <c:v>39.285699999999999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31.485099999999999</c:v>
                </c:pt>
                <c:pt idx="1">
                  <c:v>29.415800000000001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unga som har </a:t>
            </a:r>
            <a:r>
              <a:rPr lang="sv-SE" i="1"/>
              <a:t>mycket högt</a:t>
            </a:r>
            <a:r>
              <a:rPr lang="sv-SE"/>
              <a:t> eller </a:t>
            </a:r>
            <a:r>
              <a:rPr lang="sv-SE" i="1"/>
              <a:t>högt</a:t>
            </a:r>
            <a:r>
              <a:rPr lang="sv-SE"/>
              <a:t> välbefinnande</a:t>
            </a:r>
          </a:p>
        </c:rich>
      </c:tx>
      <c:layout/>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60</c:v>
                </c:pt>
                <c:pt idx="1">
                  <c:v>89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48</c:v>
                </c:pt>
                <c:pt idx="1">
                  <c:v>79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a:t>
            </a:r>
            <a:r>
              <a:rPr lang="sv-SE"/>
              <a:t> eller </a:t>
            </a:r>
            <a:r>
              <a:rPr lang="sv-SE" i="1"/>
              <a:t>stämmer helt </a:t>
            </a:r>
            <a:r>
              <a:rPr lang="sv-SE"/>
              <a:t>på påståendet "Det finns saker att göra men jag kan inte ta mig dit"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39.583300000000001</c:v>
                </c:pt>
                <c:pt idx="1">
                  <c:v>32.352899999999998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36.5854</c:v>
                </c:pt>
                <c:pt idx="1">
                  <c:v>39.285699999999999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delvis</a:t>
            </a:r>
            <a:r>
              <a:rPr lang="sv-SE"/>
              <a:t> eller </a:t>
            </a:r>
            <a:r>
              <a:rPr lang="sv-SE" i="1"/>
              <a:t>stämmer helt </a:t>
            </a:r>
            <a:r>
              <a:rPr lang="sv-SE"/>
              <a:t>på påståendet "Det finns saker att göra med det kostar för mycket"</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24.3902</c:v>
                </c:pt>
                <c:pt idx="1">
                  <c:v>46.428600000000003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29.710100000000001</c:v>
                </c:pt>
                <c:pt idx="1">
                  <c:v>33.537399999999998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delvis</a:t>
            </a:r>
            <a:r>
              <a:rPr lang="sv-SE"/>
              <a:t> eller </a:t>
            </a:r>
            <a:r>
              <a:rPr lang="sv-SE" i="1"/>
              <a:t>stämmer helt </a:t>
            </a:r>
            <a:r>
              <a:rPr lang="sv-SE"/>
              <a:t>på påståendet "Det finns saker att göra med det kostar för mycket"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30.612200000000001</c:v>
                </c:pt>
                <c:pt idx="1">
                  <c:v>26.470600000000001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24.3902</c:v>
                </c:pt>
                <c:pt idx="1">
                  <c:v>46.428600000000003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hålla på med följande aktiviter minst 1-2 ggr per vecka (killar och tjejer i åk 9 och gy 2).</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DataSheet!$B$2:$B$15</c:f>
              <c:strCache>
                <c:ptCount val="14"/>
                <c:pt idx="0">
                  <c:v>fritidsgården</c:v>
                </c:pt>
                <c:pt idx="1">
                  <c:v>idrotta, träna</c:v>
                </c:pt>
                <c:pt idx="2">
                  <c:v>sjunga, musik</c:v>
                </c:pt>
                <c:pt idx="3">
                  <c:v>dansa</c:v>
                </c:pt>
                <c:pt idx="4">
                  <c:v>spela teater</c:v>
                </c:pt>
                <c:pt idx="5">
                  <c:v>foto/film teckna/måla...</c:v>
                </c:pt>
                <c:pt idx="6">
                  <c:v>läsa böcker, tidningar</c:v>
                </c:pt>
                <c:pt idx="7">
                  <c:v>kyrkan/moskén...</c:v>
                </c:pt>
                <c:pt idx="8">
                  <c:v>naturen</c:v>
                </c:pt>
                <c:pt idx="9">
                  <c:v>politik</c:v>
                </c:pt>
                <c:pt idx="10">
                  <c:v>skolarbete/läxor</c:v>
                </c:pt>
                <c:pt idx="11">
                  <c:v>stan/samhället</c:v>
                </c:pt>
                <c:pt idx="12">
                  <c:v>träffa kompisar</c:v>
                </c:pt>
                <c:pt idx="13">
                  <c:v>hemma hela kvällen</c:v>
                </c:pt>
              </c:strCache>
            </c:strRef>
          </c:cat>
          <c:val>
            <c:numRef>
              <c:f>DataSheet!$C$2:$C$15</c:f>
              <c:numCache>
                <c:formatCode>General</c:formatCode>
                <c:ptCount val="14"/>
                <c:pt idx="1">
                  <c:v>65.217399999999998</c:v>
                </c:pt>
                <c:pt idx="2">
                  <c:v>28.985499999999998</c:v>
                </c:pt>
                <c:pt idx="3">
                  <c:v>17.391300000000001</c:v>
                </c:pt>
                <c:pt idx="5">
                  <c:v>26.087</c:v>
                </c:pt>
                <c:pt idx="6">
                  <c:v>31.8841</c:v>
                </c:pt>
                <c:pt idx="7">
                  <c:v>11.594200000000001</c:v>
                </c:pt>
                <c:pt idx="8">
                  <c:v>59.420299999999997</c:v>
                </c:pt>
                <c:pt idx="9">
                  <c:v>13.0435</c:v>
                </c:pt>
                <c:pt idx="10">
                  <c:v>84.058000000000007</c:v>
                </c:pt>
                <c:pt idx="11">
                  <c:v>65.217399999999998</c:v>
                </c:pt>
                <c:pt idx="12">
                  <c:v>79.710099999999997</c:v>
                </c:pt>
                <c:pt idx="13">
                  <c:v>91.304299999999998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DataSheet!$B$2:$B$15</c:f>
              <c:strCache>
                <c:ptCount val="14"/>
                <c:pt idx="0">
                  <c:v>fritidsgården</c:v>
                </c:pt>
                <c:pt idx="1">
                  <c:v>idrotta, träna</c:v>
                </c:pt>
                <c:pt idx="2">
                  <c:v>sjunga, musik</c:v>
                </c:pt>
                <c:pt idx="3">
                  <c:v>dansa</c:v>
                </c:pt>
                <c:pt idx="4">
                  <c:v>spela teater</c:v>
                </c:pt>
                <c:pt idx="5">
                  <c:v>foto/film teckna/måla...</c:v>
                </c:pt>
                <c:pt idx="6">
                  <c:v>läsa böcker, tidningar</c:v>
                </c:pt>
                <c:pt idx="7">
                  <c:v>kyrkan/moskén...</c:v>
                </c:pt>
                <c:pt idx="8">
                  <c:v>naturen</c:v>
                </c:pt>
                <c:pt idx="9">
                  <c:v>politik</c:v>
                </c:pt>
                <c:pt idx="10">
                  <c:v>skolarbete/läxor</c:v>
                </c:pt>
                <c:pt idx="11">
                  <c:v>stan/samhället</c:v>
                </c:pt>
                <c:pt idx="12">
                  <c:v>träffa kompisar</c:v>
                </c:pt>
                <c:pt idx="13">
                  <c:v>hemma hela kvällen</c:v>
                </c:pt>
              </c:strCache>
            </c:strRef>
          </c:cat>
          <c:val>
            <c:numRef>
              <c:f>DataSheet!$D$2:$D$15</c:f>
              <c:numCache>
                <c:formatCode>General</c:formatCode>
                <c:ptCount val="14"/>
                <c:pt idx="0">
                  <c:v>9.9695</c:v>
                </c:pt>
                <c:pt idx="1">
                  <c:v>76.262200000000007</c:v>
                </c:pt>
                <c:pt idx="2">
                  <c:v>28.9634</c:v>
                </c:pt>
                <c:pt idx="3">
                  <c:v>15.1943</c:v>
                </c:pt>
                <c:pt idx="4">
                  <c:v>2.996</c:v>
                </c:pt>
                <c:pt idx="5">
                  <c:v>23.571999999999999</c:v>
                </c:pt>
                <c:pt idx="6">
                  <c:v>37.319200000000002</c:v>
                </c:pt>
                <c:pt idx="7">
                  <c:v>20.654599999999999</c:v>
                </c:pt>
                <c:pt idx="8">
                  <c:v>54.290799999999997</c:v>
                </c:pt>
                <c:pt idx="9">
                  <c:v>8.4019999999999992</c:v>
                </c:pt>
                <c:pt idx="10">
                  <c:v>81.083299999999994</c:v>
                </c:pt>
                <c:pt idx="11">
                  <c:v>71.662700000000001</c:v>
                </c:pt>
                <c:pt idx="12">
                  <c:v>86.255600000000001</c:v>
                </c:pt>
                <c:pt idx="13">
                  <c:v>91.196799999999996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är på fritidsgården minst 1-2 kvällar i veckan</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9.2165999999999997</c:v>
                </c:pt>
                <c:pt idx="1">
                  <c:v>13.673500000000001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är på fritidsgården minst 1-2 kvällar i veckan</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1">
                  <c:v>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20.689699999999998</c:v>
                </c:pt>
                <c:pt idx="1">
                  <c:v>31.034500000000001</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16.326499999999999</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håller på med idrottsaktiviteter minst 1-2 kvällar i veckan</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60.9756</c:v>
                </c:pt>
                <c:pt idx="1">
                  <c:v>71.428600000000003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74.671099999999996</c:v>
                </c:pt>
                <c:pt idx="1">
                  <c:v>79.932199999999995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håller på med idrottsaktiviteter minst 1-2 kvällar i veckan</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80</c:v>
                </c:pt>
                <c:pt idx="1">
                  <c:v>59.459499999999998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48.2759</c:v>
                </c:pt>
                <c:pt idx="1">
                  <c:v>65.517200000000003</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80</c:v>
                </c:pt>
                <c:pt idx="1">
                  <c:v>66.666700000000006</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51.063800000000001</c:v>
                </c:pt>
                <c:pt idx="1">
                  <c:v>67.647099999999995</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60.9756</c:v>
                </c:pt>
                <c:pt idx="1">
                  <c:v>71.428600000000003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sjunga, hålla på med musik minst 1-2 kvällar i veckan</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36.5854</c:v>
                </c:pt>
                <c:pt idx="1">
                  <c:v>17.857099999999999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37.073500000000003</c:v>
                </c:pt>
                <c:pt idx="1">
                  <c:v>21.0778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sjunga, hålla på med musik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42.857100000000003</c:v>
                </c:pt>
                <c:pt idx="1">
                  <c:v>35.2941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36.5854</c:v>
                </c:pt>
                <c:pt idx="1">
                  <c:v>17.857099999999999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haft besvär mer än en gång i veckan de senaste sex månaderna</a:t>
            </a:r>
          </a:p>
        </c:rich>
      </c:tx>
      <c:layout/>
      <c:overlay val="0"/>
    </c:title>
    <c:autoTitleDeleted val="0"/>
    <c:plotArea>
      <c:layout/>
      <c:barChart>
        <c:barDir val="col"/>
        <c:grouping val="clustered"/>
        <c:varyColors val="0"/>
        <c:ser>
          <c:idx val="0"/>
          <c:order val="0"/>
          <c:tx>
            <c:strRef>
              <c:f>DataSheet!$C$1</c:f>
              <c:strCache>
                <c:ptCount val="1"/>
                <c:pt idx="0">
                  <c:v>Mullsjö kommun - Tjejer</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DataSheet!$C$2:$C$9</c:f>
              <c:numCache>
                <c:formatCode>General</c:formatCode>
                <c:ptCount val="8"/>
                <c:pt idx="0">
                  <c:v>30.232600000000001</c:v>
                </c:pt>
                <c:pt idx="1">
                  <c:v>27.907</c:v>
                </c:pt>
                <c:pt idx="2">
                  <c:v>27.907</c:v>
                </c:pt>
                <c:pt idx="3">
                  <c:v>58.139499999999998</c:v>
                </c:pt>
                <c:pt idx="4">
                  <c:v>69.767399999999995</c:v>
                </c:pt>
                <c:pt idx="5">
                  <c:v>58.139499999999998</c:v>
                </c:pt>
                <c:pt idx="6">
                  <c:v>67.441900000000004</c:v>
                </c:pt>
                <c:pt idx="7">
                  <c:v>39.5349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Mullsjö kommun - Killar</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DataSheet!$D$2:$D$9</c:f>
              <c:numCache>
                <c:formatCode>General</c:formatCode>
                <c:ptCount val="8"/>
                <c:pt idx="3">
                  <c:v>27.586200000000002</c:v>
                </c:pt>
                <c:pt idx="4">
                  <c:v>31.034500000000001</c:v>
                </c:pt>
                <c:pt idx="6">
                  <c:v>34.482799999999997</c:v>
                </c:pt>
                <c:pt idx="7">
                  <c:v>27.586200000000002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Jönköpings län - Tjejer</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DataSheet!$E$2:$E$9</c:f>
              <c:numCache>
                <c:formatCode>General</c:formatCode>
                <c:ptCount val="8"/>
                <c:pt idx="0">
                  <c:v>28.3978</c:v>
                </c:pt>
                <c:pt idx="1">
                  <c:v>21.200800000000001</c:v>
                </c:pt>
                <c:pt idx="2">
                  <c:v>19.493099999999998</c:v>
                </c:pt>
                <c:pt idx="3">
                  <c:v>36.377899999999997</c:v>
                </c:pt>
                <c:pt idx="4">
                  <c:v>48.282299999999999</c:v>
                </c:pt>
                <c:pt idx="5">
                  <c:v>33.8538</c:v>
                </c:pt>
                <c:pt idx="6">
                  <c:v>50.312899999999999</c:v>
                </c:pt>
                <c:pt idx="7">
                  <c:v>32.033700000000003</c:v>
                </c:pt>
              </c:numCache>
            </c:numRef>
          </c:val>
          <c:extLst>
            <c:ext xmlns:c16="http://schemas.microsoft.com/office/drawing/2014/chart" uri="{C3380CC4-5D6E-409C-BE32-E72D297353CC}">
              <c16:uniqueId val="{00000002-E553-4AC3-A5C9-D186C2D6C5E0}"/>
            </c:ext>
          </c:extLst>
        </c:ser>
        <c:ser>
          <c:idx val="3"/>
          <c:order val="3"/>
          <c:tx>
            <c:strRef>
              <c:f>DataSheet!$F$1</c:f>
              <c:strCache>
                <c:ptCount val="1"/>
                <c:pt idx="0">
                  <c:v>Jönköpings län - Killar</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DataSheet!$F$2:$F$9</c:f>
              <c:numCache>
                <c:formatCode>General</c:formatCode>
                <c:ptCount val="8"/>
                <c:pt idx="0">
                  <c:v>10.1927</c:v>
                </c:pt>
                <c:pt idx="1">
                  <c:v>6.1990999999999996</c:v>
                </c:pt>
                <c:pt idx="2">
                  <c:v>11.724399999999999</c:v>
                </c:pt>
                <c:pt idx="3">
                  <c:v>10.606999999999999</c:v>
                </c:pt>
                <c:pt idx="4">
                  <c:v>19.706900000000001</c:v>
                </c:pt>
                <c:pt idx="5">
                  <c:v>10.2468</c:v>
                </c:pt>
                <c:pt idx="6">
                  <c:v>17.863800000000001</c:v>
                </c:pt>
                <c:pt idx="7">
                  <c:v>20.604700000000001</c:v>
                </c:pt>
              </c:numCache>
            </c:numRef>
          </c:val>
          <c:extLst>
            <c:ext xmlns:c16="http://schemas.microsoft.com/office/drawing/2014/chart" uri="{C3380CC4-5D6E-409C-BE32-E72D297353CC}">
              <c16:uniqueId val="{00000000-4B52-4BF6-B3E8-1AF4433D556F}"/>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dansa minst 1-2 kvällar i veckan</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62CC-42C0-8D3B-E72A54085B4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29.2683</c:v>
                </c:pt>
                <c:pt idx="1">
                  <c:v>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24.6539</c:v>
                </c:pt>
                <c:pt idx="1">
                  <c:v>5.2381000000000002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dansa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19.565200000000001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29.2683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spela teater minst 1-2 kvällar i veckan</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4.1333000000000002</c:v>
                </c:pt>
                <c:pt idx="1">
                  <c:v>2.0674999999999999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spela teater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hålla på med foto eller film, teckna/måla, skriva, pyssla, sy eller liknande minst 1-2 kvällar i veckan</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31.7073</c:v>
                </c:pt>
                <c:pt idx="1">
                  <c:v>17.857099999999999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33.947400000000002</c:v>
                </c:pt>
                <c:pt idx="1">
                  <c:v>12.7136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hålla på med foto eller film, teckna/måla, skriva, pyssla, sy eller liknande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24.489799999999999</c:v>
                </c:pt>
                <c:pt idx="1">
                  <c:v>14.7059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31.7073</c:v>
                </c:pt>
                <c:pt idx="1">
                  <c:v>17.857099999999999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läsa böcker, tidningar, artiklar, bloggar eller liknande minst 1-2 kvällar i veckan</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34.146299999999997</c:v>
                </c:pt>
                <c:pt idx="1">
                  <c:v>28.571400000000001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44.6417</c:v>
                </c:pt>
                <c:pt idx="1">
                  <c:v>27.6828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läsa böcker, tidningar, artiklar, bloggar eller liknande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38.775500000000001</c:v>
                </c:pt>
                <c:pt idx="1">
                  <c:v>14.7059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34.146299999999997</c:v>
                </c:pt>
                <c:pt idx="1">
                  <c:v>28.571400000000001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engagera sig i kyrkan, moskén etc. minst 1-2 kvällar i veckan</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23.061599999999999</c:v>
                </c:pt>
                <c:pt idx="1">
                  <c:v>21.786899999999999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engagera sig i kyrkan, moskén etc.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16.326499999999999</c:v>
                </c:pt>
                <c:pt idx="1">
                  <c:v>18.181799999999999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som varit irriterad eller på dåligt humör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69.767399999999995</c:v>
                </c:pt>
                <c:pt idx="1">
                  <c:v>31.034500000000001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50.6402</c:v>
                </c:pt>
                <c:pt idx="1">
                  <c:v>20.129000000000001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i naturen minst 1-2 kvällar i veckan</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60.9756</c:v>
                </c:pt>
                <c:pt idx="1">
                  <c:v>57.142899999999997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55.973599999999998</c:v>
                </c:pt>
                <c:pt idx="1">
                  <c:v>54.695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i naturen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53.061199999999999</c:v>
                </c:pt>
                <c:pt idx="1">
                  <c:v>55.882399999999997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60.9756</c:v>
                </c:pt>
                <c:pt idx="1">
                  <c:v>57.142899999999997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sig åt politik minst 1-2 kvällar i veckan</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1">
                  <c:v>21.428599999999999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6.4280999999999997</c:v>
                </c:pt>
                <c:pt idx="1">
                  <c:v>11.5992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sig åt politik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1">
                  <c:v>17.647099999999998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1">
                  <c:v>21.428599999999999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tid till skolarbete eller läxor minst 1-2 kvällar i veckan</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90.243899999999996</c:v>
                </c:pt>
                <c:pt idx="1">
                  <c:v>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88.3279</c:v>
                </c:pt>
                <c:pt idx="1">
                  <c:v>78.605599999999995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tid till skolarbete eller läxor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85.714299999999994</c:v>
                </c:pt>
                <c:pt idx="1">
                  <c:v>76.470600000000005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90.243899999999996</c:v>
                </c:pt>
                <c:pt idx="1">
                  <c:v>75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på stan/samhället minst 1-2 kvällar i veckan</a:t>
            </a:r>
          </a:p>
        </c:rich>
      </c:tx>
      <c:layout/>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78.0488</c:v>
                </c:pt>
                <c:pt idx="1">
                  <c:v>46.428600000000003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78.857500000000002</c:v>
                </c:pt>
                <c:pt idx="1">
                  <c:v>66.416899999999998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på stan/samhället minst 1-2 kvällar i veckan</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53.333300000000001</c:v>
                </c:pt>
                <c:pt idx="1">
                  <c:v>59.459499999999998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48.2759</c:v>
                </c:pt>
                <c:pt idx="1">
                  <c:v>41.379300000000001</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80</c:v>
                </c:pt>
                <c:pt idx="1">
                  <c:v>54.166699999999999</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68.75</c:v>
                </c:pt>
                <c:pt idx="1">
                  <c:v>67.647099999999995</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78.0488</c:v>
                </c:pt>
                <c:pt idx="1">
                  <c:v>46.428600000000003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träffa kompisar minst 1-2 kvällar i veckan</a:t>
            </a:r>
          </a:p>
        </c:rich>
      </c:tx>
      <c:layout/>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87.804900000000004</c:v>
                </c:pt>
                <c:pt idx="1">
                  <c:v>67.857100000000003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86.8369</c:v>
                </c:pt>
                <c:pt idx="1">
                  <c:v>83.412999999999997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träffa kompisar minst 1-2 kvällar i veckan</a:t>
            </a:r>
          </a:p>
        </c:rich>
      </c:tx>
      <c:layout/>
      <c:overlay val="0"/>
    </c:title>
    <c:autoTitleDeleted val="0"/>
    <c:plotArea>
      <c:layout/>
      <c:barChart>
        <c:barDir val="col"/>
        <c:grouping val="clustered"/>
        <c:varyColors val="0"/>
        <c:ser>
          <c:idx val="4"/>
          <c:order val="0"/>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83.333299999999994</c:v>
                </c:pt>
                <c:pt idx="1">
                  <c:v>87.878799999999998</c:v>
                </c:pt>
              </c:numCache>
            </c:numRef>
          </c:val>
          <c:extLst>
            <c:ext xmlns:c16="http://schemas.microsoft.com/office/drawing/2014/chart" uri="{C3380CC4-5D6E-409C-BE32-E72D297353CC}">
              <c16:uniqueId val="{00000001-E553-4AC3-A5C9-D186C2D6C5E0}"/>
            </c:ext>
          </c:extLst>
        </c:ser>
        <c:ser>
          <c:idx val="5"/>
          <c:order val="1"/>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87.804900000000004</c:v>
                </c:pt>
                <c:pt idx="1">
                  <c:v>67.857100000000003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som varit irriterad eller på dåligt humör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1">
                  <c:v>18.918900000000001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34.482799999999997</c:v>
                </c:pt>
                <c:pt idx="1">
                  <c:v>41.379300000000001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44</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47.916699999999999</c:v>
                </c:pt>
                <c:pt idx="1">
                  <c:v>33.333300000000001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69.767399999999995</c:v>
                </c:pt>
                <c:pt idx="1">
                  <c:v>31.034500000000001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hemma hela kvällen minst 1-2 kvällar i veckan</a:t>
            </a:r>
          </a:p>
        </c:rich>
      </c:tx>
      <c:layout/>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92.682900000000004</c:v>
                </c:pt>
                <c:pt idx="1">
                  <c:v>89.285700000000006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93.110200000000006</c:v>
                </c:pt>
                <c:pt idx="1">
                  <c:v>87.568299999999994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hemma hela kvällen minst 1-2 kvällar i veckan</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86.666700000000006</c:v>
                </c:pt>
                <c:pt idx="1">
                  <c:v>91.891900000000007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73.333299999999994</c:v>
                </c:pt>
                <c:pt idx="1">
                  <c:v>89.655199999999994</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100</c:v>
                </c:pt>
                <c:pt idx="1">
                  <c:v>91.666700000000006</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95.918400000000005</c:v>
                </c:pt>
                <c:pt idx="1">
                  <c:v>88.235299999999995</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92.682900000000004</c:v>
                </c:pt>
                <c:pt idx="1">
                  <c:v>89.285700000000006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är medlemmar i någon förening</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39.5349</c:v>
                </c:pt>
                <c:pt idx="1">
                  <c:v>37.930999999999997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45.915700000000001</c:v>
                </c:pt>
                <c:pt idx="1">
                  <c:v>45.690800000000003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är medlemmar i någon förening</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47.916699999999999</c:v>
                </c:pt>
                <c:pt idx="1">
                  <c:v>42.424199999999999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39.5349</c:v>
                </c:pt>
                <c:pt idx="1">
                  <c:v>37.930999999999997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spelar tv-, data- eller mobilspel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4.6357999999999997</c:v>
                </c:pt>
                <c:pt idx="1">
                  <c:v>11.223800000000001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spelar tv-, data- eller mobilspel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1">
                  <c:v>23.529399999999999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ser på film, serier, tv-program eller kollar klipp (exempelvis Youtube) </a:t>
            </a:r>
            <a:r>
              <a:rPr lang="sv-SE" i="1"/>
              <a:t>5 timmar eller mer </a:t>
            </a:r>
            <a:r>
              <a:rPr lang="sv-SE"/>
              <a:t>en genomsnittlig vardag efter skolan</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6E18-4CC6-B0E7-4708C6905E4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15</c:v>
                </c:pt>
                <c:pt idx="1">
                  <c:v>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10.557399999999999</c:v>
                </c:pt>
                <c:pt idx="1">
                  <c:v>7.1962000000000002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ser på film, serier, tv-program eller kollar klipp (exempelvis Youtube) </a:t>
            </a:r>
            <a:r>
              <a:rPr lang="sv-SE" i="1"/>
              <a:t>5 timmar eller mer </a:t>
            </a:r>
            <a:r>
              <a:rPr lang="sv-SE"/>
              <a:t>en genomsnittlig vardag efter skolan</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24.489799999999999</c:v>
                </c:pt>
                <c:pt idx="1">
                  <c:v>15.625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15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använder sociala medier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45</c:v>
                </c:pt>
                <c:pt idx="1">
                  <c:v>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33.792700000000004</c:v>
                </c:pt>
                <c:pt idx="1">
                  <c:v>15.5616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använder sociala medier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32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36.956499999999998</c:v>
                </c:pt>
                <c:pt idx="1">
                  <c:v>15.625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45</c:v>
                </c:pt>
                <c:pt idx="1">
                  <c:v>25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känt sig stressade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67.441900000000004</c:v>
                </c:pt>
                <c:pt idx="1">
                  <c:v>34.482799999999997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50.545200000000001</c:v>
                </c:pt>
                <c:pt idx="1">
                  <c:v>18.4755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väg till eller från skolan (av de som brukar vistas där) </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50</c:v>
                </c:pt>
                <c:pt idx="1">
                  <c:v>77.777799999999999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58.070900000000002</c:v>
                </c:pt>
                <c:pt idx="1">
                  <c:v>81.719700000000003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väg till eller från skolan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76</c:v>
                </c:pt>
                <c:pt idx="1">
                  <c:v>79.166700000000006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61.224499999999999</c:v>
                </c:pt>
                <c:pt idx="1">
                  <c:v>90.909099999999995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50</c:v>
                </c:pt>
                <c:pt idx="1">
                  <c:v>77.777799999999999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klassrummet (av de som brukar vistas där) </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62.5</c:v>
                </c:pt>
                <c:pt idx="1">
                  <c:v>60.714300000000001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58.300400000000003</c:v>
                </c:pt>
                <c:pt idx="1">
                  <c:v>78.343500000000006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klassrummet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80</c:v>
                </c:pt>
                <c:pt idx="1">
                  <c:v>79.166700000000006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58.333300000000001</c:v>
                </c:pt>
                <c:pt idx="1">
                  <c:v>87.878799999999998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62.5</c:v>
                </c:pt>
                <c:pt idx="1">
                  <c:v>60.714300000000001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rasterna i skolan (av de som brukar vistas där) </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47.5</c:v>
                </c:pt>
                <c:pt idx="1">
                  <c:v>64.285700000000006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55.165599999999998</c:v>
                </c:pt>
                <c:pt idx="1">
                  <c:v>74.399500000000003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rasterna i skolan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72</c:v>
                </c:pt>
                <c:pt idx="1">
                  <c:v>83.333299999999994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64.583299999999994</c:v>
                </c:pt>
                <c:pt idx="1">
                  <c:v>90.909099999999995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47.5</c:v>
                </c:pt>
                <c:pt idx="1">
                  <c:v>64.285700000000006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fritidsgården (av de som brukar vistas där) </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50</c:v>
                </c:pt>
                <c:pt idx="1">
                  <c:v>76.470600000000005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56.8093</c:v>
                </c:pt>
                <c:pt idx="1">
                  <c:v>77.657300000000006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fritidsgården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33.333300000000001</c:v>
                </c:pt>
                <c:pt idx="1">
                  <c:v>62.5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37.5</c:v>
                </c:pt>
                <c:pt idx="1">
                  <c:v>77.2727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50</c:v>
                </c:pt>
                <c:pt idx="1">
                  <c:v>76.470600000000005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fritidsaktiviteten (av de som brukar vistas där) </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65.384600000000006</c:v>
                </c:pt>
                <c:pt idx="1">
                  <c:v>73.912999999999997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69.363200000000006</c:v>
                </c:pt>
                <c:pt idx="1">
                  <c:v>82.5976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fritidsaktiviteten (av de som brukar vistas där) </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58.823500000000003</c:v>
                </c:pt>
                <c:pt idx="1">
                  <c:v>90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65.384600000000006</c:v>
                </c:pt>
                <c:pt idx="1">
                  <c:v>73.912999999999997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känt sig stressade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31.25</c:v>
                </c:pt>
                <c:pt idx="1">
                  <c:v>21.621600000000001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46.428600000000003</c:v>
                </c:pt>
                <c:pt idx="1">
                  <c:v>27.586200000000002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56.521700000000003</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56.521700000000003</c:v>
                </c:pt>
                <c:pt idx="1">
                  <c:v>28.205100000000002</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67.441900000000004</c:v>
                </c:pt>
                <c:pt idx="1">
                  <c:v>34.482799999999997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hemmet (av de som brukar vistas där) </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70</c:v>
                </c:pt>
                <c:pt idx="1">
                  <c:v>92.592600000000004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86.939300000000003</c:v>
                </c:pt>
                <c:pt idx="1">
                  <c:v>93.881699999999995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hemmet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96</c:v>
                </c:pt>
                <c:pt idx="1">
                  <c:v>83.333299999999994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75</c:v>
                </c:pt>
                <c:pt idx="1">
                  <c:v>96.969700000000003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70</c:v>
                </c:pt>
                <c:pt idx="1">
                  <c:v>92.592600000000004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bostadsområdet (av de som brukar vistas där) </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60</c:v>
                </c:pt>
                <c:pt idx="1">
                  <c:v>70.370400000000004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69.061899999999994</c:v>
                </c:pt>
                <c:pt idx="1">
                  <c:v>84.657499999999999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bostadsområdet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76</c:v>
                </c:pt>
                <c:pt idx="1">
                  <c:v>79.166700000000006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66.666700000000006</c:v>
                </c:pt>
                <c:pt idx="1">
                  <c:v>81.25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60</c:v>
                </c:pt>
                <c:pt idx="1">
                  <c:v>70.370400000000004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nätet (av de som brukar vistas där) </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25</c:v>
                </c:pt>
                <c:pt idx="1">
                  <c:v>60.714300000000001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34.0426</c:v>
                </c:pt>
                <c:pt idx="1">
                  <c:v>68.866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nätet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40</c:v>
                </c:pt>
                <c:pt idx="1">
                  <c:v>70.833299999999994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24.489799999999999</c:v>
                </c:pt>
                <c:pt idx="1">
                  <c:v>81.25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25</c:v>
                </c:pt>
                <c:pt idx="1">
                  <c:v>60.714300000000001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kan alltid lita på någon av mina föräldrar/vårdnadshavare när det verkligen gäller </a:t>
            </a:r>
          </a:p>
        </c:rich>
      </c:tx>
      <c:layout/>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57.5</c:v>
                </c:pt>
                <c:pt idx="1">
                  <c:v>78.571399999999997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70.406800000000004</c:v>
                </c:pt>
                <c:pt idx="1">
                  <c:v>82.317099999999996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kan alltid lita på någon av mina föräldrar/vårdnadshavare när det verkligen gäller </a:t>
            </a:r>
          </a:p>
        </c:rich>
      </c:tx>
      <c:layout/>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66.666700000000006</c:v>
                </c:pt>
                <c:pt idx="1">
                  <c:v>89.655199999999994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84</c:v>
                </c:pt>
                <c:pt idx="1">
                  <c:v>87.5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65.306100000000001</c:v>
                </c:pt>
                <c:pt idx="1">
                  <c:v>84.848500000000001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57.5</c:v>
                </c:pt>
                <c:pt idx="1">
                  <c:v>78.571399999999997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Det finns vuxna i min närhet som jag kan berätta personliga saker för </a:t>
            </a:r>
          </a:p>
        </c:rich>
      </c:tx>
      <c:layout/>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37.5</c:v>
                </c:pt>
                <c:pt idx="1">
                  <c:v>67.857100000000003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57.669499999999999</c:v>
                </c:pt>
                <c:pt idx="1">
                  <c:v>65.149500000000003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Det finns vuxna i min närhet som jag kan berätta personliga saker för </a:t>
            </a:r>
          </a:p>
        </c:rich>
      </c:tx>
      <c:layout/>
      <c:overlay val="0"/>
    </c:title>
    <c:autoTitleDeleted val="0"/>
    <c:plotArea>
      <c:layout/>
      <c:barChart>
        <c:barDir val="col"/>
        <c:grouping val="clustered"/>
        <c:varyColors val="0"/>
        <c:ser>
          <c:idx val="2"/>
          <c:order val="0"/>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53.061199999999999</c:v>
                </c:pt>
                <c:pt idx="1">
                  <c:v>75</c:v>
                </c:pt>
              </c:numCache>
            </c:numRef>
          </c:val>
          <c:extLst>
            <c:ext xmlns:c16="http://schemas.microsoft.com/office/drawing/2014/chart" uri="{C3380CC4-5D6E-409C-BE32-E72D297353CC}">
              <c16:uniqueId val="{00000002-E553-4AC3-A5C9-D186C2D6C5E0}"/>
            </c:ext>
          </c:extLst>
        </c:ser>
        <c:ser>
          <c:idx val="4"/>
          <c:order val="1"/>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37.5</c:v>
                </c:pt>
                <c:pt idx="1">
                  <c:v>67.857100000000003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svårt att somna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39.5349</c:v>
                </c:pt>
                <c:pt idx="1">
                  <c:v>27.586200000000002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33.205599999999997</c:v>
                </c:pt>
                <c:pt idx="1">
                  <c:v>20.116099999999999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har en riktigt bra kompis som jag litar på och kan berätta personliga saker för </a:t>
            </a:r>
          </a:p>
        </c:rich>
      </c:tx>
      <c:layout/>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72.5</c:v>
                </c:pt>
                <c:pt idx="1">
                  <c:v>46.428600000000003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66.819699999999997</c:v>
                </c:pt>
                <c:pt idx="1">
                  <c:v>62.406500000000001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har en riktigt bra kompis som jag litar på och kan berätta personliga saker för </a:t>
            </a:r>
          </a:p>
        </c:rich>
      </c:tx>
      <c:layout/>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73.333299999999994</c:v>
                </c:pt>
                <c:pt idx="1">
                  <c:v>64.285700000000006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80</c:v>
                </c:pt>
                <c:pt idx="1">
                  <c:v>70.833299999999994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73.912999999999997</c:v>
                </c:pt>
                <c:pt idx="1">
                  <c:v>60.606099999999998</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72.5</c:v>
                </c:pt>
                <c:pt idx="1">
                  <c:v>46.428600000000003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precis </a:t>
            </a:r>
            <a:r>
              <a:t>på påståendet: Jag har kompisar i skolan som vill vara med mig </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87.5</c:v>
                </c:pt>
                <c:pt idx="1">
                  <c:v>60.714300000000001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67.542699999999996</c:v>
                </c:pt>
                <c:pt idx="1">
                  <c:v>73.142499999999998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precis </a:t>
            </a:r>
            <a:r>
              <a:t>på påståendet: Jag har kompisar i skolan som vill vara med mig </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80</c:v>
                </c:pt>
                <c:pt idx="1">
                  <c:v>93.103399999999993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80</c:v>
                </c:pt>
                <c:pt idx="1">
                  <c:v>82.608699999999999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71.428600000000003</c:v>
                </c:pt>
                <c:pt idx="1">
                  <c:v>78.787899999999993</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87.5</c:v>
                </c:pt>
                <c:pt idx="1">
                  <c:v>60.714300000000001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vad jag ska ha på mig och hur jag ska se ut</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90</c:v>
                </c:pt>
                <c:pt idx="1">
                  <c:v>89.285700000000006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87.878799999999998</c:v>
                </c:pt>
                <c:pt idx="1">
                  <c:v>91.553100000000001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vilka kompisar jag ska ha</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82.5</c:v>
                </c:pt>
                <c:pt idx="1">
                  <c:v>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85.307699999999997</c:v>
                </c:pt>
                <c:pt idx="1">
                  <c:v>85.566999999999993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vad jag ska göra tillsammans med mina kompisar</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70</c:v>
                </c:pt>
                <c:pt idx="1">
                  <c:v>66.666700000000006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68.899199999999993</c:v>
                </c:pt>
                <c:pt idx="1">
                  <c:v>71.379499999999993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vilka fritidsaktiviteter jag ska delta i</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87.179500000000004</c:v>
                </c:pt>
                <c:pt idx="1">
                  <c:v>71.428600000000003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86.158900000000003</c:v>
                </c:pt>
                <c:pt idx="1">
                  <c:v>84.5197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vilken utbildning jag ska ha</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82.5</c:v>
                </c:pt>
                <c:pt idx="1">
                  <c:v>78.571399999999997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86.904799999999994</c:v>
                </c:pt>
                <c:pt idx="1">
                  <c:v>87.061300000000003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vilken religion/livsåskådning jag ska ha</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92.5</c:v>
                </c:pt>
                <c:pt idx="1">
                  <c:v>82.142899999999997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88.055700000000002</c:v>
                </c:pt>
                <c:pt idx="1">
                  <c:v>89.134900000000002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svårt att somna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1">
                  <c:v>16.216200000000001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34.482799999999997</c:v>
                </c:pt>
                <c:pt idx="1">
                  <c:v>17.241399999999999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36</c:v>
                </c:pt>
                <c:pt idx="1">
                  <c:v>26.087</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40.816299999999998</c:v>
                </c:pt>
                <c:pt idx="1">
                  <c:v>18.421099999999999</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39.5349</c:v>
                </c:pt>
                <c:pt idx="1">
                  <c:v>27.586200000000002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vilken politisk eller ideologisk uppfattning jag ska ha</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95</c:v>
                </c:pt>
                <c:pt idx="1">
                  <c:v>82.142899999999997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89.946700000000007</c:v>
                </c:pt>
                <c:pt idx="1">
                  <c:v>88.210800000000006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vem jag ska gifta mig med/leva tillsammans med som vuxen</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95</c:v>
                </c:pt>
                <c:pt idx="1">
                  <c:v>89.285700000000006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89.881</c:v>
                </c:pt>
                <c:pt idx="1">
                  <c:v>91.764700000000005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blivit utsatt för mobbing eller trakasserier</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12.820499999999999</c:v>
                </c:pt>
                <c:pt idx="1">
                  <c:v>22.222200000000001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18.175699999999999</c:v>
                </c:pt>
                <c:pt idx="1">
                  <c:v>12.206899999999999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blivit utsatt för mobbing eller trakasserier</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40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24.489799999999999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12.820499999999999</c:v>
                </c:pt>
                <c:pt idx="1">
                  <c:v>22.222200000000001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varit med och mobbat eller trakasserat andra</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1">
                  <c:v>21.428599999999999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4.6481000000000003</c:v>
                </c:pt>
                <c:pt idx="1">
                  <c:v>10.7461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varit med och mobbat eller trakasserat andra</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12.244899999999999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1">
                  <c:v>21.428599999999999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blivit utsatt för något av följande mot sin vilja*</a:t>
            </a:r>
          </a:p>
        </c:rich>
      </c:tx>
      <c:overlay val="0"/>
    </c:title>
    <c:autoTitleDeleted val="0"/>
    <c:plotArea>
      <c:layout/>
      <c:barChart>
        <c:barDir val="col"/>
        <c:grouping val="clustered"/>
        <c:varyColors val="0"/>
        <c:ser>
          <c:idx val="0"/>
          <c:order val="0"/>
          <c:tx>
            <c:strRef>
              <c:f>DataSheet!$C$1</c:f>
              <c:strCache>
                <c:ptCount val="1"/>
                <c:pt idx="0">
                  <c:v>Tjejer - Mullsjö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Tagit emot avklädda bilder</c:v>
                </c:pt>
                <c:pt idx="2">
                  <c:v>Blivit kontaktad på sociala medier i sexuellt syfte</c:v>
                </c:pt>
                <c:pt idx="3">
                  <c:v>Att någon tafsat på dig</c:v>
                </c:pt>
              </c:strCache>
            </c:strRef>
          </c:cat>
          <c:val>
            <c:numRef>
              <c:f>DataSheet!$C$2:$C$5</c:f>
              <c:numCache>
                <c:formatCode>General</c:formatCode>
                <c:ptCount val="4"/>
                <c:pt idx="0">
                  <c:v>52.941200000000002</c:v>
                </c:pt>
                <c:pt idx="1">
                  <c:v>29.411799999999999</c:v>
                </c:pt>
                <c:pt idx="2">
                  <c:v>20.588200000000001</c:v>
                </c:pt>
                <c:pt idx="3">
                  <c:v>14.7059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Tagit emot avklädda bilder</c:v>
                </c:pt>
                <c:pt idx="2">
                  <c:v>Blivit kontaktad på sociala medier i sexuellt syfte</c:v>
                </c:pt>
                <c:pt idx="3">
                  <c:v>Att någon tafsat på dig</c:v>
                </c:pt>
              </c:strCache>
            </c:strRef>
          </c:cat>
          <c:val>
            <c:numRef>
              <c:f>DataSheet!$D$2:$D$5</c:f>
              <c:numCache>
                <c:formatCode>General</c:formatCode>
                <c:ptCount val="4"/>
                <c:pt idx="0">
                  <c:v>61.968400000000003</c:v>
                </c:pt>
                <c:pt idx="1">
                  <c:v>20.5975</c:v>
                </c:pt>
                <c:pt idx="2">
                  <c:v>20.0351</c:v>
                </c:pt>
                <c:pt idx="3">
                  <c:v>17.926200000000001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Killar - Mullsjö kommun</c:v>
                </c:pt>
              </c:strCache>
            </c:strRef>
          </c:tx>
          <c:spPr>
            <a:solidFill>
              <a:srgbClr val="B1063A"/>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8542-490B-8481-400A4BBA436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Tagit emot avklädda bilder</c:v>
                </c:pt>
                <c:pt idx="2">
                  <c:v>Blivit kontaktad på sociala medier i sexuellt syfte</c:v>
                </c:pt>
                <c:pt idx="3">
                  <c:v>Att någon tafsat på dig</c:v>
                </c:pt>
              </c:strCache>
            </c:strRef>
          </c:cat>
          <c:val>
            <c:numRef>
              <c:f>DataSheet!$E$2:$E$5</c:f>
              <c:numCache>
                <c:formatCode>General</c:formatCode>
                <c:ptCount val="4"/>
                <c:pt idx="0">
                  <c:v>76.923100000000005</c:v>
                </c:pt>
              </c:numCache>
            </c:numRef>
          </c:val>
          <c:extLst>
            <c:ext xmlns:c16="http://schemas.microsoft.com/office/drawing/2014/chart" uri="{C3380CC4-5D6E-409C-BE32-E72D297353CC}">
              <c16:uniqueId val="{00000002-E553-4AC3-A5C9-D186C2D6C5E0}"/>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Tagit emot avklädda bilder</c:v>
                </c:pt>
                <c:pt idx="2">
                  <c:v>Blivit kontaktad på sociala medier i sexuellt syfte</c:v>
                </c:pt>
                <c:pt idx="3">
                  <c:v>Att någon tafsat på dig</c:v>
                </c:pt>
              </c:strCache>
            </c:strRef>
          </c:cat>
          <c:val>
            <c:numRef>
              <c:f>DataSheet!$F$2:$F$5</c:f>
              <c:numCache>
                <c:formatCode>General</c:formatCode>
                <c:ptCount val="4"/>
                <c:pt idx="0">
                  <c:v>81.4602</c:v>
                </c:pt>
                <c:pt idx="1">
                  <c:v>5.2370000000000001</c:v>
                </c:pt>
                <c:pt idx="2">
                  <c:v>4.3959999999999999</c:v>
                </c:pt>
                <c:pt idx="3">
                  <c:v>4.6635999999999997</c:v>
                </c:pt>
              </c:numCache>
            </c:numRef>
          </c:val>
          <c:extLst>
            <c:ext xmlns:c16="http://schemas.microsoft.com/office/drawing/2014/chart" uri="{C3380CC4-5D6E-409C-BE32-E72D297353CC}">
              <c16:uniqueId val="{00000000-4B52-4BF6-B3E8-1AF4433D556F}"/>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 Ja, fysiskt våld </a:t>
            </a:r>
            <a:r>
              <a:rPr lang="sv-SE"/>
              <a:t>eller </a:t>
            </a:r>
            <a:r>
              <a:rPr lang="sv-SE" i="1"/>
              <a:t>Ja, psykiskt våld</a:t>
            </a:r>
            <a:r>
              <a:rPr lang="sv-SE"/>
              <a:t> på frågan: Har det förekommit våld i din familj?</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20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11.4076</c:v>
                </c:pt>
                <c:pt idx="1">
                  <c:v>4.6768000000000001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 Ja, fysiskt våld </a:t>
            </a:r>
            <a:r>
              <a:rPr lang="sv-SE"/>
              <a:t>eller </a:t>
            </a:r>
            <a:r>
              <a:rPr lang="sv-SE" i="1"/>
              <a:t>Ja, psykiskt våld</a:t>
            </a:r>
            <a:r>
              <a:rPr lang="sv-SE"/>
              <a:t> på frågan: Har det förekommit våld i din familj?</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19.565200000000001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20</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 Ja, fysiskt våld </a:t>
            </a:r>
            <a:r>
              <a:rPr lang="sv-SE"/>
              <a:t>eller </a:t>
            </a:r>
            <a:r>
              <a:rPr lang="sv-SE" i="1"/>
              <a:t>Ja, psykiskt våld</a:t>
            </a:r>
            <a:r>
              <a:rPr lang="sv-SE"/>
              <a:t> på frågan: Har det hänt att du blivit utsatt för våld av någon vuxen?</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20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10.718999999999999</c:v>
                </c:pt>
                <c:pt idx="1">
                  <c:v>5.6318999999999999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två eller fler psykosomatiska besvär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76.744200000000006</c:v>
                </c:pt>
                <c:pt idx="1">
                  <c:v>41.379300000000001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61.09</c:v>
                </c:pt>
                <c:pt idx="1">
                  <c:v>25.781700000000001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 Ja, fysiskt våld </a:t>
            </a:r>
            <a:r>
              <a:rPr lang="sv-SE"/>
              <a:t>eller </a:t>
            </a:r>
            <a:r>
              <a:rPr lang="sv-SE" i="1"/>
              <a:t>Ja, psykiskt våld</a:t>
            </a:r>
            <a:r>
              <a:rPr lang="sv-SE"/>
              <a:t> på frågan: Har det hänt att du blivit utsatt för våld av någon vuxen?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17.777799999999999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20</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har </a:t>
            </a:r>
            <a:r>
              <a:rPr i="1"/>
              <a:t>mycket stora</a:t>
            </a:r>
            <a:r>
              <a:t> eller </a:t>
            </a:r>
            <a:r>
              <a:rPr i="1"/>
              <a:t>ganska stora</a:t>
            </a:r>
            <a:r>
              <a:t> möjligheter att föra fram sina åsikter till de som bestämmer i  kommunen</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17.948699999999999</c:v>
                </c:pt>
                <c:pt idx="1">
                  <c:v>32.142899999999997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27.8644</c:v>
                </c:pt>
                <c:pt idx="1">
                  <c:v>39.694699999999997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har </a:t>
            </a:r>
            <a:r>
              <a:rPr i="1"/>
              <a:t>mycket stora</a:t>
            </a:r>
            <a:r>
              <a:t> eller </a:t>
            </a:r>
            <a:r>
              <a:rPr i="1"/>
              <a:t>ganska stora</a:t>
            </a:r>
            <a:r>
              <a:t> möjligheter att föra fram sina åsikter till de som bestämmer i  kommunen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12.244899999999999</c:v>
                </c:pt>
                <c:pt idx="1">
                  <c:v>16.666699999999999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17.948699999999999</c:v>
                </c:pt>
                <c:pt idx="1">
                  <c:v>32.142899999999997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Ja</a:t>
            </a:r>
            <a:r>
              <a:rPr lang="sv-SE"/>
              <a:t> på frågan: Vill du vara med och påverka i frågor som rör din kommun?</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35.897399999999998</c:v>
                </c:pt>
                <c:pt idx="1">
                  <c:v>46.428600000000003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36.394599999999997</c:v>
                </c:pt>
                <c:pt idx="1">
                  <c:v>33.706299999999999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Ja</a:t>
            </a:r>
            <a:r>
              <a:rPr lang="sv-SE"/>
              <a:t> på frågan: Vill du vara med och påverka i frågor som rör din kommun?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39.130400000000002</c:v>
                </c:pt>
                <c:pt idx="1">
                  <c:v>36.363599999999998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35.897399999999998</c:v>
                </c:pt>
                <c:pt idx="1">
                  <c:v>46.428600000000003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upplever att mitt liv är meningsfullt</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57.5</c:v>
                </c:pt>
                <c:pt idx="1">
                  <c:v>71.428600000000003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67.897900000000007</c:v>
                </c:pt>
                <c:pt idx="1">
                  <c:v>82.906599999999997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upplever att mitt liv är meningsfullt</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66.666700000000006</c:v>
                </c:pt>
                <c:pt idx="1">
                  <c:v>90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60</c:v>
                </c:pt>
                <c:pt idx="1">
                  <c:v>86.956500000000005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51.020400000000002</c:v>
                </c:pt>
                <c:pt idx="1">
                  <c:v>84.375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57.5</c:v>
                </c:pt>
                <c:pt idx="1">
                  <c:v>71.428600000000003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upplever att mitt liv har ett syfte</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62.5</c:v>
                </c:pt>
                <c:pt idx="1">
                  <c:v>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68.695099999999996</c:v>
                </c:pt>
                <c:pt idx="1">
                  <c:v>83.960899999999995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upplever att mitt liv har ett syfte</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66.666700000000006</c:v>
                </c:pt>
                <c:pt idx="1">
                  <c:v>86.666700000000006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56</c:v>
                </c:pt>
                <c:pt idx="1">
                  <c:v>82.608699999999999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53.061199999999999</c:v>
                </c:pt>
                <c:pt idx="1">
                  <c:v>87.096800000000002</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62.5</c:v>
                </c:pt>
                <c:pt idx="1">
                  <c:v>75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har en tro eller övertygelse som ger mig tröst/lättnad i vardagen</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35.897399999999998</c:v>
                </c:pt>
                <c:pt idx="1">
                  <c:v>71.428600000000003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53.935699999999997</c:v>
                </c:pt>
                <c:pt idx="1">
                  <c:v>72.624899999999997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svarande utifrån bostadsläge</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Huvudorten i din kommun</c:v>
                </c:pt>
                <c:pt idx="1">
                  <c:v>Annan ort i din kommun</c:v>
                </c:pt>
                <c:pt idx="2">
                  <c:v>På landsbygden</c:v>
                </c:pt>
              </c:strCache>
            </c:strRef>
          </c:cat>
          <c:val>
            <c:numRef>
              <c:f>DataSheet!$C$2:$C$4</c:f>
              <c:numCache>
                <c:formatCode>General</c:formatCode>
                <c:ptCount val="3"/>
                <c:pt idx="0">
                  <c:v>66.666700000000006</c:v>
                </c:pt>
                <c:pt idx="1">
                  <c:v>13.8889</c:v>
                </c:pt>
                <c:pt idx="2">
                  <c:v>19.444400000000002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Huvudorten i din kommun</c:v>
                </c:pt>
                <c:pt idx="1">
                  <c:v>Annan ort i din kommun</c:v>
                </c:pt>
                <c:pt idx="2">
                  <c:v>På landsbygden</c:v>
                </c:pt>
              </c:strCache>
            </c:strRef>
          </c:cat>
          <c:val>
            <c:numRef>
              <c:f>DataSheet!$D$2:$D$4</c:f>
              <c:numCache>
                <c:formatCode>General</c:formatCode>
                <c:ptCount val="3"/>
                <c:pt idx="0">
                  <c:v>51.286099999999998</c:v>
                </c:pt>
                <c:pt idx="1">
                  <c:v>30.850100000000001</c:v>
                </c:pt>
                <c:pt idx="2">
                  <c:v>17.863900000000001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två eller fler psykosomatiska besvär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43.75</c:v>
                </c:pt>
                <c:pt idx="1">
                  <c:v>27.027000000000001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46.666699999999999</c:v>
                </c:pt>
                <c:pt idx="1">
                  <c:v>36.666699999999999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64</c:v>
                </c:pt>
                <c:pt idx="1">
                  <c:v>20.833300000000001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71.428600000000003</c:v>
                </c:pt>
                <c:pt idx="1">
                  <c:v>28.205100000000002</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76.744200000000006</c:v>
                </c:pt>
                <c:pt idx="1">
                  <c:v>41.379300000000001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har en tro eller övertygelse som ger mig tröst/lättnad i vardagen</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36.666699999999999</c:v>
                </c:pt>
                <c:pt idx="1">
                  <c:v>56.666699999999999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40</c:v>
                </c:pt>
                <c:pt idx="1">
                  <c:v>65.217399999999998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38.297899999999998</c:v>
                </c:pt>
                <c:pt idx="1">
                  <c:v>54.838700000000003</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35.897399999999998</c:v>
                </c:pt>
                <c:pt idx="1">
                  <c:v>71.428600000000003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är hoppfull inför mitt liv</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55</c:v>
                </c:pt>
                <c:pt idx="1">
                  <c:v>82.142899999999997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70.779700000000005</c:v>
                </c:pt>
                <c:pt idx="1">
                  <c:v>85.684399999999997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är hoppfull inför mitt liv</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70</c:v>
                </c:pt>
                <c:pt idx="1">
                  <c:v>90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84</c:v>
                </c:pt>
                <c:pt idx="1">
                  <c:v>86.956500000000005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47.916699999999999</c:v>
                </c:pt>
                <c:pt idx="1">
                  <c:v>93.548400000000001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55</c:v>
                </c:pt>
                <c:pt idx="1">
                  <c:v>82.142899999999997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ser </a:t>
            </a:r>
            <a:r>
              <a:rPr lang="sv-SE" i="1"/>
              <a:t>mycket ljust </a:t>
            </a:r>
            <a:r>
              <a:rPr lang="sv-SE"/>
              <a:t>eller </a:t>
            </a:r>
            <a:r>
              <a:rPr lang="sv-SE" i="1"/>
              <a:t>ganska ljust </a:t>
            </a:r>
            <a:r>
              <a:rPr lang="sv-SE"/>
              <a:t>på sin framtid</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63.4146</c:v>
                </c:pt>
                <c:pt idx="1">
                  <c:v>78.571399999999997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72.429900000000004</c:v>
                </c:pt>
                <c:pt idx="1">
                  <c:v>85.003500000000003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ser </a:t>
            </a:r>
            <a:r>
              <a:rPr lang="sv-SE" i="1"/>
              <a:t>mycket ljust </a:t>
            </a:r>
            <a:r>
              <a:rPr lang="sv-SE"/>
              <a:t>eller </a:t>
            </a:r>
            <a:r>
              <a:rPr lang="sv-SE" i="1"/>
              <a:t>ganska ljust </a:t>
            </a:r>
            <a:r>
              <a:rPr lang="sv-SE"/>
              <a:t>på sin framtid</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87.5</c:v>
                </c:pt>
                <c:pt idx="1">
                  <c:v>89.1892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72.413799999999995</c:v>
                </c:pt>
                <c:pt idx="1">
                  <c:v>89.655199999999994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88</c:v>
                </c:pt>
                <c:pt idx="1">
                  <c:v>91.666700000000006</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67.346900000000005</c:v>
                </c:pt>
                <c:pt idx="1">
                  <c:v>90.625</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63.4146</c:v>
                </c:pt>
                <c:pt idx="1">
                  <c:v>78.571399999999997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tycker om mig själv"</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44.186</c:v>
                </c:pt>
                <c:pt idx="1">
                  <c:v>68.965500000000006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57.351999999999997</c:v>
                </c:pt>
                <c:pt idx="1">
                  <c:v>85</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tycker om mig själv"</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51.020400000000002</c:v>
                </c:pt>
                <c:pt idx="1">
                  <c:v>84.615399999999994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44.186</c:v>
                </c:pt>
                <c:pt idx="1">
                  <c:v>68.965500000000006</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är tillräckligt bra som jag är"</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37.209299999999999</c:v>
                </c:pt>
                <c:pt idx="1">
                  <c:v>68.965500000000006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56.850200000000001</c:v>
                </c:pt>
                <c:pt idx="1">
                  <c:v>79.858400000000003</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är tillräckligt bra som jag är"</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51.020400000000002</c:v>
                </c:pt>
                <c:pt idx="1">
                  <c:v>89.743600000000001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37.209299999999999</c:v>
                </c:pt>
                <c:pt idx="1">
                  <c:v>68.965500000000006</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"Andra i min ålder tycker om mig"</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67.441900000000004</c:v>
                </c:pt>
                <c:pt idx="1">
                  <c:v>68.965500000000006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66.858999999999995</c:v>
                </c:pt>
                <c:pt idx="1">
                  <c:v>81.395300000000006</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"Andra i min ålder tycker om mig"</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64.583299999999994</c:v>
                </c:pt>
                <c:pt idx="1">
                  <c:v>82.051299999999998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67.441900000000004</c:v>
                </c:pt>
                <c:pt idx="1">
                  <c:v>68.965500000000006</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blir mycket arg och tappar ofta humöret"</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79.069800000000001</c:v>
                </c:pt>
                <c:pt idx="1">
                  <c:v>48.2759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70.178799999999995</c:v>
                </c:pt>
                <c:pt idx="1">
                  <c:v>44.601500000000001</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blir mycket arg och tappar ofta humöret"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73.469399999999993</c:v>
                </c:pt>
                <c:pt idx="1">
                  <c:v>46.153799999999997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79.069800000000001</c:v>
                </c:pt>
                <c:pt idx="1">
                  <c:v>48.2759</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slåss eller bråkar mycket. Jag kan tvinga andra att göra som jag vill"</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12.412000000000001</c:v>
                </c:pt>
                <c:pt idx="1">
                  <c:v>11.7761</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Vilka bor du tillsammans med?</a:t>
            </a:r>
          </a:p>
        </c:rich>
      </c:tx>
      <c:overlay val="0"/>
    </c:title>
    <c:autoTitleDeleted val="0"/>
    <c:plotArea>
      <c:layout/>
      <c:barChart>
        <c:barDir val="col"/>
        <c:grouping val="clustered"/>
        <c:varyColors val="0"/>
        <c:ser>
          <c:idx val="0"/>
          <c:order val="0"/>
          <c:tx>
            <c:strRef>
              <c:f>DataSheet!$C$1</c:f>
              <c:strCache>
                <c:ptCount val="1"/>
                <c:pt idx="0">
                  <c:v>Tjejer - Mullsjö kommun</c:v>
                </c:pt>
              </c:strCache>
            </c:strRef>
          </c:tx>
          <c:spPr>
            <a:solidFill>
              <a:srgbClr val="FDB913"/>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FFF6-4259-8DBD-736212FEBC14}"/>
                </c:ext>
              </c:extLst>
            </c:dLbl>
            <c:dLbl>
              <c:idx val="4"/>
              <c:delete val="1"/>
              <c:extLst>
                <c:ext xmlns:c15="http://schemas.microsoft.com/office/drawing/2012/chart" uri="{CE6537A1-D6FC-4f65-9D91-7224C49458BB}"/>
                <c:ext xmlns:c16="http://schemas.microsoft.com/office/drawing/2014/chart" uri="{C3380CC4-5D6E-409C-BE32-E72D297353CC}">
                  <c16:uniqueId val="{00000001-FFF6-4259-8DBD-736212FEBC14}"/>
                </c:ext>
              </c:extLst>
            </c:dLbl>
            <c:dLbl>
              <c:idx val="5"/>
              <c:delete val="1"/>
              <c:extLst>
                <c:ext xmlns:c15="http://schemas.microsoft.com/office/drawing/2012/chart" uri="{CE6537A1-D6FC-4f65-9D91-7224C49458BB}"/>
                <c:ext xmlns:c16="http://schemas.microsoft.com/office/drawing/2014/chart" uri="{C3380CC4-5D6E-409C-BE32-E72D297353CC}">
                  <c16:uniqueId val="{00000002-FFF6-4259-8DBD-736212FEBC1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DataSheet!$C$2:$C$7</c:f>
              <c:numCache>
                <c:formatCode>General</c:formatCode>
                <c:ptCount val="6"/>
                <c:pt idx="0">
                  <c:v>69.767399999999995</c:v>
                </c:pt>
                <c:pt idx="1">
                  <c:v>11.6279</c:v>
                </c:pt>
                <c:pt idx="2">
                  <c:v>18.604700000000001</c:v>
                </c:pt>
              </c:numCache>
            </c:numRef>
          </c:val>
          <c:extLst>
            <c:ext xmlns:c16="http://schemas.microsoft.com/office/drawing/2014/chart" uri="{C3380CC4-5D6E-409C-BE32-E72D297353CC}">
              <c16:uniqueId val="{00000000-C01D-42E3-BE98-876C2B8BB8C7}"/>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DataSheet!$D$2:$D$7</c:f>
              <c:numCache>
                <c:formatCode>General</c:formatCode>
                <c:ptCount val="6"/>
                <c:pt idx="0">
                  <c:v>73.623599999999996</c:v>
                </c:pt>
                <c:pt idx="1">
                  <c:v>11.446300000000001</c:v>
                </c:pt>
                <c:pt idx="2">
                  <c:v>12.472799999999999</c:v>
                </c:pt>
                <c:pt idx="3">
                  <c:v>0.37330000000000002</c:v>
                </c:pt>
                <c:pt idx="4">
                  <c:v>0.77759999999999996</c:v>
                </c:pt>
                <c:pt idx="5">
                  <c:v>1.3064</c:v>
                </c:pt>
              </c:numCache>
            </c:numRef>
          </c:val>
          <c:extLst>
            <c:ext xmlns:c16="http://schemas.microsoft.com/office/drawing/2014/chart" uri="{C3380CC4-5D6E-409C-BE32-E72D297353CC}">
              <c16:uniqueId val="{00000001-C01D-42E3-BE98-876C2B8BB8C7}"/>
            </c:ext>
          </c:extLst>
        </c:ser>
        <c:ser>
          <c:idx val="2"/>
          <c:order val="2"/>
          <c:tx>
            <c:strRef>
              <c:f>DataSheet!$E$1</c:f>
              <c:strCache>
                <c:ptCount val="1"/>
                <c:pt idx="0">
                  <c:v>Killar - Mullsjö kommun</c:v>
                </c:pt>
              </c:strCache>
            </c:strRef>
          </c:tx>
          <c:spPr>
            <a:solidFill>
              <a:srgbClr val="B1063A"/>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3-FFF6-4259-8DBD-736212FEBC14}"/>
                </c:ext>
              </c:extLst>
            </c:dLbl>
            <c:dLbl>
              <c:idx val="4"/>
              <c:delete val="1"/>
              <c:extLst>
                <c:ext xmlns:c15="http://schemas.microsoft.com/office/drawing/2012/chart" uri="{CE6537A1-D6FC-4f65-9D91-7224C49458BB}"/>
                <c:ext xmlns:c16="http://schemas.microsoft.com/office/drawing/2014/chart" uri="{C3380CC4-5D6E-409C-BE32-E72D297353CC}">
                  <c16:uniqueId val="{00000004-FFF6-4259-8DBD-736212FEBC14}"/>
                </c:ext>
              </c:extLst>
            </c:dLbl>
            <c:dLbl>
              <c:idx val="5"/>
              <c:delete val="1"/>
              <c:extLst>
                <c:ext xmlns:c15="http://schemas.microsoft.com/office/drawing/2012/chart" uri="{CE6537A1-D6FC-4f65-9D91-7224C49458BB}"/>
                <c:ext xmlns:c16="http://schemas.microsoft.com/office/drawing/2014/chart" uri="{C3380CC4-5D6E-409C-BE32-E72D297353CC}">
                  <c16:uniqueId val="{00000005-FFF6-4259-8DBD-736212FEBC1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DataSheet!$E$2:$E$7</c:f>
              <c:numCache>
                <c:formatCode>General</c:formatCode>
                <c:ptCount val="6"/>
                <c:pt idx="0">
                  <c:v>65.517200000000003</c:v>
                </c:pt>
                <c:pt idx="1">
                  <c:v>31.034500000000001</c:v>
                </c:pt>
              </c:numCache>
            </c:numRef>
          </c:val>
          <c:extLst>
            <c:ext xmlns:c16="http://schemas.microsoft.com/office/drawing/2014/chart" uri="{C3380CC4-5D6E-409C-BE32-E72D297353CC}">
              <c16:uniqueId val="{00000002-C01D-42E3-BE98-876C2B8BB8C7}"/>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DataSheet!$F$2:$F$7</c:f>
              <c:numCache>
                <c:formatCode>General</c:formatCode>
                <c:ptCount val="6"/>
                <c:pt idx="0">
                  <c:v>73.963200000000001</c:v>
                </c:pt>
                <c:pt idx="1">
                  <c:v>12.5663</c:v>
                </c:pt>
                <c:pt idx="2">
                  <c:v>9.7599</c:v>
                </c:pt>
                <c:pt idx="3">
                  <c:v>0.59250000000000003</c:v>
                </c:pt>
                <c:pt idx="4">
                  <c:v>0.99780000000000002</c:v>
                </c:pt>
                <c:pt idx="5">
                  <c:v>2.1204000000000001</c:v>
                </c:pt>
              </c:numCache>
            </c:numRef>
          </c:val>
          <c:extLst>
            <c:ext xmlns:c16="http://schemas.microsoft.com/office/drawing/2014/chart" uri="{C3380CC4-5D6E-409C-BE32-E72D297353CC}">
              <c16:uniqueId val="{00000003-C01D-42E3-BE98-876C2B8BB8C7}"/>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slåss eller bråkar mycket. Jag kan tvinga andra att göra som jag vill"</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21.276599999999998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är impulsiv och handlar utan att tänka först"</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51.162799999999997</c:v>
                </c:pt>
                <c:pt idx="1">
                  <c:v>34.482799999999997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45.8172</c:v>
                </c:pt>
                <c:pt idx="1">
                  <c:v>40.683399999999999</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är impulsiv och handlar utan att tänka först"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45.833300000000001</c:v>
                </c:pt>
                <c:pt idx="1">
                  <c:v>42.1053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51.162799999999997</c:v>
                </c:pt>
                <c:pt idx="1">
                  <c:v>34.482799999999997</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har någon av följande funktionsnedsättningar</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Hörselnedsättning</c:v>
                </c:pt>
                <c:pt idx="1">
                  <c:v>Synnedsättning där glasögon eller linser inte hjälper</c:v>
                </c:pt>
                <c:pt idx="2">
                  <c:v>Rörelsehinder</c:v>
                </c:pt>
                <c:pt idx="3">
                  <c:v>Läs- och/eller skrivsvårigheter, dyslexi, dyskalkyli</c:v>
                </c:pt>
                <c:pt idx="4">
                  <c:v>ADHD, ADD, Tourettes eller liknande</c:v>
                </c:pt>
                <c:pt idx="5">
                  <c:v>Asperger, Autism eller liknande</c:v>
                </c:pt>
                <c:pt idx="6">
                  <c:v>Någon av ovanstående funktionsnedsättningar</c:v>
                </c:pt>
              </c:strCache>
            </c:strRef>
          </c:cat>
          <c:val>
            <c:numRef>
              <c:f>DataSheet!$C$2:$C$8</c:f>
              <c:numCache>
                <c:formatCode>General</c:formatCode>
                <c:ptCount val="7"/>
                <c:pt idx="3">
                  <c:v>19.718299999999999</c:v>
                </c:pt>
                <c:pt idx="4">
                  <c:v>23.6111</c:v>
                </c:pt>
                <c:pt idx="6">
                  <c:v>41.666699999999999</c:v>
                </c:pt>
              </c:numCache>
            </c:numRef>
          </c:val>
          <c:extLst>
            <c:ext xmlns:c16="http://schemas.microsoft.com/office/drawing/2014/chart" uri="{C3380CC4-5D6E-409C-BE32-E72D297353CC}">
              <c16:uniqueId val="{00000000-FF90-443C-9457-0DC632CA059D}"/>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Hörselnedsättning</c:v>
                </c:pt>
                <c:pt idx="1">
                  <c:v>Synnedsättning där glasögon eller linser inte hjälper</c:v>
                </c:pt>
                <c:pt idx="2">
                  <c:v>Rörelsehinder</c:v>
                </c:pt>
                <c:pt idx="3">
                  <c:v>Läs- och/eller skrivsvårigheter, dyslexi, dyskalkyli</c:v>
                </c:pt>
                <c:pt idx="4">
                  <c:v>ADHD, ADD, Tourettes eller liknande</c:v>
                </c:pt>
                <c:pt idx="5">
                  <c:v>Asperger, Autism eller liknande</c:v>
                </c:pt>
                <c:pt idx="6">
                  <c:v>Någon av ovanstående funktionsnedsättningar</c:v>
                </c:pt>
              </c:strCache>
            </c:strRef>
          </c:cat>
          <c:val>
            <c:numRef>
              <c:f>DataSheet!$D$2:$D$8</c:f>
              <c:numCache>
                <c:formatCode>General</c:formatCode>
                <c:ptCount val="7"/>
                <c:pt idx="0">
                  <c:v>5.1322000000000001</c:v>
                </c:pt>
                <c:pt idx="1">
                  <c:v>6.6966000000000001</c:v>
                </c:pt>
                <c:pt idx="2">
                  <c:v>3.3338999999999999</c:v>
                </c:pt>
                <c:pt idx="3">
                  <c:v>12.9518</c:v>
                </c:pt>
                <c:pt idx="4">
                  <c:v>13.7461</c:v>
                </c:pt>
                <c:pt idx="5">
                  <c:v>4.1231999999999998</c:v>
                </c:pt>
                <c:pt idx="6">
                  <c:v>29.928100000000001</c:v>
                </c:pt>
              </c:numCache>
            </c:numRef>
          </c:val>
          <c:extLst>
            <c:ext xmlns:c16="http://schemas.microsoft.com/office/drawing/2014/chart" uri="{C3380CC4-5D6E-409C-BE32-E72D297353CC}">
              <c16:uniqueId val="{00000001-FF90-443C-9457-0DC632CA059D}"/>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t>Andel (%) som har en långvarig sjukdom eller annat långvarigt hälsoproblem, diagnosticerat av läkare</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25.581399999999999</c:v>
                </c:pt>
                <c:pt idx="1">
                  <c:v>17.241399999999999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18.830300000000001</c:v>
                </c:pt>
                <c:pt idx="1">
                  <c:v>11.795199999999999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frukost varje dag på vardagar</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37.209299999999999</c:v>
                </c:pt>
                <c:pt idx="1">
                  <c:v>51.7241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44.6006</c:v>
                </c:pt>
                <c:pt idx="1">
                  <c:v>58.054099999999998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frukost varje dag på vardagar</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50</c:v>
                </c:pt>
                <c:pt idx="1">
                  <c:v>80.555599999999998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60</c:v>
                </c:pt>
                <c:pt idx="1">
                  <c:v>76.666700000000006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44</c:v>
                </c:pt>
                <c:pt idx="1">
                  <c:v>66.666700000000006</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42.1053</c:v>
                </c:pt>
                <c:pt idx="1">
                  <c:v>50</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37.209299999999999</c:v>
                </c:pt>
                <c:pt idx="1">
                  <c:v>51.7241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dricker energidryck några gånger i veckan eller oftare</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51.162799999999997</c:v>
                </c:pt>
                <c:pt idx="1">
                  <c:v>27.586200000000002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37.58</c:v>
                </c:pt>
                <c:pt idx="1">
                  <c:v>36.610599999999998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dricker energidryck några gånger i veckan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1">
                  <c:v>30.555599999999998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1">
                  <c:v>16.666699999999999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31.578900000000001</c:v>
                </c:pt>
                <c:pt idx="1">
                  <c:v>26.666699999999999</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51.162799999999997</c:v>
                </c:pt>
                <c:pt idx="1">
                  <c:v>27.586200000000002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chips, godis, glass eller fikabröd några gånger i veckan eller oftare</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72.093000000000004</c:v>
                </c:pt>
                <c:pt idx="1">
                  <c:v>58.620699999999999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63.467700000000001</c:v>
                </c:pt>
                <c:pt idx="1">
                  <c:v>54.280200000000001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Vad gör dina föräldrar/vårdnadshavare (huvudsaklig sysselsättning)?</a:t>
            </a:r>
          </a:p>
        </c:rich>
      </c:tx>
      <c:overlay val="0"/>
    </c:title>
    <c:autoTitleDeleted val="0"/>
    <c:plotArea>
      <c:layout/>
      <c:barChart>
        <c:barDir val="col"/>
        <c:grouping val="clustered"/>
        <c:varyColors val="0"/>
        <c:ser>
          <c:idx val="0"/>
          <c:order val="0"/>
          <c:tx>
            <c:strRef>
              <c:f>DataSheet!$C$1</c:f>
              <c:strCache>
                <c:ptCount val="1"/>
                <c:pt idx="0">
                  <c:v>Tjejer - Mullsjö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DataSheet!$C$2:$C$4</c:f>
              <c:numCache>
                <c:formatCode>General</c:formatCode>
                <c:ptCount val="3"/>
                <c:pt idx="0">
                  <c:v>92.857100000000003</c:v>
                </c:pt>
              </c:numCache>
            </c:numRef>
          </c:val>
          <c:extLst>
            <c:ext xmlns:c16="http://schemas.microsoft.com/office/drawing/2014/chart" uri="{C3380CC4-5D6E-409C-BE32-E72D297353CC}">
              <c16:uniqueId val="{00000000-C01D-42E3-BE98-876C2B8BB8C7}"/>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DataSheet!$D$2:$D$4</c:f>
              <c:numCache>
                <c:formatCode>General</c:formatCode>
                <c:ptCount val="3"/>
                <c:pt idx="0">
                  <c:v>92.752200000000002</c:v>
                </c:pt>
                <c:pt idx="1">
                  <c:v>3.1396000000000002</c:v>
                </c:pt>
                <c:pt idx="2">
                  <c:v>4.1749999999999998</c:v>
                </c:pt>
              </c:numCache>
            </c:numRef>
          </c:val>
          <c:extLst>
            <c:ext xmlns:c16="http://schemas.microsoft.com/office/drawing/2014/chart" uri="{C3380CC4-5D6E-409C-BE32-E72D297353CC}">
              <c16:uniqueId val="{00000001-C01D-42E3-BE98-876C2B8BB8C7}"/>
            </c:ext>
          </c:extLst>
        </c:ser>
        <c:ser>
          <c:idx val="2"/>
          <c:order val="2"/>
          <c:tx>
            <c:strRef>
              <c:f>DataSheet!$E$1</c:f>
              <c:strCache>
                <c:ptCount val="1"/>
                <c:pt idx="0">
                  <c:v>Killar - Mullsjö kommun</c:v>
                </c:pt>
              </c:strCache>
            </c:strRef>
          </c:tx>
          <c:spPr>
            <a:solidFill>
              <a:srgbClr val="B1063A"/>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92D8-4DEE-90B5-72773A9C5D0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DataSheet!$E$2:$E$4</c:f>
              <c:numCache>
                <c:formatCode>General</c:formatCode>
                <c:ptCount val="3"/>
                <c:pt idx="0">
                  <c:v>92.857100000000003</c:v>
                </c:pt>
              </c:numCache>
            </c:numRef>
          </c:val>
          <c:extLst>
            <c:ext xmlns:c16="http://schemas.microsoft.com/office/drawing/2014/chart" uri="{C3380CC4-5D6E-409C-BE32-E72D297353CC}">
              <c16:uniqueId val="{00000002-C01D-42E3-BE98-876C2B8BB8C7}"/>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DataSheet!$F$2:$F$4</c:f>
              <c:numCache>
                <c:formatCode>General</c:formatCode>
                <c:ptCount val="3"/>
                <c:pt idx="0">
                  <c:v>93.936400000000006</c:v>
                </c:pt>
                <c:pt idx="1">
                  <c:v>2.7833000000000001</c:v>
                </c:pt>
                <c:pt idx="2">
                  <c:v>3.3134999999999999</c:v>
                </c:pt>
              </c:numCache>
            </c:numRef>
          </c:val>
          <c:extLst>
            <c:ext xmlns:c16="http://schemas.microsoft.com/office/drawing/2014/chart" uri="{C3380CC4-5D6E-409C-BE32-E72D297353CC}">
              <c16:uniqueId val="{00000003-C01D-42E3-BE98-876C2B8BB8C7}"/>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chips, godis, glass eller fikabröd några gånger i veckan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68.75</c:v>
                </c:pt>
                <c:pt idx="1">
                  <c:v>55.555599999999998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50</c:v>
                </c:pt>
                <c:pt idx="1">
                  <c:v>50</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36</c:v>
                </c:pt>
                <c:pt idx="1">
                  <c:v>33.333300000000001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54.054099999999998</c:v>
                </c:pt>
                <c:pt idx="1">
                  <c:v>46.666699999999999</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72.093000000000004</c:v>
                </c:pt>
                <c:pt idx="1">
                  <c:v>58.620699999999999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frukt så gott som dagligen eller oftare</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13.9535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25.814699999999998</c:v>
                </c:pt>
                <c:pt idx="1">
                  <c:v>26.718499999999999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frukt så gott som dagligen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56.25</c:v>
                </c:pt>
                <c:pt idx="1">
                  <c:v>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33.333300000000001</c:v>
                </c:pt>
                <c:pt idx="1">
                  <c:v>20</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40</c:v>
                </c:pt>
                <c:pt idx="1">
                  <c:v>37.5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39.473700000000001</c:v>
                </c:pt>
                <c:pt idx="1">
                  <c:v>22.5806</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13.9535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grönsaker så gott som dagligen eller oftare</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48.837200000000003</c:v>
                </c:pt>
                <c:pt idx="1">
                  <c:v>37.930999999999997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52.752899999999997</c:v>
                </c:pt>
                <c:pt idx="1">
                  <c:v>49.902700000000003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grönsaker så gott som dagligen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50</c:v>
                </c:pt>
                <c:pt idx="1">
                  <c:v>34.285699999999999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40</c:v>
                </c:pt>
                <c:pt idx="1">
                  <c:v>31.034500000000001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76</c:v>
                </c:pt>
                <c:pt idx="1">
                  <c:v>54.166699999999999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37.837800000000001</c:v>
                </c:pt>
                <c:pt idx="1">
                  <c:v>35.483899999999998</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48.837200000000003</c:v>
                </c:pt>
                <c:pt idx="1">
                  <c:v>37.930999999999997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fisk eller skaldjur några gånger i veckan eller oftare</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13.9535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30.2623</c:v>
                </c:pt>
                <c:pt idx="1">
                  <c:v>40.805700000000002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fisk eller skaldjur några gånger i veckan eller oftare</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43.333300000000001</c:v>
                </c:pt>
                <c:pt idx="1">
                  <c:v>33.333300000000001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32</c:v>
                </c:pt>
                <c:pt idx="1">
                  <c:v>39.130400000000002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29.729700000000001</c:v>
                </c:pt>
                <c:pt idx="1">
                  <c:v>51.612900000000003</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13.9535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pizza, hamburgare, kebab eller liknande några gånger i veckan eller oftare</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20.930199999999999</c:v>
                </c:pt>
                <c:pt idx="1">
                  <c:v>17.241399999999999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14.2857</c:v>
                </c:pt>
                <c:pt idx="1">
                  <c:v>18.5473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pizza, hamburgare, kebab eller liknande några gånger i veckan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1">
                  <c:v>16.666699999999999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15.7895</c:v>
                </c:pt>
                <c:pt idx="1">
                  <c:v>23.333300000000001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20.930199999999999</c:v>
                </c:pt>
                <c:pt idx="1">
                  <c:v>17.241399999999999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kosttillskott (för exempelvis prestationshöjning, muskeltillväxt, fettförbränning) en gång i veckan eller oftare</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1">
                  <c:v>27.586200000000002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16.0703</c:v>
                </c:pt>
                <c:pt idx="1">
                  <c:v>32.116799999999998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att de </a:t>
            </a:r>
            <a:r>
              <a:rPr lang="sv-SE" i="1"/>
              <a:t>alltid </a:t>
            </a:r>
            <a:r>
              <a:rPr lang="sv-SE"/>
              <a:t>eller </a:t>
            </a:r>
            <a:r>
              <a:rPr lang="sv-SE" i="1"/>
              <a:t>ofta </a:t>
            </a:r>
            <a:r>
              <a:rPr lang="sv-SE"/>
              <a:t>har tillräckligt med pengar för att göra samma saker som sina kompisar </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76.744200000000006</c:v>
                </c:pt>
                <c:pt idx="1">
                  <c:v>86.206900000000005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84.958600000000004</c:v>
                </c:pt>
                <c:pt idx="1">
                  <c:v>87.451700000000002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kosttillskott (för exempelvis prestationshöjning, muskeltillväxt, fettförbränning) en gång i veckan eller oftare</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20</c:v>
                </c:pt>
                <c:pt idx="1">
                  <c:v>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22.222200000000001</c:v>
                </c:pt>
                <c:pt idx="1">
                  <c:v>30</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1">
                  <c:v>27.586200000000002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dricker sockersötad dryck (ej light) t.ex. läsk, saft, juice några gånger i veckan eller oftare</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65.116299999999995</c:v>
                </c:pt>
                <c:pt idx="1">
                  <c:v>62.069000000000003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56.8414</c:v>
                </c:pt>
                <c:pt idx="1">
                  <c:v>62.200600000000001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dricker sockersötad dryck (ej light) t.ex. läsk, saft, juice några gånger i veckan eller oftare</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52.631599999999999</c:v>
                </c:pt>
                <c:pt idx="1">
                  <c:v>64.516099999999994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65.116299999999995</c:v>
                </c:pt>
                <c:pt idx="1">
                  <c:v>62.069000000000003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går eller cyklar en timme eller mer, 4-7 dagar /vecka</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41.860500000000002</c:v>
                </c:pt>
                <c:pt idx="1">
                  <c:v>65.517200000000003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47.032499999999999</c:v>
                </c:pt>
                <c:pt idx="1">
                  <c:v>52.849699999999999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går eller cyklar en timme eller mer, 4-7 dagar /vecka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56.25</c:v>
                </c:pt>
                <c:pt idx="1">
                  <c:v>45.945900000000002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50</c:v>
                </c:pt>
                <c:pt idx="1">
                  <c:v>46.666699999999999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76</c:v>
                </c:pt>
                <c:pt idx="1">
                  <c:v>70.833299999999994</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68.421099999999996</c:v>
                </c:pt>
                <c:pt idx="1">
                  <c:v>70.967699999999994</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41.860500000000002</c:v>
                </c:pt>
                <c:pt idx="1">
                  <c:v>65.517200000000003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tränar minst 30 minuter 2-3 gånger per vecka eller oftare</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60.4651</c:v>
                </c:pt>
                <c:pt idx="1">
                  <c:v>82.758600000000001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70.907899999999998</c:v>
                </c:pt>
                <c:pt idx="1">
                  <c:v>82.212199999999996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tränar minst 30 minuter 2-3 gånger per vecka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81.25</c:v>
                </c:pt>
                <c:pt idx="1">
                  <c:v>54.054099999999998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46.666699999999999</c:v>
                </c:pt>
                <c:pt idx="1">
                  <c:v>76.666700000000006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80</c:v>
                </c:pt>
                <c:pt idx="1">
                  <c:v>62.5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57.8947</c:v>
                </c:pt>
                <c:pt idx="1">
                  <c:v>61.290300000000002</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60.4651</c:v>
                </c:pt>
                <c:pt idx="1">
                  <c:v>82.758600000000001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tycker att de sover </a:t>
            </a:r>
            <a:r>
              <a:rPr i="1"/>
              <a:t>mycket bra </a:t>
            </a:r>
            <a:r>
              <a:t>eller </a:t>
            </a:r>
            <a:r>
              <a:rPr i="1"/>
              <a:t>ganska bra</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60.4651</c:v>
                </c:pt>
                <c:pt idx="1">
                  <c:v>68.965500000000006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67.475999999999999</c:v>
                </c:pt>
                <c:pt idx="1">
                  <c:v>76.645200000000003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tycker att de sover </a:t>
            </a:r>
            <a:r>
              <a:rPr i="1"/>
              <a:t>mycket bra </a:t>
            </a:r>
            <a:r>
              <a:t>eller </a:t>
            </a:r>
            <a:r>
              <a:rPr i="1"/>
              <a:t>ganska bra</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70</c:v>
                </c:pt>
                <c:pt idx="1">
                  <c:v>76.666700000000006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72</c:v>
                </c:pt>
                <c:pt idx="1">
                  <c:v>66.666700000000006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48.648600000000002</c:v>
                </c:pt>
                <c:pt idx="1">
                  <c:v>90.322599999999994</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60.4651</c:v>
                </c:pt>
                <c:pt idx="1">
                  <c:v>68.965500000000006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sover 8 timmar eller mer i genomsnitt</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66.666700000000006</c:v>
                </c:pt>
                <c:pt idx="1">
                  <c:v>65.517200000000003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71.941100000000006</c:v>
                </c:pt>
                <c:pt idx="1">
                  <c:v>75.388599999999997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alltid </a:t>
            </a:r>
            <a:r>
              <a:rPr lang="sv-SE"/>
              <a:t>eller </a:t>
            </a:r>
            <a:r>
              <a:rPr lang="sv-SE" i="1"/>
              <a:t>ofta </a:t>
            </a:r>
            <a:r>
              <a:rPr lang="sv-SE"/>
              <a:t>på frågan: "Hur ofta upplever du att du och din familj har råd att göra/köpa samma saker som de flesta andra i din klass?" </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90.697699999999998</c:v>
                </c:pt>
                <c:pt idx="1">
                  <c:v>78.571399999999997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85.204099999999997</c:v>
                </c:pt>
                <c:pt idx="1">
                  <c:v>86.182500000000005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sover 8 timmar eller mer i genomsnitt</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80</c:v>
                </c:pt>
                <c:pt idx="1">
                  <c:v>81.481499999999997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52.631599999999999</c:v>
                </c:pt>
                <c:pt idx="1">
                  <c:v>63.157899999999998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42.1053</c:v>
                </c:pt>
                <c:pt idx="1">
                  <c:v>75.862099999999998</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66.666700000000006</c:v>
                </c:pt>
                <c:pt idx="1">
                  <c:v>65.517200000000003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Vad skulle du behöva mer kunskap om gällande sex och samlevnad?*</a:t>
            </a:r>
          </a:p>
        </c:rich>
      </c:tx>
      <c:overlay val="0"/>
    </c:title>
    <c:autoTitleDeleted val="0"/>
    <c:plotArea>
      <c:layout/>
      <c:barChart>
        <c:barDir val="col"/>
        <c:grouping val="clustered"/>
        <c:varyColors val="0"/>
        <c:ser>
          <c:idx val="0"/>
          <c:order val="0"/>
          <c:tx>
            <c:strRef>
              <c:f>DataSheet!$C$1</c:f>
              <c:strCache>
                <c:ptCount val="1"/>
                <c:pt idx="0">
                  <c:v>Tjejer - Mullsjö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hittar någon att bli tillsammans med</c:v>
                </c:pt>
                <c:pt idx="1">
                  <c:v>Hur man får ett förhållande att fungera bra</c:v>
                </c:pt>
                <c:pt idx="2">
                  <c:v>Annat:</c:v>
                </c:pt>
                <c:pt idx="3">
                  <c:v>Hur könssjukdomar smittar</c:v>
                </c:pt>
              </c:strCache>
            </c:strRef>
          </c:cat>
          <c:val>
            <c:numRef>
              <c:f>DataSheet!$C$2:$C$5</c:f>
              <c:numCache>
                <c:formatCode>General</c:formatCode>
                <c:ptCount val="4"/>
                <c:pt idx="0">
                  <c:v>34.210500000000003</c:v>
                </c:pt>
                <c:pt idx="1">
                  <c:v>36.842100000000002</c:v>
                </c:pt>
                <c:pt idx="2">
                  <c:v>13.1579</c:v>
                </c:pt>
                <c:pt idx="3">
                  <c:v>28.947399999999998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hittar någon att bli tillsammans med</c:v>
                </c:pt>
                <c:pt idx="1">
                  <c:v>Hur man får ett förhållande att fungera bra</c:v>
                </c:pt>
                <c:pt idx="2">
                  <c:v>Annat:</c:v>
                </c:pt>
                <c:pt idx="3">
                  <c:v>Hur könssjukdomar smittar</c:v>
                </c:pt>
              </c:strCache>
            </c:strRef>
          </c:cat>
          <c:val>
            <c:numRef>
              <c:f>DataSheet!$D$2:$D$5</c:f>
              <c:numCache>
                <c:formatCode>General</c:formatCode>
                <c:ptCount val="4"/>
                <c:pt idx="0">
                  <c:v>28.499600000000001</c:v>
                </c:pt>
                <c:pt idx="1">
                  <c:v>45.305999999999997</c:v>
                </c:pt>
                <c:pt idx="2">
                  <c:v>15.9262</c:v>
                </c:pt>
                <c:pt idx="3">
                  <c:v>16.8064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Killar - Mullsjö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hittar någon att bli tillsammans med</c:v>
                </c:pt>
                <c:pt idx="1">
                  <c:v>Hur man får ett förhållande att fungera bra</c:v>
                </c:pt>
                <c:pt idx="2">
                  <c:v>Annat:</c:v>
                </c:pt>
                <c:pt idx="3">
                  <c:v>Hur könssjukdomar smittar</c:v>
                </c:pt>
              </c:strCache>
            </c:strRef>
          </c:cat>
          <c:val>
            <c:numRef>
              <c:f>DataSheet!$E$2:$E$5</c:f>
              <c:numCache>
                <c:formatCode>General</c:formatCode>
                <c:ptCount val="4"/>
                <c:pt idx="0">
                  <c:v>50</c:v>
                </c:pt>
                <c:pt idx="2">
                  <c:v>40</c:v>
                </c:pt>
              </c:numCache>
            </c:numRef>
          </c:val>
          <c:extLst>
            <c:ext xmlns:c16="http://schemas.microsoft.com/office/drawing/2014/chart" uri="{C3380CC4-5D6E-409C-BE32-E72D297353CC}">
              <c16:uniqueId val="{00000002-E553-4AC3-A5C9-D186C2D6C5E0}"/>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hittar någon att bli tillsammans med</c:v>
                </c:pt>
                <c:pt idx="1">
                  <c:v>Hur man får ett förhållande att fungera bra</c:v>
                </c:pt>
                <c:pt idx="2">
                  <c:v>Annat:</c:v>
                </c:pt>
                <c:pt idx="3">
                  <c:v>Hur könssjukdomar smittar</c:v>
                </c:pt>
              </c:strCache>
            </c:strRef>
          </c:cat>
          <c:val>
            <c:numRef>
              <c:f>DataSheet!$F$2:$F$5</c:f>
              <c:numCache>
                <c:formatCode>General</c:formatCode>
                <c:ptCount val="4"/>
                <c:pt idx="0">
                  <c:v>35.7941</c:v>
                </c:pt>
                <c:pt idx="1">
                  <c:v>30.9373</c:v>
                </c:pt>
                <c:pt idx="2">
                  <c:v>24.380800000000001</c:v>
                </c:pt>
                <c:pt idx="3">
                  <c:v>18.989799999999999</c:v>
                </c:pt>
              </c:numCache>
            </c:numRef>
          </c:val>
          <c:extLst>
            <c:ext xmlns:c16="http://schemas.microsoft.com/office/drawing/2014/chart" uri="{C3380CC4-5D6E-409C-BE32-E72D297353CC}">
              <c16:uniqueId val="{00000000-4B52-4BF6-B3E8-1AF4433D556F}"/>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Om du skulle ha sex med någon som ville använda kondom, hur skulle du reagera då? *</a:t>
            </a:r>
          </a:p>
        </c:rich>
      </c:tx>
      <c:overlay val="0"/>
    </c:title>
    <c:autoTitleDeleted val="0"/>
    <c:plotArea>
      <c:layout/>
      <c:barChart>
        <c:barDir val="col"/>
        <c:grouping val="clustered"/>
        <c:varyColors val="0"/>
        <c:ser>
          <c:idx val="0"/>
          <c:order val="0"/>
          <c:tx>
            <c:strRef>
              <c:f>DataSheet!$C$1</c:f>
              <c:strCache>
                <c:ptCount val="1"/>
                <c:pt idx="0">
                  <c:v>Tjejer - Mullsjö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Om jag kände personen sedan tidigare skulle jag inte tycka att det behövdes</c:v>
                </c:pt>
              </c:strCache>
            </c:strRef>
          </c:cat>
          <c:val>
            <c:numRef>
              <c:f>DataSheet!$C$2:$C$5</c:f>
              <c:numCache>
                <c:formatCode>General</c:formatCode>
                <c:ptCount val="4"/>
                <c:pt idx="0">
                  <c:v>86.046499999999995</c:v>
                </c:pt>
                <c:pt idx="1">
                  <c:v>48.837200000000003</c:v>
                </c:pt>
              </c:numCache>
            </c:numRef>
          </c:val>
          <c:extLst>
            <c:ext xmlns:c16="http://schemas.microsoft.com/office/drawing/2014/chart" uri="{C3380CC4-5D6E-409C-BE32-E72D297353CC}">
              <c16:uniqueId val="{00000000-C01D-42E3-BE98-876C2B8BB8C7}"/>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Om jag kände personen sedan tidigare skulle jag inte tycka att det behövdes</c:v>
                </c:pt>
              </c:strCache>
            </c:strRef>
          </c:cat>
          <c:val>
            <c:numRef>
              <c:f>DataSheet!$D$2:$D$5</c:f>
              <c:numCache>
                <c:formatCode>General</c:formatCode>
                <c:ptCount val="4"/>
                <c:pt idx="0">
                  <c:v>71.542000000000002</c:v>
                </c:pt>
                <c:pt idx="1">
                  <c:v>37.855699999999999</c:v>
                </c:pt>
                <c:pt idx="2">
                  <c:v>10.390499999999999</c:v>
                </c:pt>
                <c:pt idx="3">
                  <c:v>2.3163</c:v>
                </c:pt>
              </c:numCache>
            </c:numRef>
          </c:val>
          <c:extLst>
            <c:ext xmlns:c16="http://schemas.microsoft.com/office/drawing/2014/chart" uri="{C3380CC4-5D6E-409C-BE32-E72D297353CC}">
              <c16:uniqueId val="{00000001-C01D-42E3-BE98-876C2B8BB8C7}"/>
            </c:ext>
          </c:extLst>
        </c:ser>
        <c:ser>
          <c:idx val="2"/>
          <c:order val="2"/>
          <c:tx>
            <c:strRef>
              <c:f>DataSheet!$E$1</c:f>
              <c:strCache>
                <c:ptCount val="1"/>
                <c:pt idx="0">
                  <c:v>Killar - Mullsjö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Om jag kände personen sedan tidigare skulle jag inte tycka att det behövdes</c:v>
                </c:pt>
              </c:strCache>
            </c:strRef>
          </c:cat>
          <c:val>
            <c:numRef>
              <c:f>DataSheet!$E$2:$E$5</c:f>
              <c:numCache>
                <c:formatCode>General</c:formatCode>
                <c:ptCount val="4"/>
                <c:pt idx="0">
                  <c:v>69.230800000000002</c:v>
                </c:pt>
                <c:pt idx="1">
                  <c:v>38.461500000000001</c:v>
                </c:pt>
              </c:numCache>
            </c:numRef>
          </c:val>
          <c:extLst>
            <c:ext xmlns:c16="http://schemas.microsoft.com/office/drawing/2014/chart" uri="{C3380CC4-5D6E-409C-BE32-E72D297353CC}">
              <c16:uniqueId val="{00000002-C01D-42E3-BE98-876C2B8BB8C7}"/>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Om jag kände personen sedan tidigare skulle jag inte tycka att det behövdes</c:v>
                </c:pt>
              </c:strCache>
            </c:strRef>
          </c:cat>
          <c:val>
            <c:numRef>
              <c:f>DataSheet!$F$2:$F$5</c:f>
              <c:numCache>
                <c:formatCode>General</c:formatCode>
                <c:ptCount val="4"/>
                <c:pt idx="0">
                  <c:v>65.526899999999998</c:v>
                </c:pt>
                <c:pt idx="1">
                  <c:v>30.4955</c:v>
                </c:pt>
                <c:pt idx="2">
                  <c:v>8.1646999999999998</c:v>
                </c:pt>
                <c:pt idx="3">
                  <c:v>2.5122</c:v>
                </c:pt>
              </c:numCache>
            </c:numRef>
          </c:val>
          <c:extLst>
            <c:ext xmlns:c16="http://schemas.microsoft.com/office/drawing/2014/chart" uri="{C3380CC4-5D6E-409C-BE32-E72D297353CC}">
              <c16:uniqueId val="{00000003-C01D-42E3-BE98-876C2B8BB8C7}"/>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a:t>
            </a:r>
            <a:r>
              <a:rPr lang="sv-SE" i="1"/>
              <a:t> ibland</a:t>
            </a:r>
            <a:r>
              <a:rPr lang="sv-SE"/>
              <a:t> eller </a:t>
            </a:r>
            <a:r>
              <a:rPr lang="sv-SE" i="1"/>
              <a:t>varje dag</a:t>
            </a:r>
            <a:r>
              <a:rPr lang="sv-SE"/>
              <a:t> på frågan "Röker du?</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11.6279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7.569</c:v>
                </c:pt>
                <c:pt idx="1">
                  <c:v>5.9817999999999998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a:t>
            </a:r>
            <a:r>
              <a:rPr lang="sv-SE" i="1"/>
              <a:t> ibland</a:t>
            </a:r>
            <a:r>
              <a:rPr lang="sv-SE"/>
              <a:t> eller </a:t>
            </a:r>
            <a:r>
              <a:rPr lang="sv-SE" i="1"/>
              <a:t>varje dag</a:t>
            </a:r>
            <a:r>
              <a:rPr lang="sv-SE"/>
              <a:t> på frågan "Röker du?</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16.666699999999999</c:v>
                </c:pt>
                <c:pt idx="1">
                  <c:v>16.666699999999999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25.5319</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11.6279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ibland </a:t>
            </a:r>
            <a:r>
              <a:rPr lang="sv-SE"/>
              <a:t>eller </a:t>
            </a:r>
            <a:r>
              <a:rPr lang="sv-SE" i="1"/>
              <a:t>varje dag</a:t>
            </a:r>
            <a:r>
              <a:rPr lang="sv-SE"/>
              <a:t> på frågan "Snusar du?"</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9.3930000000000007</c:v>
                </c:pt>
                <c:pt idx="1">
                  <c:v>14.508800000000001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ibland </a:t>
            </a:r>
            <a:r>
              <a:rPr lang="sv-SE"/>
              <a:t>eller </a:t>
            </a:r>
            <a:r>
              <a:rPr lang="sv-SE" i="1"/>
              <a:t>varje dag</a:t>
            </a:r>
            <a:r>
              <a:rPr lang="sv-SE"/>
              <a:t> på frågan "Snusar du?"</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1">
                  <c:v>13.513500000000001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1">
                  <c:v>23.333300000000001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1">
                  <c:v>23.684200000000001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använder vitt snus </a:t>
            </a:r>
            <a:r>
              <a:rPr lang="sv-SE" i="1"/>
              <a:t>ibland </a:t>
            </a:r>
            <a:r>
              <a:rPr lang="sv-SE"/>
              <a:t>eller v</a:t>
            </a:r>
            <a:r>
              <a:rPr lang="sv-SE" i="1"/>
              <a:t>arje dag</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11.6279</c:v>
                </c:pt>
                <c:pt idx="1">
                  <c:v>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11.7798</c:v>
                </c:pt>
                <c:pt idx="1">
                  <c:v>14.425000000000001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använder e-cigaretter/vejpar </a:t>
            </a:r>
            <a:r>
              <a:rPr lang="sv-SE" i="1"/>
              <a:t>ibland </a:t>
            </a:r>
            <a:r>
              <a:rPr lang="sv-SE"/>
              <a:t>eller </a:t>
            </a:r>
            <a:r>
              <a:rPr lang="sv-SE" i="1"/>
              <a:t>varje dag</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38.095199999999998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23.8462</c:v>
                </c:pt>
                <c:pt idx="1">
                  <c:v>13.719099999999999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använder e-cigaretter/vejpar </a:t>
            </a:r>
            <a:r>
              <a:rPr lang="sv-SE" i="1"/>
              <a:t>ibland </a:t>
            </a:r>
            <a:r>
              <a:rPr lang="sv-SE"/>
              <a:t>eller </a:t>
            </a:r>
            <a:r>
              <a:rPr lang="sv-SE" i="1"/>
              <a:t>varje dag</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1">
                  <c:v>16.666699999999999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20.833300000000001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38.095199999999998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svarande fördelat på härkomst</a:t>
            </a:r>
          </a:p>
        </c:rich>
      </c:tx>
      <c:overlay val="0"/>
    </c:title>
    <c:autoTitleDeleted val="0"/>
    <c:plotArea>
      <c:layout/>
      <c:barChart>
        <c:barDir val="col"/>
        <c:grouping val="clustered"/>
        <c:varyColors val="0"/>
        <c:ser>
          <c:idx val="0"/>
          <c:order val="0"/>
          <c:tx>
            <c:strRef>
              <c:f>DataSheet!$C$1</c:f>
              <c:strCache>
                <c:ptCount val="1"/>
                <c:pt idx="0">
                  <c:v>Sverige</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DataSheet!$A$2:$B$5</c:f>
              <c:multiLvlStrCache>
                <c:ptCount val="4"/>
                <c:lvl>
                  <c:pt idx="0">
                    <c:v>Mullsjö kommun</c:v>
                  </c:pt>
                  <c:pt idx="1">
                    <c:v>Jönköpings län</c:v>
                  </c:pt>
                  <c:pt idx="2">
                    <c:v>Mullsjö kommun</c:v>
                  </c:pt>
                  <c:pt idx="3">
                    <c:v>Jönköpings län</c:v>
                  </c:pt>
                </c:lvl>
                <c:lvl>
                  <c:pt idx="0">
                    <c:v>Åk 9 Tjejer</c:v>
                  </c:pt>
                  <c:pt idx="2">
                    <c:v>Åk 9 Killar</c:v>
                  </c:pt>
                </c:lvl>
              </c:multiLvlStrCache>
            </c:multiLvlStrRef>
          </c:cat>
          <c:val>
            <c:numRef>
              <c:f>DataSheet!$C$2:$C$5</c:f>
              <c:numCache>
                <c:formatCode>General</c:formatCode>
                <c:ptCount val="4"/>
                <c:pt idx="0">
                  <c:v>88.372100000000003</c:v>
                </c:pt>
                <c:pt idx="1">
                  <c:v>72.750500000000002</c:v>
                </c:pt>
                <c:pt idx="2">
                  <c:v>68.965500000000006</c:v>
                </c:pt>
                <c:pt idx="3">
                  <c:v>71.318299999999994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Övriga Europa</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DataSheet!$A$2:$B$5</c:f>
              <c:multiLvlStrCache>
                <c:ptCount val="4"/>
                <c:lvl>
                  <c:pt idx="0">
                    <c:v>Mullsjö kommun</c:v>
                  </c:pt>
                  <c:pt idx="1">
                    <c:v>Jönköpings län</c:v>
                  </c:pt>
                  <c:pt idx="2">
                    <c:v>Mullsjö kommun</c:v>
                  </c:pt>
                  <c:pt idx="3">
                    <c:v>Jönköpings län</c:v>
                  </c:pt>
                </c:lvl>
                <c:lvl>
                  <c:pt idx="0">
                    <c:v>Åk 9 Tjejer</c:v>
                  </c:pt>
                  <c:pt idx="2">
                    <c:v>Åk 9 Killar</c:v>
                  </c:pt>
                </c:lvl>
              </c:multiLvlStrCache>
            </c:multiLvlStrRef>
          </c:cat>
          <c:val>
            <c:numRef>
              <c:f>DataSheet!$D$2:$D$5</c:f>
              <c:numCache>
                <c:formatCode>General</c:formatCode>
                <c:ptCount val="4"/>
                <c:pt idx="1">
                  <c:v>9.7001000000000008</c:v>
                </c:pt>
                <c:pt idx="3">
                  <c:v>9.7105999999999995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Övriga världen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DataSheet!$A$2:$B$5</c:f>
              <c:multiLvlStrCache>
                <c:ptCount val="4"/>
                <c:lvl>
                  <c:pt idx="0">
                    <c:v>Mullsjö kommun</c:v>
                  </c:pt>
                  <c:pt idx="1">
                    <c:v>Jönköpings län</c:v>
                  </c:pt>
                  <c:pt idx="2">
                    <c:v>Mullsjö kommun</c:v>
                  </c:pt>
                  <c:pt idx="3">
                    <c:v>Jönköpings län</c:v>
                  </c:pt>
                </c:lvl>
                <c:lvl>
                  <c:pt idx="0">
                    <c:v>Åk 9 Tjejer</c:v>
                  </c:pt>
                  <c:pt idx="2">
                    <c:v>Åk 9 Killar</c:v>
                  </c:pt>
                </c:lvl>
              </c:multiLvlStrCache>
            </c:multiLvlStrRef>
          </c:cat>
          <c:val>
            <c:numRef>
              <c:f>DataSheet!$E$2:$E$5</c:f>
              <c:numCache>
                <c:formatCode>General</c:formatCode>
                <c:ptCount val="4"/>
                <c:pt idx="1">
                  <c:v>17.996200000000002</c:v>
                </c:pt>
                <c:pt idx="2">
                  <c:v>20.689699999999998</c:v>
                </c:pt>
                <c:pt idx="3">
                  <c:v>19.2926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rökt vattenpipa en eller flera gånger</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10.890499999999999</c:v>
                </c:pt>
                <c:pt idx="1">
                  <c:v>13.268599999999999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rökt vattenpipa en eller flera gånger</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31.25</c:v>
                </c:pt>
                <c:pt idx="1">
                  <c:v>18.918900000000001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20</c:v>
                </c:pt>
                <c:pt idx="1">
                  <c:v>33.333300000000001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dirty="0"/>
              <a:t>Andel (%) som druckit alkohol </a:t>
            </a:r>
            <a:r>
              <a:rPr lang="sv-SE" dirty="0" smtClean="0"/>
              <a:t>någon gång de </a:t>
            </a:r>
            <a:r>
              <a:rPr lang="sv-SE" dirty="0"/>
              <a:t>senaste 12 månaderna</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55.814</c:v>
                </c:pt>
              </c:numCache>
            </c:numRef>
          </c:val>
          <c:extLst>
            <c:ext xmlns:c16="http://schemas.microsoft.com/office/drawing/2014/chart" uri="{C3380CC4-5D6E-409C-BE32-E72D297353CC}">
              <c16:uniqueId val="{00000000-BF74-476B-BAA2-F4A1BC989B18}"/>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36.764699999999998</c:v>
                </c:pt>
                <c:pt idx="1">
                  <c:v>28.849900000000002</c:v>
                </c:pt>
              </c:numCache>
            </c:numRef>
          </c:val>
          <c:extLst>
            <c:ext xmlns:c16="http://schemas.microsoft.com/office/drawing/2014/chart" uri="{C3380CC4-5D6E-409C-BE32-E72D297353CC}">
              <c16:uniqueId val="{00000001-BF74-476B-BAA2-F4A1BC989B18}"/>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dirty="0"/>
              <a:t>Andel (%) som druckit alkohol </a:t>
            </a:r>
            <a:r>
              <a:rPr lang="sv-SE" dirty="0" smtClean="0"/>
              <a:t>någon gång de </a:t>
            </a:r>
            <a:r>
              <a:rPr lang="sv-SE" dirty="0"/>
              <a:t>senaste 12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43.75</c:v>
                </c:pt>
                <c:pt idx="1">
                  <c:v>37.837800000000001</c:v>
                </c:pt>
              </c:numCache>
            </c:numRef>
          </c:val>
          <c:extLst>
            <c:ext xmlns:c16="http://schemas.microsoft.com/office/drawing/2014/chart" uri="{C3380CC4-5D6E-409C-BE32-E72D297353CC}">
              <c16:uniqueId val="{00000000-19B3-4579-9FA9-2C6AA9C53A92}"/>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30</c:v>
                </c:pt>
                <c:pt idx="1">
                  <c:v>50</c:v>
                </c:pt>
              </c:numCache>
            </c:numRef>
          </c:val>
          <c:extLst>
            <c:ext xmlns:c16="http://schemas.microsoft.com/office/drawing/2014/chart" uri="{C3380CC4-5D6E-409C-BE32-E72D297353CC}">
              <c16:uniqueId val="{00000001-19B3-4579-9FA9-2C6AA9C53A92}"/>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32</c:v>
                </c:pt>
                <c:pt idx="1">
                  <c:v>25</c:v>
                </c:pt>
              </c:numCache>
            </c:numRef>
          </c:val>
          <c:extLst>
            <c:ext xmlns:c16="http://schemas.microsoft.com/office/drawing/2014/chart" uri="{C3380CC4-5D6E-409C-BE32-E72D297353CC}">
              <c16:uniqueId val="{00000002-19B3-4579-9FA9-2C6AA9C53A92}"/>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41.666699999999999</c:v>
                </c:pt>
                <c:pt idx="1">
                  <c:v>26.315799999999999</c:v>
                </c:pt>
              </c:numCache>
            </c:numRef>
          </c:val>
          <c:extLst>
            <c:ext xmlns:c16="http://schemas.microsoft.com/office/drawing/2014/chart" uri="{C3380CC4-5D6E-409C-BE32-E72D297353CC}">
              <c16:uniqueId val="{00000003-19B3-4579-9FA9-2C6AA9C53A92}"/>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55.814</c:v>
                </c:pt>
              </c:numCache>
            </c:numRef>
          </c:val>
          <c:extLst>
            <c:ext xmlns:c16="http://schemas.microsoft.com/office/drawing/2014/chart" uri="{C3380CC4-5D6E-409C-BE32-E72D297353CC}">
              <c16:uniqueId val="{00000004-19B3-4579-9FA9-2C6AA9C53A92}"/>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alkohol en gång i månaden eller oftare de senaste 12 månaderna</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27.907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13.874700000000001</c:v>
                </c:pt>
                <c:pt idx="1">
                  <c:v>9.6815999999999995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alkohol en gång i månaden eller oftare de senaste 12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37.5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20</c:v>
                </c:pt>
                <c:pt idx="1">
                  <c:v>26.666699999999999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18.75</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27.907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en större mängd alkohol* vid ett och samma tillfälle någon gång per år eller oftare (intensivkonsumerar alkohol)</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20.930199999999999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13.235300000000001</c:v>
                </c:pt>
                <c:pt idx="1">
                  <c:v>12.2807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en större mängd alkohol* vid ett och samma tillfälle någon gång per år eller oftare (intensivkonsumerar alkohol)</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31.25</c:v>
                </c:pt>
                <c:pt idx="1">
                  <c:v>13.513500000000001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20</c:v>
                </c:pt>
                <c:pt idx="1">
                  <c:v>23.333300000000001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29.166699999999999</c:v>
                </c:pt>
                <c:pt idx="1">
                  <c:v>15.7895</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20.930199999999999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blivit bjudna på alkohol av sina föräldrar en eller flera gånger</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30.232600000000001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13.874700000000001</c:v>
                </c:pt>
                <c:pt idx="1">
                  <c:v>11.241099999999999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blivit bjudna på alkohol av sina föräldrar en eller flera gånger</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16.666699999999999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22.916699999999999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30.232600000000001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upplever </a:t>
            </a:r>
            <a:r>
              <a:rPr lang="sv-SE" i="1"/>
              <a:t>bra </a:t>
            </a:r>
            <a:r>
              <a:rPr lang="sv-SE"/>
              <a:t>eller </a:t>
            </a:r>
            <a:r>
              <a:rPr lang="sv-SE" i="1"/>
              <a:t>mycket bra</a:t>
            </a:r>
            <a:r>
              <a:rPr lang="sv-SE"/>
              <a:t> allmän hälsa</a:t>
            </a:r>
          </a:p>
        </c:rich>
      </c:tx>
      <c:layout/>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51.162799999999997</c:v>
                </c:pt>
                <c:pt idx="1">
                  <c:v>75.862099999999998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62.840800000000002</c:v>
                </c:pt>
                <c:pt idx="1">
                  <c:v>85.559100000000001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blivit erbjudna att köpa eller få narkotika</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11.6279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15.0992</c:v>
                </c:pt>
                <c:pt idx="1">
                  <c:v>16.623200000000001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blivit erbjudna att köpa eller få narkotika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1">
                  <c:v>16.216200000000001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20</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14.2857</c:v>
                </c:pt>
                <c:pt idx="1">
                  <c:v>18.421099999999999</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11.6279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tycker att det är okej att någon i samma årskurs som de själva använder cannabis</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16.2791</c:v>
                </c:pt>
                <c:pt idx="1">
                  <c:v>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11.8986</c:v>
                </c:pt>
                <c:pt idx="1">
                  <c:v>18.881599999999999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tycker att det är okej att någon i samma årskurs som de själva använder cannabis</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16.326499999999999</c:v>
                </c:pt>
                <c:pt idx="1">
                  <c:v>29.729700000000001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16.2791</c:v>
                </c:pt>
                <c:pt idx="1">
                  <c:v>25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Hur gammal var du första gången du... (andel i %)</a:t>
            </a:r>
          </a:p>
        </c:rich>
      </c:tx>
      <c:overlay val="0"/>
    </c:title>
    <c:autoTitleDeleted val="0"/>
    <c:plotArea>
      <c:layout/>
      <c:barChart>
        <c:barDir val="col"/>
        <c:grouping val="clustered"/>
        <c:varyColors val="0"/>
        <c:ser>
          <c:idx val="0"/>
          <c:order val="0"/>
          <c:tx>
            <c:strRef>
              <c:f>DataSheet!$C$1</c:f>
              <c:strCache>
                <c:ptCount val="1"/>
                <c:pt idx="0">
                  <c:v>Åk 9 Tjejer</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DataSheet!$C$2:$C$10</c:f>
              <c:numCache>
                <c:formatCode>General</c:formatCode>
                <c:ptCount val="9"/>
                <c:pt idx="0">
                  <c:v>26.1905</c:v>
                </c:pt>
                <c:pt idx="1">
                  <c:v>64.285700000000006</c:v>
                </c:pt>
                <c:pt idx="3">
                  <c:v>50</c:v>
                </c:pt>
                <c:pt idx="4">
                  <c:v>38.095199999999998</c:v>
                </c:pt>
                <c:pt idx="5">
                  <c:v>11.9048</c:v>
                </c:pt>
                <c:pt idx="6">
                  <c:v>69.047600000000003</c:v>
                </c:pt>
                <c:pt idx="7">
                  <c:v>28.571400000000001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Åk 9 Killar</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DataSheet!$D$2:$D$10</c:f>
              <c:numCache>
                <c:formatCode>General</c:formatCode>
                <c:ptCount val="9"/>
                <c:pt idx="0">
                  <c:v>60.714300000000001</c:v>
                </c:pt>
                <c:pt idx="1">
                  <c:v>32.142899999999997</c:v>
                </c:pt>
                <c:pt idx="3">
                  <c:v>82.142899999999997</c:v>
                </c:pt>
                <c:pt idx="4">
                  <c:v>17.857099999999999</c:v>
                </c:pt>
                <c:pt idx="6">
                  <c:v>85.714299999999994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Hur gammal var du första gången du... (andel i %)</a:t>
            </a:r>
          </a:p>
        </c:rich>
      </c:tx>
      <c:overlay val="0"/>
    </c:title>
    <c:autoTitleDeleted val="0"/>
    <c:plotArea>
      <c:layout/>
      <c:barChart>
        <c:barDir val="col"/>
        <c:grouping val="clustered"/>
        <c:varyColors val="0"/>
        <c:ser>
          <c:idx val="0"/>
          <c:order val="0"/>
          <c:tx>
            <c:strRef>
              <c:f>DataSheet!$C$1</c:f>
              <c:strCache>
                <c:ptCount val="1"/>
                <c:pt idx="0">
                  <c:v>Åk 9 Tjejer</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DataSheet!$C$2:$C$10</c:f>
              <c:numCache>
                <c:formatCode>General</c:formatCode>
                <c:ptCount val="9"/>
                <c:pt idx="0">
                  <c:v>75.609800000000007</c:v>
                </c:pt>
                <c:pt idx="1">
                  <c:v>19.5122</c:v>
                </c:pt>
                <c:pt idx="3">
                  <c:v>39.0244</c:v>
                </c:pt>
                <c:pt idx="4">
                  <c:v>51.219499999999996</c:v>
                </c:pt>
                <c:pt idx="6">
                  <c:v>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Åk 9 Killar</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DataSheet!$D$2:$D$10</c:f>
              <c:numCache>
                <c:formatCode>General</c:formatCode>
                <c:ptCount val="9"/>
                <c:pt idx="0">
                  <c:v>80.769199999999998</c:v>
                </c:pt>
                <c:pt idx="1">
                  <c:v>19.230799999999999</c:v>
                </c:pt>
                <c:pt idx="3">
                  <c:v>70.370400000000004</c:v>
                </c:pt>
                <c:pt idx="4">
                  <c:v>22.222200000000001</c:v>
                </c:pt>
                <c:pt idx="6">
                  <c:v>85.714299999999994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t>Andel (%) som svarar att deras föräldrar </a:t>
            </a:r>
            <a:r>
              <a:rPr i="1"/>
              <a:t>förbjuder dem</a:t>
            </a:r>
            <a:r>
              <a:t> eller </a:t>
            </a:r>
            <a:r>
              <a:rPr i="1"/>
              <a:t>pratar med dem om att de inte ska...</a:t>
            </a:r>
          </a:p>
        </c:rich>
      </c:tx>
      <c:overlay val="0"/>
    </c:title>
    <c:autoTitleDeleted val="0"/>
    <c:plotArea>
      <c:layout/>
      <c:barChart>
        <c:barDir val="col"/>
        <c:grouping val="clustered"/>
        <c:varyColors val="0"/>
        <c:ser>
          <c:idx val="0"/>
          <c:order val="0"/>
          <c:tx>
            <c:strRef>
              <c:f>DataSheet!$C$1</c:f>
              <c:strCache>
                <c:ptCount val="1"/>
                <c:pt idx="0">
                  <c:v>Åk 9 Tjejer</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DataSheet!$C$2:$C$8</c:f>
              <c:numCache>
                <c:formatCode>General</c:formatCode>
                <c:ptCount val="7"/>
                <c:pt idx="0">
                  <c:v>90.243899999999996</c:v>
                </c:pt>
                <c:pt idx="1">
                  <c:v>85</c:v>
                </c:pt>
                <c:pt idx="2">
                  <c:v>92.5</c:v>
                </c:pt>
                <c:pt idx="3">
                  <c:v>80</c:v>
                </c:pt>
                <c:pt idx="4">
                  <c:v>90</c:v>
                </c:pt>
                <c:pt idx="5">
                  <c:v>82.5</c:v>
                </c:pt>
                <c:pt idx="6">
                  <c:v>97.5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Åk 9 Killar</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DataSheet!$D$2:$D$8</c:f>
              <c:numCache>
                <c:formatCode>General</c:formatCode>
                <c:ptCount val="7"/>
                <c:pt idx="0">
                  <c:v>100</c:v>
                </c:pt>
                <c:pt idx="1">
                  <c:v>96.296300000000002</c:v>
                </c:pt>
                <c:pt idx="2">
                  <c:v>88.888900000000007</c:v>
                </c:pt>
                <c:pt idx="3">
                  <c:v>92.592600000000004</c:v>
                </c:pt>
                <c:pt idx="4">
                  <c:v>96.296300000000002</c:v>
                </c:pt>
                <c:pt idx="5">
                  <c:v>88.888900000000007</c:v>
                </c:pt>
                <c:pt idx="6">
                  <c:v>100</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köpt/betalt för virtuella saker i data-/mobilspel (t.ex. loot boxes, pay to win) den senaste månaden?</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12.1951</c:v>
                </c:pt>
                <c:pt idx="1">
                  <c:v>42.857100000000003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8.1326999999999998</c:v>
                </c:pt>
                <c:pt idx="1">
                  <c:v>32.604399999999998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köpt/betalt för virtuella saker i data-/mobilspel (t.ex. loot boxes, pay to win) den senaste månaden?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1">
                  <c:v>42.857100000000003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12.1951</c:v>
                </c:pt>
                <c:pt idx="1">
                  <c:v>42.857100000000003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någon gång spelat om pengar</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1">
                  <c:v>17.241399999999999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2.7250000000000001</c:v>
                </c:pt>
                <c:pt idx="1">
                  <c:v>21.825099999999999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upplever </a:t>
            </a:r>
            <a:r>
              <a:rPr lang="sv-SE" i="1"/>
              <a:t>bra </a:t>
            </a:r>
            <a:r>
              <a:rPr lang="sv-SE"/>
              <a:t>eller </a:t>
            </a:r>
            <a:r>
              <a:rPr lang="sv-SE" i="1"/>
              <a:t>mycket bra</a:t>
            </a:r>
            <a:r>
              <a:rPr lang="sv-SE"/>
              <a:t> allmän hälsa</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75</c:v>
                </c:pt>
                <c:pt idx="1">
                  <c:v>100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70</c:v>
                </c:pt>
                <c:pt idx="1">
                  <c:v>90</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80</c:v>
                </c:pt>
                <c:pt idx="1">
                  <c:v>95.833299999999994</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55.101999999999997</c:v>
                </c:pt>
                <c:pt idx="1">
                  <c:v>87.179500000000004</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51.162799999999997</c:v>
                </c:pt>
                <c:pt idx="1">
                  <c:v>75.862099999999998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någon gång spelat om pengar</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1">
                  <c:v>30.769200000000001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1">
                  <c:v>17.241399999999999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spelar för att jag får lära känna nya människor"</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4.3132000000000001</c:v>
                </c:pt>
                <c:pt idx="1">
                  <c:v>10.659599999999999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spelar för att jag tycker om att tävla med andra"</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1">
                  <c:v>35.714300000000001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6.5911999999999997</c:v>
                </c:pt>
                <c:pt idx="1">
                  <c:v>33.622999999999998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haft svårt att kontrollera mitt spelande"</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1.2708999999999999</c:v>
                </c:pt>
                <c:pt idx="1">
                  <c:v>6.2123999999999997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valt att prioritera att spela framför andra intressen och dagliga aktiviteter"</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1.9411</c:v>
                </c:pt>
                <c:pt idx="1">
                  <c:v>8.3165999999999993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fortsatt spela trots att det blivit negativa konsekvenser"</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1.9384999999999999</c:v>
                </c:pt>
                <c:pt idx="1">
                  <c:v>8.7624999999999993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upplevt stora problem i livet (t.ex. personliga, familjerelaterade, sociala eller utbildningsrelaterade) pga. mitt spelande"</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1.1416999999999999</c:v>
                </c:pt>
                <c:pt idx="1">
                  <c:v>2.7480000000000002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eller </a:t>
            </a:r>
            <a:r>
              <a:rPr lang="sv-SE" i="1"/>
              <a:t>ofta </a:t>
            </a:r>
            <a:r>
              <a:rPr lang="sv-SE"/>
              <a:t>har arbetsro på lektionerna</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60.4651</c:v>
                </c:pt>
                <c:pt idx="1">
                  <c:v>50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51.673099999999998</c:v>
                </c:pt>
                <c:pt idx="1">
                  <c:v>63.1126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eller </a:t>
            </a:r>
            <a:r>
              <a:rPr lang="sv-SE" i="1"/>
              <a:t>ofta </a:t>
            </a:r>
            <a:r>
              <a:rPr lang="sv-SE"/>
              <a:t>har arbetsro på lektionerna</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52</c:v>
                </c:pt>
                <c:pt idx="1">
                  <c:v>62.5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51.020400000000002</c:v>
                </c:pt>
                <c:pt idx="1">
                  <c:v>64.7059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60.4651</c:v>
                </c:pt>
                <c:pt idx="1">
                  <c:v>50</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känner sig </a:t>
            </a:r>
            <a:r>
              <a:rPr lang="sv-SE" i="1"/>
              <a:t>mycket </a:t>
            </a:r>
            <a:r>
              <a:rPr lang="sv-SE"/>
              <a:t>eller </a:t>
            </a:r>
            <a:r>
              <a:rPr lang="sv-SE" i="1"/>
              <a:t>ganska lugna </a:t>
            </a:r>
            <a:r>
              <a:rPr lang="sv-SE"/>
              <a:t>inför skolarbetet</a:t>
            </a:r>
          </a:p>
        </c:rich>
      </c:tx>
      <c:overlay val="0"/>
    </c:title>
    <c:autoTitleDeleted val="0"/>
    <c:plotArea>
      <c:layout/>
      <c:barChart>
        <c:barDir val="col"/>
        <c:grouping val="clustered"/>
        <c:varyColors val="0"/>
        <c:ser>
          <c:idx val="0"/>
          <c:order val="0"/>
          <c:tx>
            <c:strRef>
              <c:f>DataSheet!$C$1</c:f>
              <c:strCache>
                <c:ptCount val="1"/>
                <c:pt idx="0">
                  <c:v>Mullsjö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25.581399999999999</c:v>
                </c:pt>
                <c:pt idx="1">
                  <c:v>60.714300000000001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42.968200000000003</c:v>
                </c:pt>
                <c:pt idx="1">
                  <c:v>72.829700000000003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6B009B-C2DC-4DE7-A903-29C1E916A142}" type="datetimeFigureOut">
              <a:rPr lang="sv-SE" smtClean="0"/>
              <a:t>2024-02-28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54D596-9AA8-4505-BC24-E020E84B639D}" type="slidenum">
              <a:rPr lang="sv-SE" smtClean="0"/>
              <a:t>‹#›</a:t>
            </a:fld>
            <a:endParaRPr lang="sv-SE"/>
          </a:p>
        </p:txBody>
      </p:sp>
    </p:spTree>
    <p:extLst>
      <p:ext uri="{BB962C8B-B14F-4D97-AF65-F5344CB8AC3E}">
        <p14:creationId xmlns:p14="http://schemas.microsoft.com/office/powerpoint/2010/main" val="1649284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48704B-E6AF-4C66-88B6-B76772BB746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1603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image" Target="../media/image1.bin"/><Relationship Id="rId1" Type="http://schemas.openxmlformats.org/officeDocument/2006/relationships/slideMaster" Target="../slideMasters/slideMaster2.xml"/><Relationship Id="rId4" Type="http://schemas.openxmlformats.org/officeDocument/2006/relationships/image" Target="../media/image7.bin"/></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bin"/><Relationship Id="rId7" Type="http://schemas.openxmlformats.org/officeDocument/2006/relationships/image" Target="../media/image12.bin"/><Relationship Id="rId2" Type="http://schemas.openxmlformats.org/officeDocument/2006/relationships/image" Target="../media/image8.bin"/><Relationship Id="rId1" Type="http://schemas.openxmlformats.org/officeDocument/2006/relationships/slideMaster" Target="../slideMasters/slideMaster2.xml"/><Relationship Id="rId6" Type="http://schemas.openxmlformats.org/officeDocument/2006/relationships/image" Target="../media/image5.bin"/><Relationship Id="rId5" Type="http://schemas.openxmlformats.org/officeDocument/2006/relationships/image" Target="../media/image11.bin"/><Relationship Id="rId4" Type="http://schemas.openxmlformats.org/officeDocument/2006/relationships/image" Target="../media/image10.bin"/></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3.bin"/><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4.bin"/><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image" Target="../media/image1.bin"/><Relationship Id="rId1" Type="http://schemas.openxmlformats.org/officeDocument/2006/relationships/slideMaster" Target="../slideMasters/slideMaster3.xml"/><Relationship Id="rId4" Type="http://schemas.openxmlformats.org/officeDocument/2006/relationships/image" Target="../media/image7.bin"/></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bin"/><Relationship Id="rId7" Type="http://schemas.openxmlformats.org/officeDocument/2006/relationships/image" Target="../media/image12.bin"/><Relationship Id="rId2" Type="http://schemas.openxmlformats.org/officeDocument/2006/relationships/image" Target="../media/image8.bin"/><Relationship Id="rId1" Type="http://schemas.openxmlformats.org/officeDocument/2006/relationships/slideMaster" Target="../slideMasters/slideMaster3.xml"/><Relationship Id="rId6" Type="http://schemas.openxmlformats.org/officeDocument/2006/relationships/image" Target="../media/image5.bin"/><Relationship Id="rId5" Type="http://schemas.openxmlformats.org/officeDocument/2006/relationships/image" Target="../media/image11.bin"/><Relationship Id="rId4" Type="http://schemas.openxmlformats.org/officeDocument/2006/relationships/image" Target="../media/image10.bin"/></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3.bin"/><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4.bin"/><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Empty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ram/grafik med rubrik">
    <p:spTree>
      <p:nvGrpSpPr>
        <p:cNvPr id="1" name=""/>
        <p:cNvGrpSpPr/>
        <p:nvPr/>
      </p:nvGrpSpPr>
      <p:grpSpPr>
        <a:xfrm>
          <a:off x="0" y="0"/>
          <a:ext cx="0" cy="0"/>
          <a:chOff x="0" y="0"/>
          <a:chExt cx="0" cy="0"/>
        </a:xfrm>
      </p:grpSpPr>
      <p:sp>
        <p:nvSpPr>
          <p:cNvPr id="3" name="Platshållare för innehåll 2"/>
          <p:cNvSpPr>
            <a:spLocks noGrp="1"/>
          </p:cNvSpPr>
          <p:nvPr>
            <p:ph sz="quarter" idx="10" hasCustomPrompt="1"/>
          </p:nvPr>
        </p:nvSpPr>
        <p:spPr>
          <a:xfrm>
            <a:off x="1440000" y="2196000"/>
            <a:ext cx="9360000" cy="3780000"/>
          </a:xfrm>
        </p:spPr>
        <p:txBody>
          <a:bodyPr/>
          <a:lstStyle>
            <a:lvl1pPr marL="0" indent="0">
              <a:buFontTx/>
              <a:buNone/>
              <a:defRPr/>
            </a:lvl1pPr>
          </a:lstStyle>
          <a:p>
            <a:pPr lvl="0"/>
            <a:r>
              <a:rPr lang="sv-SE" dirty="0"/>
              <a:t>Klicka på den ikon du vill använda</a:t>
            </a:r>
          </a:p>
        </p:txBody>
      </p:sp>
      <p:sp>
        <p:nvSpPr>
          <p:cNvPr id="4" name="Rubrik 1"/>
          <p:cNvSpPr>
            <a:spLocks noGrp="1"/>
          </p:cNvSpPr>
          <p:nvPr>
            <p:ph type="title"/>
          </p:nvPr>
        </p:nvSpPr>
        <p:spPr>
          <a:xfrm>
            <a:off x="1440000" y="900000"/>
            <a:ext cx="9360000" cy="1296000"/>
          </a:xfrm>
        </p:spPr>
        <p:txBody>
          <a:bodyPr anchor="ctr">
            <a:noAutofit/>
          </a:bodyPr>
          <a:lstStyle>
            <a:lvl1pPr>
              <a:lnSpc>
                <a:spcPct val="100000"/>
              </a:lnSpc>
              <a:defRPr b="1"/>
            </a:lvl1pPr>
          </a:lstStyle>
          <a:p>
            <a:r>
              <a:rPr lang="sv-SE"/>
              <a:t>Klicka här för att ändra format</a:t>
            </a:r>
            <a:endParaRPr lang="sv-SE" dirty="0"/>
          </a:p>
        </p:txBody>
      </p:sp>
      <p:sp>
        <p:nvSpPr>
          <p:cNvPr id="5"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6" name="Platshållare för bildnummer 6"/>
          <p:cNvSpPr>
            <a:spLocks noGrp="1"/>
          </p:cNvSpPr>
          <p:nvPr>
            <p:ph type="sldNum" sz="quarter" idx="12"/>
          </p:nvPr>
        </p:nvSpPr>
        <p:spPr>
          <a:xfrm>
            <a:off x="432000" y="6228000"/>
            <a:ext cx="522000" cy="365125"/>
          </a:xfrm>
        </p:spPr>
        <p:txBody>
          <a:bodyPr/>
          <a:lstStyle>
            <a:lvl1pPr>
              <a:defRPr>
                <a:solidFill>
                  <a:schemeClr val="tx1"/>
                </a:solidFill>
              </a:defRPr>
            </a:lvl1pPr>
          </a:lstStyle>
          <a:p>
            <a:fld id="{8EEB9E62-4301-493A-8C73-0409F1A2D539}" type="slidenum">
              <a:rPr lang="sv-SE" smtClean="0"/>
              <a:pPr/>
              <a:t>‹#›</a:t>
            </a:fld>
            <a:endParaRPr lang="sv-SE"/>
          </a:p>
        </p:txBody>
      </p:sp>
      <p:pic>
        <p:nvPicPr>
          <p:cNvPr id="7" name="Bildobjekt 6">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datum 4"/>
          <p:cNvSpPr>
            <a:spLocks noGrp="1"/>
          </p:cNvSpPr>
          <p:nvPr>
            <p:ph type="dt" sz="half" idx="13"/>
          </p:nvPr>
        </p:nvSpPr>
        <p:spPr>
          <a:xfrm>
            <a:off x="4860000" y="6228000"/>
            <a:ext cx="2484000" cy="365125"/>
          </a:xfrm>
        </p:spPr>
        <p:txBody>
          <a:bodyPr/>
          <a:lstStyle>
            <a:lvl1pPr>
              <a:defRPr>
                <a:solidFill>
                  <a:schemeClr val="tx1"/>
                </a:solidFill>
              </a:defRPr>
            </a:lvl1pPr>
          </a:lstStyle>
          <a:p>
            <a:r>
              <a:rPr lang="sv-SE"/>
              <a:t>Avsnittsrubrik</a:t>
            </a:r>
          </a:p>
        </p:txBody>
      </p:sp>
      <p:sp>
        <p:nvSpPr>
          <p:cNvPr id="10"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6148918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81876" y="5382466"/>
            <a:ext cx="2252571" cy="564115"/>
          </a:xfrm>
          <a:prstGeom prst="rect">
            <a:avLst/>
          </a:prstGeom>
        </p:spPr>
      </p:pic>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chemeClr val="bg1"/>
                </a:solidFill>
              </a:rPr>
              <a:t>Region Jönköpings</a:t>
            </a:r>
            <a:r>
              <a:rPr lang="sv-SE" sz="2200" b="1" baseline="0" dirty="0">
                <a:solidFill>
                  <a:schemeClr val="bg1"/>
                </a:solidFill>
              </a:rPr>
              <a:t> län</a:t>
            </a:r>
            <a:endParaRPr lang="sv-SE" sz="2200" b="1" dirty="0">
              <a:solidFill>
                <a:schemeClr val="bg1"/>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chemeClr val="bg1"/>
                </a:solidFill>
              </a:rPr>
              <a:t>www.rjl.se</a:t>
            </a:r>
          </a:p>
        </p:txBody>
      </p:sp>
      <p:pic>
        <p:nvPicPr>
          <p:cNvPr id="21" name="Bildobjekt 20">
            <a:extLst>
              <a:ext uri="{FF2B5EF4-FFF2-40B4-BE49-F238E27FC236}">
                <a16:creationId xmlns:a16="http://schemas.microsoft.com/office/drawing/2014/main" id="{9C4A87F3-A64E-4FC1-ABDC-78C60D96F3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7570" y="2016541"/>
            <a:ext cx="3736856" cy="1271019"/>
          </a:xfrm>
          <a:prstGeom prst="rect">
            <a:avLst/>
          </a:prstGeom>
        </p:spPr>
      </p:pic>
    </p:spTree>
    <p:extLst>
      <p:ext uri="{BB962C8B-B14F-4D97-AF65-F5344CB8AC3E}">
        <p14:creationId xmlns:p14="http://schemas.microsoft.com/office/powerpoint/2010/main" val="3132208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lut för utskrift">
    <p:spTree>
      <p:nvGrpSpPr>
        <p:cNvPr id="1" name=""/>
        <p:cNvGrpSpPr/>
        <p:nvPr/>
      </p:nvGrpSpPr>
      <p:grpSpPr>
        <a:xfrm>
          <a:off x="0" y="0"/>
          <a:ext cx="0" cy="0"/>
          <a:chOff x="0" y="0"/>
          <a:chExt cx="0" cy="0"/>
        </a:xfrm>
      </p:grpSpPr>
      <p:grpSp>
        <p:nvGrpSpPr>
          <p:cNvPr id="12" name="Grupp 11"/>
          <p:cNvGrpSpPr/>
          <p:nvPr userDrawn="1"/>
        </p:nvGrpSpPr>
        <p:grpSpPr>
          <a:xfrm>
            <a:off x="3937444" y="1977174"/>
            <a:ext cx="4333836" cy="761546"/>
            <a:chOff x="3862028" y="1977174"/>
            <a:chExt cx="4333836" cy="761546"/>
          </a:xfrm>
        </p:grpSpPr>
        <p:sp>
          <p:nvSpPr>
            <p:cNvPr id="13" name="Ellips 12">
              <a:extLst>
                <a:ext uri="{FF2B5EF4-FFF2-40B4-BE49-F238E27FC236}">
                  <a16:creationId xmlns:a16="http://schemas.microsoft.com/office/drawing/2014/main" id="{7BEA6346-EE7D-DF4F-8BEA-2C7A0BE6A973}"/>
                </a:ext>
              </a:extLst>
            </p:cNvPr>
            <p:cNvSpPr>
              <a:spLocks noChangeAspect="1"/>
            </p:cNvSpPr>
            <p:nvPr userDrawn="1"/>
          </p:nvSpPr>
          <p:spPr>
            <a:xfrm>
              <a:off x="3862028"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2C8866A6-1447-4C4D-8601-CED83278E7FF}"/>
                </a:ext>
              </a:extLst>
            </p:cNvPr>
            <p:cNvPicPr>
              <a:picLocks noChangeAspect="1"/>
            </p:cNvPicPr>
            <p:nvPr userDrawn="1"/>
          </p:nvPicPr>
          <p:blipFill>
            <a:blip r:embed="rId2"/>
            <a:stretch>
              <a:fillRect/>
            </a:stretch>
          </p:blipFill>
          <p:spPr>
            <a:xfrm>
              <a:off x="4132190" y="2159547"/>
              <a:ext cx="211077" cy="409124"/>
            </a:xfrm>
            <a:prstGeom prst="rect">
              <a:avLst/>
            </a:prstGeom>
          </p:spPr>
        </p:pic>
        <p:sp>
          <p:nvSpPr>
            <p:cNvPr id="15" name="Ellips 14">
              <a:extLst>
                <a:ext uri="{FF2B5EF4-FFF2-40B4-BE49-F238E27FC236}">
                  <a16:creationId xmlns:a16="http://schemas.microsoft.com/office/drawing/2014/main" id="{0352A41F-5C1B-2547-A459-0E5CA6601C66}"/>
                </a:ext>
              </a:extLst>
            </p:cNvPr>
            <p:cNvSpPr>
              <a:spLocks noChangeAspect="1"/>
            </p:cNvSpPr>
            <p:nvPr userDrawn="1"/>
          </p:nvSpPr>
          <p:spPr>
            <a:xfrm>
              <a:off x="5052792" y="1977176"/>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69370DD6-C6D8-0E4A-8750-557EAC2A755E}"/>
                </a:ext>
              </a:extLst>
            </p:cNvPr>
            <p:cNvPicPr>
              <a:picLocks noChangeAspect="1"/>
            </p:cNvPicPr>
            <p:nvPr userDrawn="1"/>
          </p:nvPicPr>
          <p:blipFill>
            <a:blip r:embed="rId3"/>
            <a:stretch>
              <a:fillRect/>
            </a:stretch>
          </p:blipFill>
          <p:spPr>
            <a:xfrm>
              <a:off x="5258248" y="2122547"/>
              <a:ext cx="411730" cy="409124"/>
            </a:xfrm>
            <a:prstGeom prst="rect">
              <a:avLst/>
            </a:prstGeom>
          </p:spPr>
        </p:pic>
        <p:sp>
          <p:nvSpPr>
            <p:cNvPr id="17" name="Ellips 16">
              <a:extLst>
                <a:ext uri="{FF2B5EF4-FFF2-40B4-BE49-F238E27FC236}">
                  <a16:creationId xmlns:a16="http://schemas.microsoft.com/office/drawing/2014/main" id="{834B6F64-F2EF-9E4B-927B-2D5F4354138D}"/>
                </a:ext>
              </a:extLst>
            </p:cNvPr>
            <p:cNvSpPr>
              <a:spLocks noChangeAspect="1"/>
            </p:cNvSpPr>
            <p:nvPr userDrawn="1"/>
          </p:nvSpPr>
          <p:spPr>
            <a:xfrm>
              <a:off x="6243556" y="1977175"/>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8096E689-BAD4-F647-90E4-CF3B5232A2A7}"/>
                </a:ext>
              </a:extLst>
            </p:cNvPr>
            <p:cNvPicPr>
              <a:picLocks noChangeAspect="1"/>
            </p:cNvPicPr>
            <p:nvPr userDrawn="1"/>
          </p:nvPicPr>
          <p:blipFill>
            <a:blip r:embed="rId4"/>
            <a:stretch>
              <a:fillRect/>
            </a:stretch>
          </p:blipFill>
          <p:spPr>
            <a:xfrm>
              <a:off x="6420257" y="2148720"/>
              <a:ext cx="406519" cy="406519"/>
            </a:xfrm>
            <a:prstGeom prst="rect">
              <a:avLst/>
            </a:prstGeom>
          </p:spPr>
        </p:pic>
        <p:sp>
          <p:nvSpPr>
            <p:cNvPr id="19" name="Ellips 18">
              <a:extLst>
                <a:ext uri="{FF2B5EF4-FFF2-40B4-BE49-F238E27FC236}">
                  <a16:creationId xmlns:a16="http://schemas.microsoft.com/office/drawing/2014/main" id="{FBABADBC-30EF-DE42-938F-7E556DECD178}"/>
                </a:ext>
              </a:extLst>
            </p:cNvPr>
            <p:cNvSpPr>
              <a:spLocks noChangeAspect="1"/>
            </p:cNvSpPr>
            <p:nvPr userDrawn="1"/>
          </p:nvSpPr>
          <p:spPr>
            <a:xfrm>
              <a:off x="7434320"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a:extLst>
                <a:ext uri="{FF2B5EF4-FFF2-40B4-BE49-F238E27FC236}">
                  <a16:creationId xmlns:a16="http://schemas.microsoft.com/office/drawing/2014/main" id="{6A5E258B-24A3-404D-9100-DE9E0AAF9DF1}"/>
                </a:ext>
              </a:extLst>
            </p:cNvPr>
            <p:cNvPicPr>
              <a:picLocks noChangeAspect="1"/>
            </p:cNvPicPr>
            <p:nvPr userDrawn="1"/>
          </p:nvPicPr>
          <p:blipFill>
            <a:blip r:embed="rId5">
              <a:alphaModFix/>
            </a:blip>
            <a:stretch>
              <a:fillRect/>
            </a:stretch>
          </p:blipFill>
          <p:spPr>
            <a:xfrm>
              <a:off x="7567532" y="2162152"/>
              <a:ext cx="495119" cy="406519"/>
            </a:xfrm>
            <a:prstGeom prst="rect">
              <a:avLst/>
            </a:prstGeom>
          </p:spPr>
        </p:pic>
      </p:grpSp>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rgbClr val="B1063A"/>
                </a:solidFill>
              </a:rPr>
              <a:t>Region Jönköpings</a:t>
            </a:r>
            <a:r>
              <a:rPr lang="sv-SE" sz="2200" b="1" baseline="0" dirty="0">
                <a:solidFill>
                  <a:srgbClr val="B1063A"/>
                </a:solidFill>
              </a:rPr>
              <a:t> län</a:t>
            </a:r>
            <a:endParaRPr lang="sv-SE" sz="2200" b="1" dirty="0">
              <a:solidFill>
                <a:srgbClr val="B1063A"/>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rgbClr val="B1063A"/>
                </a:solidFill>
              </a:rPr>
              <a:t>www.rjl.se</a:t>
            </a:r>
          </a:p>
        </p:txBody>
      </p:sp>
      <p:pic>
        <p:nvPicPr>
          <p:cNvPr id="21" name="Bildobjekt 20">
            <a:extLst>
              <a:ext uri="{FF2B5EF4-FFF2-40B4-BE49-F238E27FC236}">
                <a16:creationId xmlns:a16="http://schemas.microsoft.com/office/drawing/2014/main" id="{894FDCCA-D973-4BBB-B66D-650C5760AF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12496" y="5331408"/>
            <a:ext cx="2181162" cy="542465"/>
          </a:xfrm>
          <a:prstGeom prst="rect">
            <a:avLst/>
          </a:prstGeom>
        </p:spPr>
      </p:pic>
      <p:pic>
        <p:nvPicPr>
          <p:cNvPr id="23" name="Bildobjekt 22">
            <a:extLst>
              <a:ext uri="{FF2B5EF4-FFF2-40B4-BE49-F238E27FC236}">
                <a16:creationId xmlns:a16="http://schemas.microsoft.com/office/drawing/2014/main" id="{1F1C37D8-7E59-4532-B401-60F8D5005B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4649" y="2025310"/>
            <a:ext cx="3736856" cy="1271019"/>
          </a:xfrm>
          <a:prstGeom prst="rect">
            <a:avLst/>
          </a:prstGeom>
        </p:spPr>
      </p:pic>
    </p:spTree>
    <p:extLst>
      <p:ext uri="{BB962C8B-B14F-4D97-AF65-F5344CB8AC3E}">
        <p14:creationId xmlns:p14="http://schemas.microsoft.com/office/powerpoint/2010/main" val="317241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sida">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chemeClr val="bg1"/>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2698073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sida för utskrif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109FD55-718D-438B-8297-319021B74331}"/>
              </a:ext>
            </a:extLst>
          </p:cNvPr>
          <p:cNvPicPr>
            <a:picLocks noChangeAspect="1"/>
          </p:cNvPicPr>
          <p:nvPr userDrawn="1"/>
        </p:nvPicPr>
        <p:blipFill rotWithShape="1">
          <a:blip r:embed="rId2">
            <a:alphaModFix amt="55000"/>
          </a:blip>
          <a:srcRect l="-4818" t="21737" r="62723" b="30128"/>
          <a:stretch/>
        </p:blipFill>
        <p:spPr>
          <a:xfrm>
            <a:off x="5807968" y="-11875"/>
            <a:ext cx="6384032" cy="6875813"/>
          </a:xfrm>
          <a:prstGeom prst="rect">
            <a:avLst/>
          </a:prstGeom>
          <a:noFill/>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rgbClr val="B1063A"/>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rgbClr val="B106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31380940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82112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ADEDBF6-7D1C-7243-942C-5D79C3651C8B}"/>
              </a:ext>
            </a:extLst>
          </p:cNvPr>
          <p:cNvPicPr>
            <a:picLocks noChangeAspect="1"/>
          </p:cNvPicPr>
          <p:nvPr userDrawn="1"/>
        </p:nvPicPr>
        <p:blipFill rotWithShape="1">
          <a:blip r:embed="rId2">
            <a:alphaModFix amt="55000"/>
          </a:blip>
          <a:srcRect l="-4818" t="21696" r="62723" b="28424"/>
          <a:stretch/>
        </p:blipFill>
        <p:spPr>
          <a:xfrm>
            <a:off x="5807968" y="0"/>
            <a:ext cx="6384032" cy="6858000"/>
          </a:xfrm>
          <a:prstGeom prst="rect">
            <a:avLst/>
          </a:prstGeom>
          <a:noFill/>
        </p:spPr>
      </p:pic>
      <p:sp>
        <p:nvSpPr>
          <p:cNvPr id="2" name="Rubrik 1"/>
          <p:cNvSpPr>
            <a:spLocks noGrp="1"/>
          </p:cNvSpPr>
          <p:nvPr>
            <p:ph type="title" hasCustomPrompt="1"/>
          </p:nvPr>
        </p:nvSpPr>
        <p:spPr>
          <a:xfrm>
            <a:off x="2160000" y="522244"/>
            <a:ext cx="7920000" cy="5400000"/>
          </a:xfrm>
        </p:spPr>
        <p:txBody>
          <a:bodyPr anchor="ctr">
            <a:noAutofit/>
          </a:bodyPr>
          <a:lstStyle>
            <a:lvl1pPr algn="ctr">
              <a:lnSpc>
                <a:spcPct val="100000"/>
              </a:lnSpc>
              <a:defRPr sz="4000" b="1">
                <a:solidFill>
                  <a:schemeClr val="bg1"/>
                </a:solidFill>
              </a:defRPr>
            </a:lvl1pPr>
          </a:lstStyle>
          <a:p>
            <a:r>
              <a:rPr lang="sv-SE" dirty="0"/>
              <a:t>Avsnittsrubrik</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
        <p:nvSpPr>
          <p:cNvPr id="5"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bg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657063188"/>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1080025"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6"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a:p>
        </p:txBody>
      </p:sp>
      <p:pic>
        <p:nvPicPr>
          <p:cNvPr id="8" name="Bildobjekt 7">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5" name="Platshållare för datum 4"/>
          <p:cNvSpPr>
            <a:spLocks noGrp="1"/>
          </p:cNvSpPr>
          <p:nvPr>
            <p:ph type="dt" sz="half" idx="10"/>
          </p:nvPr>
        </p:nvSpPr>
        <p:spPr>
          <a:xfrm>
            <a:off x="4860000" y="6228000"/>
            <a:ext cx="2484000" cy="365125"/>
          </a:xfrm>
        </p:spPr>
        <p:txBody>
          <a:bodyPr/>
          <a:lstStyle>
            <a:lvl1pPr>
              <a:defRPr>
                <a:solidFill>
                  <a:schemeClr val="tx1"/>
                </a:solidFill>
              </a:defRPr>
            </a:lvl1pPr>
          </a:lstStyle>
          <a:p>
            <a:r>
              <a:rPr lang="sv-SE"/>
              <a:t>Avsnittsrubrik</a:t>
            </a:r>
          </a:p>
        </p:txBody>
      </p:sp>
      <p:sp>
        <p:nvSpPr>
          <p:cNvPr id="9" name="Platshållare för text 8"/>
          <p:cNvSpPr>
            <a:spLocks noGrp="1"/>
          </p:cNvSpPr>
          <p:nvPr>
            <p:ph type="body" sz="quarter" idx="13" hasCustomPrompt="1"/>
          </p:nvPr>
        </p:nvSpPr>
        <p:spPr>
          <a:xfrm>
            <a:off x="1079888" y="2196000"/>
            <a:ext cx="9359900" cy="3780000"/>
          </a:xfrm>
        </p:spPr>
        <p:txBody>
          <a:bodyPr>
            <a:noAutofit/>
          </a:bodyPr>
          <a:lstStyle>
            <a:lvl1pPr>
              <a:lnSpc>
                <a:spcPts val="3400"/>
              </a:lnSpc>
              <a:defRPr sz="2200"/>
            </a:lvl1pPr>
            <a:lvl2pPr>
              <a:lnSpc>
                <a:spcPct val="100000"/>
              </a:lnSpc>
              <a:spcAft>
                <a:spcPts val="1200"/>
              </a:spcAft>
              <a:buFont typeface="Arial" panose="020B0604020202020204" pitchFamily="34" charset="0"/>
              <a:buChar char="•"/>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698816862"/>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Rubrik 1"/>
          <p:cNvSpPr>
            <a:spLocks noGrp="1"/>
          </p:cNvSpPr>
          <p:nvPr>
            <p:ph type="title"/>
          </p:nvPr>
        </p:nvSpPr>
        <p:spPr>
          <a:xfrm>
            <a:off x="1078050" y="900000"/>
            <a:ext cx="9360000" cy="1296000"/>
          </a:xfrm>
        </p:spPr>
        <p:txBody>
          <a:bodyPr anchor="ctr">
            <a:noAutofit/>
          </a:bodyPr>
          <a:lstStyle>
            <a:lvl1pPr>
              <a:lnSpc>
                <a:spcPct val="100000"/>
              </a:lnSpc>
              <a:defRPr/>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r>
              <a:rPr lang="sv-SE"/>
              <a:t>Avsnittsrubrik</a:t>
            </a:r>
          </a:p>
        </p:txBody>
      </p:sp>
      <p:sp>
        <p:nvSpPr>
          <p:cNvPr id="5" name="Platshållare för sidfot 4"/>
          <p:cNvSpPr>
            <a:spLocks noGrp="1"/>
          </p:cNvSpPr>
          <p:nvPr>
            <p:ph type="ftr" sz="quarter" idx="11"/>
          </p:nvPr>
        </p:nvSpPr>
        <p:spPr>
          <a:xfrm>
            <a:off x="1080000" y="6228000"/>
            <a:ext cx="3600000" cy="365125"/>
          </a:xfrm>
        </p:spPr>
        <p:txBody>
          <a:bodyPr/>
          <a:lstStyle/>
          <a:p>
            <a:r>
              <a:rPr lang="sv-SE"/>
              <a:t>Presentationsrubrik</a:t>
            </a:r>
          </a:p>
        </p:txBody>
      </p:sp>
      <p:sp>
        <p:nvSpPr>
          <p:cNvPr id="6" name="Platshållare för bildnummer 5"/>
          <p:cNvSpPr>
            <a:spLocks noGrp="1"/>
          </p:cNvSpPr>
          <p:nvPr>
            <p:ph type="sldNum" sz="quarter" idx="12"/>
          </p:nvPr>
        </p:nvSpPr>
        <p:spPr/>
        <p:txBody>
          <a:bodyPr/>
          <a:lstStyle/>
          <a:p>
            <a:fld id="{8EEB9E62-4301-493A-8C73-0409F1A2D539}" type="slidenum">
              <a:rPr lang="sv-SE" smtClean="0"/>
              <a:t>‹#›</a:t>
            </a:fld>
            <a:endParaRPr lang="sv-SE"/>
          </a:p>
        </p:txBody>
      </p:sp>
      <p:pic>
        <p:nvPicPr>
          <p:cNvPr id="9" name="Bildobjekt 8">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text 7"/>
          <p:cNvSpPr>
            <a:spLocks noGrp="1"/>
          </p:cNvSpPr>
          <p:nvPr>
            <p:ph type="body" sz="quarter" idx="13"/>
          </p:nvPr>
        </p:nvSpPr>
        <p:spPr>
          <a:xfrm>
            <a:off x="1077913" y="2196000"/>
            <a:ext cx="9359900" cy="3780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248848512"/>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to vänst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6116838"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6120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3355279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to hög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912000"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670560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912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197980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ida">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chemeClr val="bg1"/>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28308104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121920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1800"/>
              </a:spcAft>
              <a:buClr>
                <a:srgbClr val="B1063A"/>
              </a:buClr>
              <a:buFontTx/>
              <a:buNone/>
            </a:pPr>
            <a:r>
              <a:rPr lang="sv-SE" dirty="0"/>
              <a:t>Klicka på symbolen för bild för att lägga till foto eller grafik</a:t>
            </a:r>
          </a:p>
        </p:txBody>
      </p:sp>
      <p:sp>
        <p:nvSpPr>
          <p:cNvPr id="3" name="Platshållare för bild 6"/>
          <p:cNvSpPr>
            <a:spLocks noGrp="1"/>
          </p:cNvSpPr>
          <p:nvPr>
            <p:ph type="pic" sz="quarter" idx="16"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670932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gram/grafik med rubrik">
    <p:spTree>
      <p:nvGrpSpPr>
        <p:cNvPr id="1" name=""/>
        <p:cNvGrpSpPr/>
        <p:nvPr/>
      </p:nvGrpSpPr>
      <p:grpSpPr>
        <a:xfrm>
          <a:off x="0" y="0"/>
          <a:ext cx="0" cy="0"/>
          <a:chOff x="0" y="0"/>
          <a:chExt cx="0" cy="0"/>
        </a:xfrm>
      </p:grpSpPr>
      <p:sp>
        <p:nvSpPr>
          <p:cNvPr id="3" name="Platshållare för innehåll 2"/>
          <p:cNvSpPr>
            <a:spLocks noGrp="1"/>
          </p:cNvSpPr>
          <p:nvPr>
            <p:ph sz="quarter" idx="10" hasCustomPrompt="1"/>
          </p:nvPr>
        </p:nvSpPr>
        <p:spPr>
          <a:xfrm>
            <a:off x="1440000" y="2196000"/>
            <a:ext cx="9360000" cy="3780000"/>
          </a:xfrm>
        </p:spPr>
        <p:txBody>
          <a:bodyPr/>
          <a:lstStyle>
            <a:lvl1pPr marL="0" indent="0">
              <a:buFontTx/>
              <a:buNone/>
              <a:defRPr/>
            </a:lvl1pPr>
          </a:lstStyle>
          <a:p>
            <a:pPr lvl="0"/>
            <a:r>
              <a:rPr lang="sv-SE" dirty="0"/>
              <a:t>Klicka på den ikon du vill använda</a:t>
            </a:r>
          </a:p>
        </p:txBody>
      </p:sp>
      <p:sp>
        <p:nvSpPr>
          <p:cNvPr id="4" name="Rubrik 1"/>
          <p:cNvSpPr>
            <a:spLocks noGrp="1"/>
          </p:cNvSpPr>
          <p:nvPr>
            <p:ph type="title"/>
          </p:nvPr>
        </p:nvSpPr>
        <p:spPr>
          <a:xfrm>
            <a:off x="1440000"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5"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6" name="Platshållare för bildnummer 6"/>
          <p:cNvSpPr>
            <a:spLocks noGrp="1"/>
          </p:cNvSpPr>
          <p:nvPr>
            <p:ph type="sldNum" sz="quarter" idx="12"/>
          </p:nvPr>
        </p:nvSpPr>
        <p:spPr>
          <a:xfrm>
            <a:off x="432000" y="6228000"/>
            <a:ext cx="522000" cy="365125"/>
          </a:xfrm>
        </p:spPr>
        <p:txBody>
          <a:bodyPr/>
          <a:lstStyle>
            <a:lvl1pPr>
              <a:defRPr>
                <a:solidFill>
                  <a:schemeClr val="tx1"/>
                </a:solidFill>
              </a:defRPr>
            </a:lvl1pPr>
          </a:lstStyle>
          <a:p>
            <a:fld id="{8EEB9E62-4301-493A-8C73-0409F1A2D539}" type="slidenum">
              <a:rPr lang="sv-SE" smtClean="0"/>
              <a:pPr/>
              <a:t>‹#›</a:t>
            </a:fld>
            <a:endParaRPr lang="sv-SE"/>
          </a:p>
        </p:txBody>
      </p:sp>
      <p:pic>
        <p:nvPicPr>
          <p:cNvPr id="7" name="Bildobjekt 6">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datum 4"/>
          <p:cNvSpPr>
            <a:spLocks noGrp="1"/>
          </p:cNvSpPr>
          <p:nvPr>
            <p:ph type="dt" sz="half" idx="13"/>
          </p:nvPr>
        </p:nvSpPr>
        <p:spPr>
          <a:xfrm>
            <a:off x="4860000" y="6228000"/>
            <a:ext cx="2484000" cy="365125"/>
          </a:xfrm>
        </p:spPr>
        <p:txBody>
          <a:bodyPr/>
          <a:lstStyle>
            <a:lvl1pPr>
              <a:defRPr>
                <a:solidFill>
                  <a:schemeClr val="tx1"/>
                </a:solidFill>
              </a:defRPr>
            </a:lvl1pPr>
          </a:lstStyle>
          <a:p>
            <a:r>
              <a:rPr lang="sv-SE"/>
              <a:t>Avsnittsrubrik</a:t>
            </a:r>
          </a:p>
        </p:txBody>
      </p:sp>
      <p:sp>
        <p:nvSpPr>
          <p:cNvPr id="10"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3433709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81876" y="5382466"/>
            <a:ext cx="2252571" cy="564115"/>
          </a:xfrm>
          <a:prstGeom prst="rect">
            <a:avLst/>
          </a:prstGeom>
        </p:spPr>
      </p:pic>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chemeClr val="bg1"/>
                </a:solidFill>
              </a:rPr>
              <a:t>Region Jönköpings</a:t>
            </a:r>
            <a:r>
              <a:rPr lang="sv-SE" sz="2200" b="1" baseline="0" dirty="0">
                <a:solidFill>
                  <a:schemeClr val="bg1"/>
                </a:solidFill>
              </a:rPr>
              <a:t> län</a:t>
            </a:r>
            <a:endParaRPr lang="sv-SE" sz="2200" b="1" dirty="0">
              <a:solidFill>
                <a:schemeClr val="bg1"/>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chemeClr val="bg1"/>
                </a:solidFill>
              </a:rPr>
              <a:t>www.rjl.se</a:t>
            </a:r>
          </a:p>
        </p:txBody>
      </p:sp>
      <p:pic>
        <p:nvPicPr>
          <p:cNvPr id="21" name="Bildobjekt 20">
            <a:extLst>
              <a:ext uri="{FF2B5EF4-FFF2-40B4-BE49-F238E27FC236}">
                <a16:creationId xmlns:a16="http://schemas.microsoft.com/office/drawing/2014/main" id="{9C4A87F3-A64E-4FC1-ABDC-78C60D96F3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7570" y="2016541"/>
            <a:ext cx="3736856" cy="1271019"/>
          </a:xfrm>
          <a:prstGeom prst="rect">
            <a:avLst/>
          </a:prstGeom>
        </p:spPr>
      </p:pic>
    </p:spTree>
    <p:extLst>
      <p:ext uri="{BB962C8B-B14F-4D97-AF65-F5344CB8AC3E}">
        <p14:creationId xmlns:p14="http://schemas.microsoft.com/office/powerpoint/2010/main" val="42554869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vslut för utskrift">
    <p:spTree>
      <p:nvGrpSpPr>
        <p:cNvPr id="1" name=""/>
        <p:cNvGrpSpPr/>
        <p:nvPr/>
      </p:nvGrpSpPr>
      <p:grpSpPr>
        <a:xfrm>
          <a:off x="0" y="0"/>
          <a:ext cx="0" cy="0"/>
          <a:chOff x="0" y="0"/>
          <a:chExt cx="0" cy="0"/>
        </a:xfrm>
      </p:grpSpPr>
      <p:grpSp>
        <p:nvGrpSpPr>
          <p:cNvPr id="12" name="Grupp 11"/>
          <p:cNvGrpSpPr/>
          <p:nvPr userDrawn="1"/>
        </p:nvGrpSpPr>
        <p:grpSpPr>
          <a:xfrm>
            <a:off x="3937444" y="1977174"/>
            <a:ext cx="4333836" cy="761546"/>
            <a:chOff x="3862028" y="1977174"/>
            <a:chExt cx="4333836" cy="761546"/>
          </a:xfrm>
        </p:grpSpPr>
        <p:sp>
          <p:nvSpPr>
            <p:cNvPr id="13" name="Ellips 12">
              <a:extLst>
                <a:ext uri="{FF2B5EF4-FFF2-40B4-BE49-F238E27FC236}">
                  <a16:creationId xmlns:a16="http://schemas.microsoft.com/office/drawing/2014/main" id="{7BEA6346-EE7D-DF4F-8BEA-2C7A0BE6A973}"/>
                </a:ext>
              </a:extLst>
            </p:cNvPr>
            <p:cNvSpPr>
              <a:spLocks noChangeAspect="1"/>
            </p:cNvSpPr>
            <p:nvPr userDrawn="1"/>
          </p:nvSpPr>
          <p:spPr>
            <a:xfrm>
              <a:off x="3862028"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2C8866A6-1447-4C4D-8601-CED83278E7FF}"/>
                </a:ext>
              </a:extLst>
            </p:cNvPr>
            <p:cNvPicPr>
              <a:picLocks noChangeAspect="1"/>
            </p:cNvPicPr>
            <p:nvPr userDrawn="1"/>
          </p:nvPicPr>
          <p:blipFill>
            <a:blip r:embed="rId2"/>
            <a:stretch>
              <a:fillRect/>
            </a:stretch>
          </p:blipFill>
          <p:spPr>
            <a:xfrm>
              <a:off x="4132190" y="2159547"/>
              <a:ext cx="211077" cy="409124"/>
            </a:xfrm>
            <a:prstGeom prst="rect">
              <a:avLst/>
            </a:prstGeom>
          </p:spPr>
        </p:pic>
        <p:sp>
          <p:nvSpPr>
            <p:cNvPr id="15" name="Ellips 14">
              <a:extLst>
                <a:ext uri="{FF2B5EF4-FFF2-40B4-BE49-F238E27FC236}">
                  <a16:creationId xmlns:a16="http://schemas.microsoft.com/office/drawing/2014/main" id="{0352A41F-5C1B-2547-A459-0E5CA6601C66}"/>
                </a:ext>
              </a:extLst>
            </p:cNvPr>
            <p:cNvSpPr>
              <a:spLocks noChangeAspect="1"/>
            </p:cNvSpPr>
            <p:nvPr userDrawn="1"/>
          </p:nvSpPr>
          <p:spPr>
            <a:xfrm>
              <a:off x="5052792" y="1977176"/>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69370DD6-C6D8-0E4A-8750-557EAC2A755E}"/>
                </a:ext>
              </a:extLst>
            </p:cNvPr>
            <p:cNvPicPr>
              <a:picLocks noChangeAspect="1"/>
            </p:cNvPicPr>
            <p:nvPr userDrawn="1"/>
          </p:nvPicPr>
          <p:blipFill>
            <a:blip r:embed="rId3"/>
            <a:stretch>
              <a:fillRect/>
            </a:stretch>
          </p:blipFill>
          <p:spPr>
            <a:xfrm>
              <a:off x="5258248" y="2122547"/>
              <a:ext cx="411730" cy="409124"/>
            </a:xfrm>
            <a:prstGeom prst="rect">
              <a:avLst/>
            </a:prstGeom>
          </p:spPr>
        </p:pic>
        <p:sp>
          <p:nvSpPr>
            <p:cNvPr id="17" name="Ellips 16">
              <a:extLst>
                <a:ext uri="{FF2B5EF4-FFF2-40B4-BE49-F238E27FC236}">
                  <a16:creationId xmlns:a16="http://schemas.microsoft.com/office/drawing/2014/main" id="{834B6F64-F2EF-9E4B-927B-2D5F4354138D}"/>
                </a:ext>
              </a:extLst>
            </p:cNvPr>
            <p:cNvSpPr>
              <a:spLocks noChangeAspect="1"/>
            </p:cNvSpPr>
            <p:nvPr userDrawn="1"/>
          </p:nvSpPr>
          <p:spPr>
            <a:xfrm>
              <a:off x="6243556" y="1977175"/>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8096E689-BAD4-F647-90E4-CF3B5232A2A7}"/>
                </a:ext>
              </a:extLst>
            </p:cNvPr>
            <p:cNvPicPr>
              <a:picLocks noChangeAspect="1"/>
            </p:cNvPicPr>
            <p:nvPr userDrawn="1"/>
          </p:nvPicPr>
          <p:blipFill>
            <a:blip r:embed="rId4"/>
            <a:stretch>
              <a:fillRect/>
            </a:stretch>
          </p:blipFill>
          <p:spPr>
            <a:xfrm>
              <a:off x="6420257" y="2148720"/>
              <a:ext cx="406519" cy="406519"/>
            </a:xfrm>
            <a:prstGeom prst="rect">
              <a:avLst/>
            </a:prstGeom>
          </p:spPr>
        </p:pic>
        <p:sp>
          <p:nvSpPr>
            <p:cNvPr id="19" name="Ellips 18">
              <a:extLst>
                <a:ext uri="{FF2B5EF4-FFF2-40B4-BE49-F238E27FC236}">
                  <a16:creationId xmlns:a16="http://schemas.microsoft.com/office/drawing/2014/main" id="{FBABADBC-30EF-DE42-938F-7E556DECD178}"/>
                </a:ext>
              </a:extLst>
            </p:cNvPr>
            <p:cNvSpPr>
              <a:spLocks noChangeAspect="1"/>
            </p:cNvSpPr>
            <p:nvPr userDrawn="1"/>
          </p:nvSpPr>
          <p:spPr>
            <a:xfrm>
              <a:off x="7434320"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a:extLst>
                <a:ext uri="{FF2B5EF4-FFF2-40B4-BE49-F238E27FC236}">
                  <a16:creationId xmlns:a16="http://schemas.microsoft.com/office/drawing/2014/main" id="{6A5E258B-24A3-404D-9100-DE9E0AAF9DF1}"/>
                </a:ext>
              </a:extLst>
            </p:cNvPr>
            <p:cNvPicPr>
              <a:picLocks noChangeAspect="1"/>
            </p:cNvPicPr>
            <p:nvPr userDrawn="1"/>
          </p:nvPicPr>
          <p:blipFill>
            <a:blip r:embed="rId5">
              <a:alphaModFix/>
            </a:blip>
            <a:stretch>
              <a:fillRect/>
            </a:stretch>
          </p:blipFill>
          <p:spPr>
            <a:xfrm>
              <a:off x="7567532" y="2162152"/>
              <a:ext cx="495119" cy="406519"/>
            </a:xfrm>
            <a:prstGeom prst="rect">
              <a:avLst/>
            </a:prstGeom>
          </p:spPr>
        </p:pic>
      </p:grpSp>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rgbClr val="B1063A"/>
                </a:solidFill>
              </a:rPr>
              <a:t>Region Jönköpings</a:t>
            </a:r>
            <a:r>
              <a:rPr lang="sv-SE" sz="2200" b="1" baseline="0" dirty="0">
                <a:solidFill>
                  <a:srgbClr val="B1063A"/>
                </a:solidFill>
              </a:rPr>
              <a:t> län</a:t>
            </a:r>
            <a:endParaRPr lang="sv-SE" sz="2200" b="1" dirty="0">
              <a:solidFill>
                <a:srgbClr val="B1063A"/>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rgbClr val="B1063A"/>
                </a:solidFill>
              </a:rPr>
              <a:t>www.rjl.se</a:t>
            </a:r>
          </a:p>
        </p:txBody>
      </p:sp>
      <p:pic>
        <p:nvPicPr>
          <p:cNvPr id="21" name="Bildobjekt 20">
            <a:extLst>
              <a:ext uri="{FF2B5EF4-FFF2-40B4-BE49-F238E27FC236}">
                <a16:creationId xmlns:a16="http://schemas.microsoft.com/office/drawing/2014/main" id="{894FDCCA-D973-4BBB-B66D-650C5760AF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12496" y="5331408"/>
            <a:ext cx="2181162" cy="542465"/>
          </a:xfrm>
          <a:prstGeom prst="rect">
            <a:avLst/>
          </a:prstGeom>
        </p:spPr>
      </p:pic>
      <p:pic>
        <p:nvPicPr>
          <p:cNvPr id="23" name="Bildobjekt 22">
            <a:extLst>
              <a:ext uri="{FF2B5EF4-FFF2-40B4-BE49-F238E27FC236}">
                <a16:creationId xmlns:a16="http://schemas.microsoft.com/office/drawing/2014/main" id="{1F1C37D8-7E59-4532-B401-60F8D5005B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4649" y="2025310"/>
            <a:ext cx="3736856" cy="1271019"/>
          </a:xfrm>
          <a:prstGeom prst="rect">
            <a:avLst/>
          </a:prstGeom>
        </p:spPr>
      </p:pic>
    </p:spTree>
    <p:extLst>
      <p:ext uri="{BB962C8B-B14F-4D97-AF65-F5344CB8AC3E}">
        <p14:creationId xmlns:p14="http://schemas.microsoft.com/office/powerpoint/2010/main" val="6803785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sida för utskrif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109FD55-718D-438B-8297-319021B74331}"/>
              </a:ext>
            </a:extLst>
          </p:cNvPr>
          <p:cNvPicPr>
            <a:picLocks noChangeAspect="1"/>
          </p:cNvPicPr>
          <p:nvPr userDrawn="1"/>
        </p:nvPicPr>
        <p:blipFill rotWithShape="1">
          <a:blip r:embed="rId2">
            <a:alphaModFix amt="55000"/>
          </a:blip>
          <a:srcRect l="-4818" t="21737" r="62723" b="30128"/>
          <a:stretch/>
        </p:blipFill>
        <p:spPr>
          <a:xfrm>
            <a:off x="5807968" y="-11875"/>
            <a:ext cx="6384032" cy="6875813"/>
          </a:xfrm>
          <a:prstGeom prst="rect">
            <a:avLst/>
          </a:prstGeom>
          <a:noFill/>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rgbClr val="B1063A"/>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rgbClr val="B106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381570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82112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ADEDBF6-7D1C-7243-942C-5D79C3651C8B}"/>
              </a:ext>
            </a:extLst>
          </p:cNvPr>
          <p:cNvPicPr>
            <a:picLocks noChangeAspect="1"/>
          </p:cNvPicPr>
          <p:nvPr userDrawn="1"/>
        </p:nvPicPr>
        <p:blipFill rotWithShape="1">
          <a:blip r:embed="rId2">
            <a:alphaModFix amt="55000"/>
          </a:blip>
          <a:srcRect l="-4818" t="21696" r="62723" b="28424"/>
          <a:stretch/>
        </p:blipFill>
        <p:spPr>
          <a:xfrm>
            <a:off x="5807968" y="0"/>
            <a:ext cx="6384032" cy="6858000"/>
          </a:xfrm>
          <a:prstGeom prst="rect">
            <a:avLst/>
          </a:prstGeom>
          <a:noFill/>
        </p:spPr>
      </p:pic>
      <p:sp>
        <p:nvSpPr>
          <p:cNvPr id="2" name="Rubrik 1"/>
          <p:cNvSpPr>
            <a:spLocks noGrp="1"/>
          </p:cNvSpPr>
          <p:nvPr>
            <p:ph type="title" hasCustomPrompt="1"/>
          </p:nvPr>
        </p:nvSpPr>
        <p:spPr>
          <a:xfrm>
            <a:off x="2160000" y="522244"/>
            <a:ext cx="7920000" cy="5400000"/>
          </a:xfrm>
        </p:spPr>
        <p:txBody>
          <a:bodyPr anchor="ctr">
            <a:noAutofit/>
          </a:bodyPr>
          <a:lstStyle>
            <a:lvl1pPr algn="ctr">
              <a:lnSpc>
                <a:spcPct val="100000"/>
              </a:lnSpc>
              <a:defRPr sz="4000" b="1">
                <a:solidFill>
                  <a:schemeClr val="bg1"/>
                </a:solidFill>
              </a:defRPr>
            </a:lvl1pPr>
          </a:lstStyle>
          <a:p>
            <a:r>
              <a:rPr lang="sv-SE" dirty="0"/>
              <a:t>Avsnittsrubrik</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
        <p:nvSpPr>
          <p:cNvPr id="5"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bg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015178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1080025" y="900000"/>
            <a:ext cx="9360000" cy="1296000"/>
          </a:xfrm>
        </p:spPr>
        <p:txBody>
          <a:bodyPr anchor="ctr">
            <a:noAutofit/>
          </a:bodyPr>
          <a:lstStyle>
            <a:lvl1pPr>
              <a:lnSpc>
                <a:spcPct val="100000"/>
              </a:lnSpc>
              <a:defRPr b="1"/>
            </a:lvl1pPr>
          </a:lstStyle>
          <a:p>
            <a:r>
              <a:rPr lang="sv-SE"/>
              <a:t>Klicka här för att ändra format</a:t>
            </a:r>
            <a:endParaRPr lang="sv-SE" dirty="0"/>
          </a:p>
        </p:txBody>
      </p:sp>
      <p:sp>
        <p:nvSpPr>
          <p:cNvPr id="6"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a:p>
        </p:txBody>
      </p:sp>
      <p:pic>
        <p:nvPicPr>
          <p:cNvPr id="8" name="Bildobjekt 7">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5" name="Platshållare för datum 4"/>
          <p:cNvSpPr>
            <a:spLocks noGrp="1"/>
          </p:cNvSpPr>
          <p:nvPr>
            <p:ph type="dt" sz="half" idx="10"/>
          </p:nvPr>
        </p:nvSpPr>
        <p:spPr>
          <a:xfrm>
            <a:off x="4860000" y="6228000"/>
            <a:ext cx="2484000" cy="365125"/>
          </a:xfrm>
        </p:spPr>
        <p:txBody>
          <a:bodyPr/>
          <a:lstStyle>
            <a:lvl1pPr>
              <a:defRPr>
                <a:solidFill>
                  <a:schemeClr val="tx1"/>
                </a:solidFill>
              </a:defRPr>
            </a:lvl1pPr>
          </a:lstStyle>
          <a:p>
            <a:r>
              <a:rPr lang="sv-SE"/>
              <a:t>Avsnittsrubrik</a:t>
            </a:r>
          </a:p>
        </p:txBody>
      </p:sp>
      <p:sp>
        <p:nvSpPr>
          <p:cNvPr id="9" name="Platshållare för text 8"/>
          <p:cNvSpPr>
            <a:spLocks noGrp="1"/>
          </p:cNvSpPr>
          <p:nvPr>
            <p:ph type="body" sz="quarter" idx="13" hasCustomPrompt="1"/>
          </p:nvPr>
        </p:nvSpPr>
        <p:spPr>
          <a:xfrm>
            <a:off x="1079888" y="2196000"/>
            <a:ext cx="9359900" cy="3780000"/>
          </a:xfrm>
        </p:spPr>
        <p:txBody>
          <a:bodyPr>
            <a:noAutofit/>
          </a:bodyPr>
          <a:lstStyle>
            <a:lvl1pPr>
              <a:lnSpc>
                <a:spcPts val="3400"/>
              </a:lnSpc>
              <a:defRPr sz="2200"/>
            </a:lvl1pPr>
            <a:lvl2pPr>
              <a:lnSpc>
                <a:spcPct val="100000"/>
              </a:lnSpc>
              <a:spcAft>
                <a:spcPts val="1200"/>
              </a:spcAft>
              <a:buFont typeface="Arial" panose="020B0604020202020204" pitchFamily="34" charset="0"/>
              <a:buChar char="•"/>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875201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Rubrik 1"/>
          <p:cNvSpPr>
            <a:spLocks noGrp="1"/>
          </p:cNvSpPr>
          <p:nvPr>
            <p:ph type="title"/>
          </p:nvPr>
        </p:nvSpPr>
        <p:spPr>
          <a:xfrm>
            <a:off x="1078050" y="900000"/>
            <a:ext cx="9360000" cy="1296000"/>
          </a:xfrm>
        </p:spPr>
        <p:txBody>
          <a:bodyPr anchor="ctr">
            <a:noAutofit/>
          </a:bodyPr>
          <a:lstStyle>
            <a:lvl1pPr>
              <a:lnSpc>
                <a:spcPct val="100000"/>
              </a:lnSpc>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r>
              <a:rPr lang="sv-SE"/>
              <a:t>Avsnittsrubrik</a:t>
            </a:r>
          </a:p>
        </p:txBody>
      </p:sp>
      <p:sp>
        <p:nvSpPr>
          <p:cNvPr id="5" name="Platshållare för sidfot 4"/>
          <p:cNvSpPr>
            <a:spLocks noGrp="1"/>
          </p:cNvSpPr>
          <p:nvPr>
            <p:ph type="ftr" sz="quarter" idx="11"/>
          </p:nvPr>
        </p:nvSpPr>
        <p:spPr>
          <a:xfrm>
            <a:off x="1080000" y="6228000"/>
            <a:ext cx="3600000" cy="365125"/>
          </a:xfrm>
        </p:spPr>
        <p:txBody>
          <a:bodyPr/>
          <a:lstStyle/>
          <a:p>
            <a:r>
              <a:rPr lang="sv-SE"/>
              <a:t>Presentationsrubrik</a:t>
            </a:r>
          </a:p>
        </p:txBody>
      </p:sp>
      <p:sp>
        <p:nvSpPr>
          <p:cNvPr id="6" name="Platshållare för bildnummer 5"/>
          <p:cNvSpPr>
            <a:spLocks noGrp="1"/>
          </p:cNvSpPr>
          <p:nvPr>
            <p:ph type="sldNum" sz="quarter" idx="12"/>
          </p:nvPr>
        </p:nvSpPr>
        <p:spPr/>
        <p:txBody>
          <a:bodyPr/>
          <a:lstStyle/>
          <a:p>
            <a:fld id="{8EEB9E62-4301-493A-8C73-0409F1A2D539}" type="slidenum">
              <a:rPr lang="sv-SE" smtClean="0"/>
              <a:t>‹#›</a:t>
            </a:fld>
            <a:endParaRPr lang="sv-SE"/>
          </a:p>
        </p:txBody>
      </p:sp>
      <p:pic>
        <p:nvPicPr>
          <p:cNvPr id="9" name="Bildobjekt 8">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text 7"/>
          <p:cNvSpPr>
            <a:spLocks noGrp="1"/>
          </p:cNvSpPr>
          <p:nvPr>
            <p:ph type="body" sz="quarter" idx="13"/>
          </p:nvPr>
        </p:nvSpPr>
        <p:spPr>
          <a:xfrm>
            <a:off x="1077913" y="2196000"/>
            <a:ext cx="9359900" cy="3780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42783083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vänst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6116838" y="553660"/>
            <a:ext cx="5184000" cy="1728000"/>
          </a:xfrm>
        </p:spPr>
        <p:txBody>
          <a:bodyPr anchor="ctr">
            <a:noAutofit/>
          </a:bodyPr>
          <a:lstStyle>
            <a:lvl1pPr>
              <a:lnSpc>
                <a:spcPct val="100000"/>
              </a:lnSpc>
              <a:defRPr/>
            </a:lvl1pPr>
          </a:lstStyle>
          <a:p>
            <a:r>
              <a:rPr lang="sv-SE"/>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6120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307346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hög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912000" y="553660"/>
            <a:ext cx="5184000" cy="1728000"/>
          </a:xfrm>
        </p:spPr>
        <p:txBody>
          <a:bodyPr anchor="ctr">
            <a:noAutofit/>
          </a:bodyPr>
          <a:lstStyle>
            <a:lvl1pPr>
              <a:lnSpc>
                <a:spcPct val="100000"/>
              </a:lnSpc>
              <a:defRPr/>
            </a:lvl1pPr>
          </a:lstStyle>
          <a:p>
            <a:r>
              <a:rPr lang="sv-SE"/>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670560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912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2600438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121920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1800"/>
              </a:spcAft>
              <a:buClr>
                <a:srgbClr val="B1063A"/>
              </a:buClr>
              <a:buFontTx/>
              <a:buNone/>
            </a:pPr>
            <a:r>
              <a:rPr lang="sv-SE" dirty="0"/>
              <a:t>Klicka på symbolen för bild för att lägga till foto eller grafik</a:t>
            </a:r>
          </a:p>
        </p:txBody>
      </p:sp>
      <p:sp>
        <p:nvSpPr>
          <p:cNvPr id="3" name="Platshållare för bild 6"/>
          <p:cNvSpPr>
            <a:spLocks noGrp="1"/>
          </p:cNvSpPr>
          <p:nvPr>
            <p:ph type="pic" sz="quarter" idx="16"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8061126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80000" y="540000"/>
            <a:ext cx="9360000" cy="1296000"/>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4860000" y="6228000"/>
            <a:ext cx="2484000" cy="365125"/>
          </a:xfrm>
          <a:prstGeom prst="rect">
            <a:avLst/>
          </a:prstGeom>
        </p:spPr>
        <p:txBody>
          <a:bodyPr vert="horz" lIns="91440" tIns="45720" rIns="91440" bIns="45720" rtlCol="0" anchor="ctr"/>
          <a:lstStyle>
            <a:lvl1pPr algn="ctr">
              <a:defRPr sz="1200" spc="100" baseline="0">
                <a:solidFill>
                  <a:schemeClr val="tx1"/>
                </a:solidFill>
              </a:defRPr>
            </a:lvl1pPr>
          </a:lstStyle>
          <a:p>
            <a:r>
              <a:rPr lang="sv-SE"/>
              <a:t>Avsnittsrubrik</a:t>
            </a:r>
            <a:endParaRPr lang="sv-SE" dirty="0"/>
          </a:p>
        </p:txBody>
      </p:sp>
      <p:sp>
        <p:nvSpPr>
          <p:cNvPr id="5" name="Platshållare för sidfot 4"/>
          <p:cNvSpPr>
            <a:spLocks noGrp="1"/>
          </p:cNvSpPr>
          <p:nvPr>
            <p:ph type="ftr" sz="quarter" idx="3"/>
          </p:nvPr>
        </p:nvSpPr>
        <p:spPr>
          <a:xfrm>
            <a:off x="1080000" y="6228000"/>
            <a:ext cx="3600000" cy="365125"/>
          </a:xfrm>
          <a:prstGeom prst="rect">
            <a:avLst/>
          </a:prstGeom>
        </p:spPr>
        <p:txBody>
          <a:bodyPr vert="horz" lIns="91440" tIns="45720" rIns="91440" bIns="45720" rtlCol="0" anchor="ctr"/>
          <a:lstStyle>
            <a:lvl1pPr algn="l">
              <a:defRPr sz="1200" spc="100" baseline="0">
                <a:solidFill>
                  <a:schemeClr val="tx1"/>
                </a:solidFill>
              </a:defRPr>
            </a:lvl1pPr>
          </a:lstStyle>
          <a:p>
            <a:r>
              <a:rPr lang="sv-SE"/>
              <a:t>Presentationsrubrik</a:t>
            </a:r>
            <a:endParaRPr lang="sv-SE" dirty="0"/>
          </a:p>
        </p:txBody>
      </p:sp>
      <p:sp>
        <p:nvSpPr>
          <p:cNvPr id="6" name="Platshållare för bildnummer 5"/>
          <p:cNvSpPr>
            <a:spLocks noGrp="1"/>
          </p:cNvSpPr>
          <p:nvPr>
            <p:ph type="sldNum" sz="quarter" idx="4"/>
          </p:nvPr>
        </p:nvSpPr>
        <p:spPr>
          <a:xfrm>
            <a:off x="432000" y="6228000"/>
            <a:ext cx="522000" cy="365125"/>
          </a:xfrm>
          <a:prstGeom prst="rect">
            <a:avLst/>
          </a:prstGeom>
        </p:spPr>
        <p:txBody>
          <a:bodyPr vert="horz" lIns="91440" tIns="45720" rIns="91440" bIns="45720" rtlCol="0" anchor="ctr"/>
          <a:lstStyle>
            <a:lvl1pPr algn="l">
              <a:defRPr sz="1200">
                <a:solidFill>
                  <a:schemeClr val="tx1"/>
                </a:solidFill>
              </a:defRPr>
            </a:lvl1pPr>
          </a:lstStyle>
          <a:p>
            <a:fld id="{8EEB9E62-4301-493A-8C73-0409F1A2D539}" type="slidenum">
              <a:rPr lang="sv-SE" smtClean="0"/>
              <a:pPr/>
              <a:t>‹#›</a:t>
            </a:fld>
            <a:endParaRPr lang="sv-SE"/>
          </a:p>
        </p:txBody>
      </p:sp>
      <p:sp>
        <p:nvSpPr>
          <p:cNvPr id="7" name="Platshållare för text 6"/>
          <p:cNvSpPr>
            <a:spLocks noGrp="1"/>
          </p:cNvSpPr>
          <p:nvPr>
            <p:ph type="body" idx="1"/>
          </p:nvPr>
        </p:nvSpPr>
        <p:spPr>
          <a:xfrm>
            <a:off x="1080000" y="1836000"/>
            <a:ext cx="9360000" cy="4140000"/>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66280877"/>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52" r:id="rId3"/>
    <p:sldLayoutId id="2147483660" r:id="rId4"/>
    <p:sldLayoutId id="2147483658" r:id="rId5"/>
    <p:sldLayoutId id="2147483656" r:id="rId6"/>
    <p:sldLayoutId id="2147483653" r:id="rId7"/>
    <p:sldLayoutId id="2147483651" r:id="rId8"/>
    <p:sldLayoutId id="2147483661" r:id="rId9"/>
    <p:sldLayoutId id="2147483659" r:id="rId10"/>
    <p:sldLayoutId id="2147483657" r:id="rId11"/>
  </p:sldLayoutIdLst>
  <p:hf hdr="0" ftr="0" dt="0"/>
  <p:txStyles>
    <p:titleStyle>
      <a:lvl1pPr algn="l" defTabSz="914400" rtl="0" eaLnBrk="1" latinLnBrk="0" hangingPunct="1">
        <a:lnSpc>
          <a:spcPct val="100000"/>
        </a:lnSpc>
        <a:spcBef>
          <a:spcPct val="0"/>
        </a:spcBef>
        <a:buNone/>
        <a:defRPr sz="3600" b="1" kern="1200" baseline="0">
          <a:solidFill>
            <a:srgbClr val="B1063A"/>
          </a:solidFill>
          <a:latin typeface="+mj-lt"/>
          <a:ea typeface="+mj-ea"/>
          <a:cs typeface="+mj-cs"/>
        </a:defRPr>
      </a:lvl1pPr>
    </p:titleStyle>
    <p:bodyStyle>
      <a:lvl1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80000" y="540000"/>
            <a:ext cx="9360000" cy="1296000"/>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4860000" y="6228000"/>
            <a:ext cx="2484000" cy="365125"/>
          </a:xfrm>
          <a:prstGeom prst="rect">
            <a:avLst/>
          </a:prstGeom>
        </p:spPr>
        <p:txBody>
          <a:bodyPr vert="horz" lIns="91440" tIns="45720" rIns="91440" bIns="45720" rtlCol="0" anchor="ctr"/>
          <a:lstStyle>
            <a:lvl1pPr algn="ctr">
              <a:defRPr sz="1200" spc="100" baseline="0">
                <a:solidFill>
                  <a:schemeClr val="tx1"/>
                </a:solidFill>
              </a:defRPr>
            </a:lvl1pPr>
          </a:lstStyle>
          <a:p>
            <a:r>
              <a:rPr lang="sv-SE"/>
              <a:t>Avsnittsrubrik</a:t>
            </a:r>
            <a:endParaRPr lang="sv-SE" dirty="0"/>
          </a:p>
        </p:txBody>
      </p:sp>
      <p:sp>
        <p:nvSpPr>
          <p:cNvPr id="5" name="Platshållare för sidfot 4"/>
          <p:cNvSpPr>
            <a:spLocks noGrp="1"/>
          </p:cNvSpPr>
          <p:nvPr>
            <p:ph type="ftr" sz="quarter" idx="3"/>
          </p:nvPr>
        </p:nvSpPr>
        <p:spPr>
          <a:xfrm>
            <a:off x="1080000" y="6228000"/>
            <a:ext cx="3600000" cy="365125"/>
          </a:xfrm>
          <a:prstGeom prst="rect">
            <a:avLst/>
          </a:prstGeom>
        </p:spPr>
        <p:txBody>
          <a:bodyPr vert="horz" lIns="91440" tIns="45720" rIns="91440" bIns="45720" rtlCol="0" anchor="ctr"/>
          <a:lstStyle>
            <a:lvl1pPr algn="l">
              <a:defRPr sz="1200" spc="100" baseline="0">
                <a:solidFill>
                  <a:schemeClr val="tx1"/>
                </a:solidFill>
              </a:defRPr>
            </a:lvl1pPr>
          </a:lstStyle>
          <a:p>
            <a:r>
              <a:rPr lang="sv-SE"/>
              <a:t>Presentationsrubrik</a:t>
            </a:r>
            <a:endParaRPr lang="sv-SE" dirty="0"/>
          </a:p>
        </p:txBody>
      </p:sp>
      <p:sp>
        <p:nvSpPr>
          <p:cNvPr id="6" name="Platshållare för bildnummer 5"/>
          <p:cNvSpPr>
            <a:spLocks noGrp="1"/>
          </p:cNvSpPr>
          <p:nvPr>
            <p:ph type="sldNum" sz="quarter" idx="4"/>
          </p:nvPr>
        </p:nvSpPr>
        <p:spPr>
          <a:xfrm>
            <a:off x="432000" y="6228000"/>
            <a:ext cx="522000" cy="365125"/>
          </a:xfrm>
          <a:prstGeom prst="rect">
            <a:avLst/>
          </a:prstGeom>
        </p:spPr>
        <p:txBody>
          <a:bodyPr vert="horz" lIns="91440" tIns="45720" rIns="91440" bIns="45720" rtlCol="0" anchor="ctr"/>
          <a:lstStyle>
            <a:lvl1pPr algn="l">
              <a:defRPr sz="1200">
                <a:solidFill>
                  <a:schemeClr val="tx1"/>
                </a:solidFill>
              </a:defRPr>
            </a:lvl1pPr>
          </a:lstStyle>
          <a:p>
            <a:fld id="{8EEB9E62-4301-493A-8C73-0409F1A2D539}" type="slidenum">
              <a:rPr lang="sv-SE" smtClean="0"/>
              <a:pPr/>
              <a:t>‹#›</a:t>
            </a:fld>
            <a:endParaRPr lang="sv-SE"/>
          </a:p>
        </p:txBody>
      </p:sp>
      <p:sp>
        <p:nvSpPr>
          <p:cNvPr id="7" name="Platshållare för text 6"/>
          <p:cNvSpPr>
            <a:spLocks noGrp="1"/>
          </p:cNvSpPr>
          <p:nvPr>
            <p:ph type="body" idx="1"/>
          </p:nvPr>
        </p:nvSpPr>
        <p:spPr>
          <a:xfrm>
            <a:off x="1080000" y="1836000"/>
            <a:ext cx="9360000" cy="4140000"/>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09692886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defTabSz="914400" rtl="0" eaLnBrk="1" latinLnBrk="0" hangingPunct="1">
        <a:lnSpc>
          <a:spcPct val="100000"/>
        </a:lnSpc>
        <a:spcBef>
          <a:spcPct val="0"/>
        </a:spcBef>
        <a:buNone/>
        <a:defRPr sz="3600" b="1" kern="1200" baseline="0">
          <a:solidFill>
            <a:srgbClr val="B1063A"/>
          </a:solidFill>
          <a:latin typeface="+mj-lt"/>
          <a:ea typeface="+mj-ea"/>
          <a:cs typeface="+mj-cs"/>
        </a:defRPr>
      </a:lvl1pPr>
    </p:titleStyle>
    <p:bodyStyle>
      <a:lvl1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chart" Target="../charts/chart160.xml"/><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chart" Target="../charts/chart162.xml"/><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chart" Target="../charts/chart164.xml"/><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chart" Target="../charts/chart166.xml"/><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chart" Target="../charts/chart168.xml"/><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1.xml"/><Relationship Id="rId2" Type="http://schemas.openxmlformats.org/officeDocument/2006/relationships/chart" Target="../charts/chart170.xml"/><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3.xml"/><Relationship Id="rId2" Type="http://schemas.openxmlformats.org/officeDocument/2006/relationships/chart" Target="../charts/chart172.xml"/><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5.xml"/><Relationship Id="rId2" Type="http://schemas.openxmlformats.org/officeDocument/2006/relationships/chart" Target="../charts/chart174.xml"/><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7.xml"/><Relationship Id="rId2" Type="http://schemas.openxmlformats.org/officeDocument/2006/relationships/chart" Target="../charts/chart176.xml"/><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9.xml"/><Relationship Id="rId2" Type="http://schemas.openxmlformats.org/officeDocument/2006/relationships/chart" Target="../charts/chart17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chart" Target="../charts/chart180.xml"/><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3" Type="http://schemas.openxmlformats.org/officeDocument/2006/relationships/chart" Target="../charts/chart183.xml"/><Relationship Id="rId2" Type="http://schemas.openxmlformats.org/officeDocument/2006/relationships/chart" Target="../charts/chart182.xml"/><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3" Type="http://schemas.openxmlformats.org/officeDocument/2006/relationships/chart" Target="../charts/chart185.xml"/><Relationship Id="rId2" Type="http://schemas.openxmlformats.org/officeDocument/2006/relationships/chart" Target="../charts/chart184.xml"/><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2" Type="http://schemas.openxmlformats.org/officeDocument/2006/relationships/chart" Target="../charts/chart186.xml"/><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3" Type="http://schemas.openxmlformats.org/officeDocument/2006/relationships/chart" Target="../charts/chart188.xml"/><Relationship Id="rId2" Type="http://schemas.openxmlformats.org/officeDocument/2006/relationships/chart" Target="../charts/chart187.xml"/><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3" Type="http://schemas.openxmlformats.org/officeDocument/2006/relationships/chart" Target="../charts/chart190.xml"/><Relationship Id="rId2" Type="http://schemas.openxmlformats.org/officeDocument/2006/relationships/chart" Target="../charts/chart189.xml"/><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3" Type="http://schemas.openxmlformats.org/officeDocument/2006/relationships/chart" Target="../charts/chart192.xml"/><Relationship Id="rId2" Type="http://schemas.openxmlformats.org/officeDocument/2006/relationships/chart" Target="../charts/chart191.xml"/><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3" Type="http://schemas.openxmlformats.org/officeDocument/2006/relationships/chart" Target="../charts/chart194.xml"/><Relationship Id="rId2" Type="http://schemas.openxmlformats.org/officeDocument/2006/relationships/chart" Target="../charts/chart193.xml"/><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3" Type="http://schemas.openxmlformats.org/officeDocument/2006/relationships/chart" Target="../charts/chart196.xml"/><Relationship Id="rId2" Type="http://schemas.openxmlformats.org/officeDocument/2006/relationships/chart" Target="../charts/chart195.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3" Type="http://schemas.openxmlformats.org/officeDocument/2006/relationships/chart" Target="../charts/chart198.xml"/><Relationship Id="rId2" Type="http://schemas.openxmlformats.org/officeDocument/2006/relationships/chart" Target="../charts/chart197.xml"/><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3" Type="http://schemas.openxmlformats.org/officeDocument/2006/relationships/chart" Target="../charts/chart200.xml"/><Relationship Id="rId2" Type="http://schemas.openxmlformats.org/officeDocument/2006/relationships/chart" Target="../charts/chart199.xml"/><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3" Type="http://schemas.openxmlformats.org/officeDocument/2006/relationships/chart" Target="../charts/chart202.xml"/><Relationship Id="rId2" Type="http://schemas.openxmlformats.org/officeDocument/2006/relationships/chart" Target="../charts/chart201.xml"/><Relationship Id="rId1" Type="http://schemas.openxmlformats.org/officeDocument/2006/relationships/slideLayout" Target="../slideLayouts/slideLayout10.xml"/></Relationships>
</file>

<file path=ppt/slides/_rels/slide123.xml.rels><?xml version="1.0" encoding="UTF-8" standalone="yes"?>
<Relationships xmlns="http://schemas.openxmlformats.org/package/2006/relationships"><Relationship Id="rId3" Type="http://schemas.openxmlformats.org/officeDocument/2006/relationships/chart" Target="../charts/chart204.xml"/><Relationship Id="rId2" Type="http://schemas.openxmlformats.org/officeDocument/2006/relationships/chart" Target="../charts/chart203.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utveckling.rjl.se/hur-gar-det/halsa/?accordionAnchor=23072"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chart" Target="../charts/chart59.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chart" Target="../charts/chart65.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chart" Target="../charts/chart74.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chart" Target="../charts/chart76.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chart" Target="../charts/chart80.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chart" Target="../charts/chart82.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chart" Target="../charts/chart8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chart" Target="../charts/chart86.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chart" Target="../charts/chart89.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chart" Target="../charts/chart9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chart" Target="../charts/chart9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chart" Target="../charts/chart99.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chart" Target="../charts/chart10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chart" Target="../charts/chart105.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chart" Target="../charts/chart107.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chart" Target="../charts/chart111.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chart" Target="../charts/chart11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chart" Target="../charts/chart116.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chart" Target="../charts/chart120.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chart" Target="../charts/chart124.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chart" Target="../charts/chart126.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chart" Target="../charts/chart130.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chart" Target="../charts/chart132.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chart" Target="../charts/chart134.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chart" Target="../charts/chart136.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chart" Target="../charts/chart13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chart" Target="../charts/chart140.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chart" Target="../charts/chart142.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chart" Target="../charts/chart144.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3" Type="http://schemas.openxmlformats.org/officeDocument/2006/relationships/chart" Target="../charts/chart147.xml"/><Relationship Id="rId2" Type="http://schemas.openxmlformats.org/officeDocument/2006/relationships/chart" Target="../charts/chart146.xm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3" Type="http://schemas.openxmlformats.org/officeDocument/2006/relationships/chart" Target="../charts/chart149.xml"/><Relationship Id="rId2" Type="http://schemas.openxmlformats.org/officeDocument/2006/relationships/chart" Target="../charts/chart148.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51.xml"/><Relationship Id="rId2" Type="http://schemas.openxmlformats.org/officeDocument/2006/relationships/chart" Target="../charts/chart150.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chart" Target="../charts/chart154.xml"/><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3" Type="http://schemas.openxmlformats.org/officeDocument/2006/relationships/chart" Target="../charts/chart157.xml"/><Relationship Id="rId2" Type="http://schemas.openxmlformats.org/officeDocument/2006/relationships/chart" Target="../charts/chart156.xml"/><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chart" Target="../charts/chart15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p:cNvSpPr>
            <a:spLocks noGrp="1"/>
          </p:cNvSpPr>
          <p:nvPr>
            <p:ph type="ctrTitle"/>
          </p:nvPr>
        </p:nvSpPr>
        <p:spPr/>
        <p:txBody>
          <a:bodyPr/>
          <a:lstStyle/>
          <a:p>
            <a:r>
              <a:rPr lang="sv-SE" dirty="0"/>
              <a:t>Folkhälsoenkät Ung 2023</a:t>
            </a:r>
          </a:p>
        </p:txBody>
      </p:sp>
      <p:sp>
        <p:nvSpPr>
          <p:cNvPr id="3" name="Title2Center"/>
          <p:cNvSpPr>
            <a:spLocks noGrp="1"/>
          </p:cNvSpPr>
          <p:nvPr>
            <p:ph type="subTitle" idx="1"/>
          </p:nvPr>
        </p:nvSpPr>
        <p:spPr/>
        <p:txBody>
          <a:bodyPr/>
          <a:lstStyle/>
          <a:p>
            <a:r>
              <a:rPr lang="sv-SE" dirty="0"/>
              <a:t>Mullsjö kommun</a:t>
            </a:r>
          </a:p>
        </p:txBody>
      </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3123696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999" y="900000"/>
            <a:ext cx="9972748" cy="1296000"/>
          </a:xfrm>
        </p:spPr>
        <p:txBody>
          <a:bodyPr/>
          <a:lstStyle/>
          <a:p>
            <a:r>
              <a:rPr lang="sv-SE" dirty="0"/>
              <a:t>Vem man bor med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93147" y="615394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47721" y="6164834"/>
            <a:ext cx="8862377" cy="864000"/>
            <a:chOff x="699045" y="5549272"/>
            <a:chExt cx="10764000" cy="216000"/>
          </a:xfrm>
        </p:grpSpPr>
      </p:grpSp>
      <p:graphicFrame>
        <p:nvGraphicFramePr>
          <p:cNvPr id="13" name="BodyContent">
            <a:extLst>
              <a:ext uri="{FF2B5EF4-FFF2-40B4-BE49-F238E27FC236}">
                <a16:creationId xmlns:a16="http://schemas.microsoft.com/office/drawing/2014/main" id="{92B38DE2-48BA-2944-CBD6-EA2FE5E971CB}"/>
              </a:ext>
            </a:extLst>
          </p:cNvPr>
          <p:cNvGraphicFramePr>
            <a:graphicFrameLocks/>
          </p:cNvGraphicFramePr>
          <p:nvPr>
            <p:extLst>
              <p:ext uri="{D42A27DB-BD31-4B8C-83A1-F6EECF244321}">
                <p14:modId xmlns:p14="http://schemas.microsoft.com/office/powerpoint/2010/main" val="1331833433"/>
              </p:ext>
            </p:extLst>
          </p:nvPr>
        </p:nvGraphicFramePr>
        <p:xfrm>
          <a:off x="631371" y="1901599"/>
          <a:ext cx="11125200" cy="3737201"/>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365802006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64501565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999" y="900000"/>
            <a:ext cx="9972748" cy="1296000"/>
          </a:xfrm>
        </p:spPr>
        <p:txBody>
          <a:bodyPr/>
          <a:lstStyle/>
          <a:p>
            <a:r>
              <a:rPr lang="sv-SE" dirty="0"/>
              <a:t>Föräldrars/vårdnadshavares sysselsättning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93147" y="615394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47721" y="6164834"/>
            <a:ext cx="8862377" cy="864000"/>
            <a:chOff x="699045" y="5549272"/>
            <a:chExt cx="10764000" cy="216000"/>
          </a:xfrm>
        </p:grpSpPr>
      </p:grpSp>
      <p:graphicFrame>
        <p:nvGraphicFramePr>
          <p:cNvPr id="13" name="BodyContent">
            <a:extLst>
              <a:ext uri="{FF2B5EF4-FFF2-40B4-BE49-F238E27FC236}">
                <a16:creationId xmlns:a16="http://schemas.microsoft.com/office/drawing/2014/main" id="{92B38DE2-48BA-2944-CBD6-EA2FE5E971CB}"/>
              </a:ext>
            </a:extLst>
          </p:cNvPr>
          <p:cNvGraphicFramePr>
            <a:graphicFrameLocks/>
          </p:cNvGraphicFramePr>
          <p:nvPr>
            <p:extLst>
              <p:ext uri="{D42A27DB-BD31-4B8C-83A1-F6EECF244321}">
                <p14:modId xmlns:p14="http://schemas.microsoft.com/office/powerpoint/2010/main" val="3836186768"/>
              </p:ext>
            </p:extLst>
          </p:nvPr>
        </p:nvGraphicFramePr>
        <p:xfrm>
          <a:off x="631371" y="1901599"/>
          <a:ext cx="11125200" cy="3737201"/>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365802006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3309094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Mobbing och trakasserier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218215779"/>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829515971"/>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Mobbing och trakasserier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1286223954"/>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Utsatthet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sp>
          <p:nvSpPr>
            <p:cNvPr id="4" name="BodyFooterLef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De tre vanligast förekommande påståendena som de svarande har blivit utsatta för, av samtliga påståenden (sett någon blotta sig, att någon har tafsat på dig, blivit kontaktad på sociala medier i sexuellt syfte, tagit emot avklädda bilder, skickat avklädda bilder, tagit på någon på ett sexuellt sätt)</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81AAC902-07C6-7726-1FA6-E75F4ED568D5}"/>
              </a:ext>
            </a:extLst>
          </p:cNvPr>
          <p:cNvSpPr>
            <a:spLocks noGrp="1"/>
          </p:cNvSpPr>
          <p:nvPr>
            <p:ph type="sldNum" sz="quarter" idx="12"/>
          </p:nvPr>
        </p:nvSpPr>
        <p:spPr/>
        <p:txBody>
          <a:bodyPr/>
          <a:lstStyle/>
          <a:p>
            <a:fld id="{8EEB9E62-4301-493A-8C73-0409F1A2D539}" type="slidenum">
              <a:rPr lang="sv-SE" smtClean="0"/>
              <a:pPr/>
              <a:t>113</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07710174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470964318"/>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04216916"/>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Våld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262019592"/>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953814779"/>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Våld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Demokrati och inflytande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Demokrati och inflytande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Livet och framtiden</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118</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Existentiell hälsa</a:t>
            </a:r>
            <a:br>
              <a:rPr lang="sv-SE" sz="1700" dirty="0"/>
            </a:br>
            <a:r>
              <a:rPr lang="sv-SE" sz="1700" dirty="0"/>
              <a:t>• Framtiden</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7.Livet &amp; framtiden-min.jpg"/>
          <p:cNvPicPr>
            <a:picLocks noChangeAspect="1"/>
          </p:cNvPicPr>
          <p:nvPr/>
        </p:nvPicPr>
        <p:blipFill>
          <a:blip r:embed="rId2" cstate="print"/>
          <a:stretch/>
        </p:blipFill>
        <p:spPr>
          <a:xfrm>
            <a:off x="6096000" y="2195999"/>
            <a:ext cx="5331049" cy="3481859"/>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Ekonomi</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Framtiden</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1120187740"/>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Härkomst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Siffrorna som redovisas beräknas enligt följande: </a:t>
              </a:r>
              <a:br>
                <a:rPr lang="en-GB" sz="1100" spc="50" noProof="1">
                  <a:solidFill>
                    <a:schemeClr val="tx1">
                      <a:tint val="84600"/>
                    </a:schemeClr>
                  </a:solidFill>
                </a:rPr>
              </a:br>
              <a:r>
                <a:rPr lang="en-GB" sz="1100" spc="50" noProof="1">
                  <a:solidFill>
                    <a:schemeClr val="tx1">
                      <a:tint val="84600"/>
                    </a:schemeClr>
                  </a:solidFill>
                </a:rPr>
                <a:t>Sverige: om man själv </a:t>
              </a:r>
              <a:r>
                <a:rPr lang="en-GB" sz="1100" i="1" spc="50" noProof="1">
                  <a:solidFill>
                    <a:schemeClr val="tx1">
                      <a:tint val="84600"/>
                    </a:schemeClr>
                  </a:solidFill>
                </a:rPr>
                <a:t>och</a:t>
              </a:r>
              <a:r>
                <a:rPr lang="en-GB" sz="1100" spc="50" noProof="1">
                  <a:solidFill>
                    <a:schemeClr val="tx1">
                      <a:tint val="84600"/>
                    </a:schemeClr>
                  </a:solidFill>
                </a:rPr>
                <a:t> någon av ens föräldrar är födda i Sverige. </a:t>
              </a:r>
              <a:br>
                <a:rPr lang="en-GB" sz="1100" spc="50" noProof="1">
                  <a:solidFill>
                    <a:schemeClr val="tx1">
                      <a:tint val="84600"/>
                    </a:schemeClr>
                  </a:solidFill>
                </a:rPr>
              </a:br>
              <a:r>
                <a:rPr lang="en-GB" sz="1100" spc="50" noProof="1">
                  <a:solidFill>
                    <a:schemeClr val="tx1">
                      <a:tint val="84600"/>
                    </a:schemeClr>
                  </a:solidFill>
                </a:rPr>
                <a:t>Övriga Europa: om man själv </a:t>
              </a:r>
              <a:r>
                <a:rPr lang="en-GB" sz="1100" i="1" spc="50" noProof="1">
                  <a:solidFill>
                    <a:schemeClr val="tx1">
                      <a:tint val="84600"/>
                    </a:schemeClr>
                  </a:solidFill>
                </a:rPr>
                <a:t>eller</a:t>
              </a:r>
              <a:r>
                <a:rPr lang="en-GB" sz="1100" spc="50" noProof="1">
                  <a:solidFill>
                    <a:schemeClr val="tx1">
                      <a:tint val="84600"/>
                    </a:schemeClr>
                  </a:solidFill>
                </a:rPr>
                <a:t> någon av ens föräldrar är födda i Europa exkl Sverige, och man inte uppfyller villkoren för alternativ 1. </a:t>
              </a:r>
              <a:br>
                <a:rPr lang="en-GB" sz="1100" spc="50" noProof="1">
                  <a:solidFill>
                    <a:schemeClr val="tx1">
                      <a:tint val="84600"/>
                    </a:schemeClr>
                  </a:solidFill>
                </a:rPr>
              </a:br>
              <a:r>
                <a:rPr lang="en-GB" sz="1100" spc="50" noProof="1">
                  <a:solidFill>
                    <a:schemeClr val="tx1">
                      <a:tint val="84600"/>
                    </a:schemeClr>
                  </a:solidFill>
                </a:rPr>
                <a:t>Övriga världen: om man själv </a:t>
              </a:r>
              <a:r>
                <a:rPr lang="en-GB" sz="1100" i="1" spc="50" noProof="1">
                  <a:solidFill>
                    <a:schemeClr val="tx1">
                      <a:tint val="84600"/>
                    </a:schemeClr>
                  </a:solidFill>
                </a:rPr>
                <a:t>eller</a:t>
              </a:r>
              <a:r>
                <a:rPr lang="en-GB" sz="1100" spc="50" noProof="1">
                  <a:solidFill>
                    <a:schemeClr val="tx1">
                      <a:tint val="84600"/>
                    </a:schemeClr>
                  </a:solidFill>
                </a:rPr>
                <a:t> någon av ens föräldrar är födda utanför Europa och man inte uppfyller villkoren för alternativ 1 eller 2.</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HÄLSA</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14</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Allmän hälsa</a:t>
            </a:r>
            <a:br>
              <a:rPr lang="sv-SE" sz="1700" dirty="0"/>
            </a:br>
            <a:r>
              <a:rPr lang="sv-SE" sz="1700" dirty="0"/>
              <a:t>• Psykiskt välbefinnande</a:t>
            </a:r>
            <a:br>
              <a:rPr lang="sv-SE" sz="1700" dirty="0"/>
            </a:br>
            <a:r>
              <a:rPr lang="sv-SE" sz="1700" dirty="0"/>
              <a:t>• Psykosomatiska besvär</a:t>
            </a:r>
            <a:br>
              <a:rPr lang="sv-SE" sz="1700" dirty="0"/>
            </a:br>
            <a:r>
              <a:rPr lang="sv-SE" sz="1700" dirty="0"/>
              <a:t>• Upplevd självkänsla</a:t>
            </a:r>
            <a:br>
              <a:rPr lang="sv-SE" sz="1700" dirty="0"/>
            </a:br>
            <a:r>
              <a:rPr lang="sv-SE" sz="1700" dirty="0"/>
              <a:t>• Impulskontroll</a:t>
            </a:r>
            <a:br>
              <a:rPr lang="sv-SE" sz="1700" dirty="0"/>
            </a:br>
            <a:r>
              <a:rPr lang="sv-SE" sz="1700" dirty="0"/>
              <a:t>• Funktionsnedsättning</a:t>
            </a:r>
            <a:br>
              <a:rPr lang="sv-SE" sz="1700" dirty="0"/>
            </a:br>
            <a:r>
              <a:rPr lang="sv-SE" sz="1700" dirty="0"/>
              <a:t>• Långvarig sjukdom</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2.Hälsa-min.jp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Allmän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Psykiskt välbefinnande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546562"/>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348246" y="5958000"/>
            <a:ext cx="8862377" cy="864000"/>
            <a:chOff x="665019" y="5574823"/>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665019" y="5574823"/>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SWEMBWS (Short Warwick Edinburgh Mental Well Being Scale) är ett instrument för att mäta välbefinnande. Det innehåller sju påståenden om hur man upplevt sin situation de senaste två veckorna: Jag har en positiv syn på framtiden, Jag har känt att jag varit till nytta, Jag har känt mig lugn, Jag har hanterat problem på ett bra sätt, Jag har tänkt på ett klart sätt, Jag har känt mig nära andra människor, Jag har själv kunnat bestämma mig om saker och ting.</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694903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244283695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81AAC902-07C6-7726-1FA6-E75F4ED568D5}"/>
              </a:ext>
            </a:extLst>
          </p:cNvPr>
          <p:cNvSpPr>
            <a:spLocks noGrp="1"/>
          </p:cNvSpPr>
          <p:nvPr>
            <p:ph type="sldNum" sz="quarter" idx="12"/>
          </p:nvPr>
        </p:nvSpPr>
        <p:spPr/>
        <p:txBody>
          <a:bodyPr/>
          <a:lstStyle/>
          <a:p>
            <a:fld id="{8EEB9E62-4301-493A-8C73-0409F1A2D539}" type="slidenum">
              <a:rPr lang="sv-SE" smtClean="0"/>
              <a:pPr/>
              <a:t>17</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077101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074437058"/>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189722773"/>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p:txBody>
          <a:bodyPr/>
          <a:lstStyle/>
          <a:p>
            <a:r>
              <a:rPr lang="sv-SE" dirty="0"/>
              <a:t>Information</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2</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p:txBody>
          <a:bodyPr>
            <a:normAutofit/>
          </a:bodyPr>
          <a:lstStyle/>
          <a:p>
            <a:pPr marL="0" indent="0">
              <a:lnSpc>
                <a:spcPct val="150000"/>
              </a:lnSpc>
              <a:buNone/>
            </a:pPr>
            <a:r>
              <a:rPr lang="sv-SE" sz="1400" b="1" dirty="0"/>
              <a:t>·</a:t>
            </a:r>
            <a:r>
              <a:rPr lang="sv-SE" sz="1400" dirty="0"/>
              <a:t> I kommunrapporten är de elever som går i skola i kommunen medtagna. De som svarat att de bor i kommunen men</a:t>
            </a:r>
            <a:br>
              <a:rPr lang="sv-SE" sz="1400" dirty="0"/>
            </a:br>
            <a:r>
              <a:rPr lang="sv-SE" sz="1400" dirty="0"/>
              <a:t>  går på skola i annan kommun finns inte med i kommunrapporten. </a:t>
            </a:r>
            <a:br>
              <a:rPr lang="sv-SE" sz="1400" dirty="0"/>
            </a:br>
            <a:r>
              <a:rPr lang="sv-SE" sz="1400" b="1" dirty="0"/>
              <a:t>·</a:t>
            </a:r>
            <a:r>
              <a:rPr lang="sv-SE" sz="1400" dirty="0"/>
              <a:t> Så långt det är möjligt finns jämförelser med tidigare års undersökningar för din kommun, samt jämförelse med</a:t>
            </a:r>
            <a:br>
              <a:rPr lang="sv-SE" sz="1400" dirty="0"/>
            </a:br>
            <a:r>
              <a:rPr lang="sv-SE" sz="1400" dirty="0"/>
              <a:t>  länets resultat 2023. Där inget annat anges beskriver siffrorna din kommuns resultat för år 2023. </a:t>
            </a:r>
            <a:br>
              <a:rPr lang="sv-SE" sz="1400" dirty="0"/>
            </a:br>
            <a:r>
              <a:rPr lang="sv-SE" sz="1400" b="1" dirty="0"/>
              <a:t>·</a:t>
            </a:r>
            <a:r>
              <a:rPr lang="sv-SE" sz="1400" dirty="0"/>
              <a:t> För att minska risken för att röja någon individs identitet visas inget värde i figurerna för de grupper och</a:t>
            </a:r>
            <a:br>
              <a:rPr lang="sv-SE" sz="1400" dirty="0"/>
            </a:br>
            <a:r>
              <a:rPr lang="sv-SE" sz="1400" dirty="0"/>
              <a:t>  kategorier där färre än 5 individer har svarat. </a:t>
            </a:r>
            <a:br>
              <a:rPr lang="sv-SE" sz="1400" dirty="0"/>
            </a:br>
            <a:r>
              <a:rPr lang="sv-SE" sz="1400" b="1" dirty="0"/>
              <a:t>·</a:t>
            </a:r>
            <a:r>
              <a:rPr lang="sv-SE" sz="1400" dirty="0"/>
              <a:t> Antalet elever i kommunerna är relativt få. Det betyder att figurer där resultaten redovisas som andelar (procent) bör</a:t>
            </a:r>
            <a:br>
              <a:rPr lang="sv-SE" sz="1400" dirty="0"/>
            </a:br>
            <a:r>
              <a:rPr lang="sv-SE" sz="1400" dirty="0"/>
              <a:t>  tolkas med försiktighet. Till exempel kan andelen som röker se ut att vara en stor andel av eleverna, medan i</a:t>
            </a:r>
            <a:br>
              <a:rPr lang="sv-SE" sz="1400" dirty="0"/>
            </a:br>
            <a:r>
              <a:rPr lang="sv-SE" sz="1400" dirty="0"/>
              <a:t>  vekligheten motsvarade andelen endast ett fåtal individer. Titta därför i tabellen över svarsfrekvens, där det framgår</a:t>
            </a:r>
            <a:br>
              <a:rPr lang="sv-SE" sz="1400" dirty="0"/>
            </a:br>
            <a:r>
              <a:rPr lang="sv-SE" sz="1400" dirty="0"/>
              <a:t>  hur många elever som har svarat på enkäten per årskurs. </a:t>
            </a:r>
            <a:br>
              <a:rPr lang="sv-SE" sz="1400" dirty="0"/>
            </a:br>
            <a:r>
              <a:rPr lang="sv-SE" sz="1400" b="1" dirty="0"/>
              <a:t>·</a:t>
            </a:r>
            <a:r>
              <a:rPr lang="sv-SE" sz="1400" dirty="0"/>
              <a:t> Har du frågor om materialet, kontakta Ida Erixon (ida.erixon@rjl.se), sektion Folkhälsa, Region Jönköpings län.</a:t>
            </a:r>
          </a:p>
        </p:txBody>
      </p:sp>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186617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804004541"/>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Upplevd självkänsla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22</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984520" y="5672600"/>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spTree>
    <p:extLst>
      <p:ext uri="{BB962C8B-B14F-4D97-AF65-F5344CB8AC3E}">
        <p14:creationId xmlns:p14="http://schemas.microsoft.com/office/powerpoint/2010/main" val="2339450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Upplevd självkänsla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23</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984520" y="5672600"/>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spTree>
    <p:extLst>
      <p:ext uri="{BB962C8B-B14F-4D97-AF65-F5344CB8AC3E}">
        <p14:creationId xmlns:p14="http://schemas.microsoft.com/office/powerpoint/2010/main" val="2339450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Upplevd självkänsla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24</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984520" y="5672600"/>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spTree>
    <p:extLst>
      <p:ext uri="{BB962C8B-B14F-4D97-AF65-F5344CB8AC3E}">
        <p14:creationId xmlns:p14="http://schemas.microsoft.com/office/powerpoint/2010/main" val="2339450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960000"/>
            <a:chOff x="720000" y="2196000"/>
            <a:chExt cx="10764000" cy="3960000"/>
          </a:xfrm>
        </p:grpSpPr>
        <p:graphicFrame>
          <p:nvGraphicFramePr>
            <p:cNvPr id="5002" name="BodyContentTable"/>
            <p:cNvGraphicFramePr>
              <a:graphicFrameLocks/>
            </p:cNvGraphicFramePr>
            <p:nvPr/>
          </p:nvGraphicFramePr>
          <p:xfrm>
            <a:off x="720000" y="2196000"/>
            <a:ext cx="5364000" cy="39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960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Impulskontroll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25</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339450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960000"/>
            <a:chOff x="720000" y="2196000"/>
            <a:chExt cx="10764000" cy="3960000"/>
          </a:xfrm>
        </p:grpSpPr>
        <p:graphicFrame>
          <p:nvGraphicFramePr>
            <p:cNvPr id="5002" name="BodyContentTable"/>
            <p:cNvGraphicFramePr>
              <a:graphicFrameLocks/>
            </p:cNvGraphicFramePr>
            <p:nvPr>
              <p:extLst>
                <p:ext uri="{D42A27DB-BD31-4B8C-83A1-F6EECF244321}">
                  <p14:modId xmlns:p14="http://schemas.microsoft.com/office/powerpoint/2010/main" val="3252953467"/>
                </p:ext>
              </p:extLst>
            </p:nvPr>
          </p:nvGraphicFramePr>
          <p:xfrm>
            <a:off x="720000" y="2196000"/>
            <a:ext cx="5364000" cy="39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518659026"/>
                </p:ext>
              </p:extLst>
            </p:nvPr>
          </p:nvGraphicFramePr>
          <p:xfrm>
            <a:off x="6120000" y="2196000"/>
            <a:ext cx="5364000" cy="3960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Impulskontroll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26</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339450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960000"/>
            <a:chOff x="720000" y="2196000"/>
            <a:chExt cx="10764000" cy="3960000"/>
          </a:xfrm>
        </p:grpSpPr>
        <p:graphicFrame>
          <p:nvGraphicFramePr>
            <p:cNvPr id="5002" name="BodyContentTable"/>
            <p:cNvGraphicFramePr>
              <a:graphicFrameLocks/>
            </p:cNvGraphicFramePr>
            <p:nvPr/>
          </p:nvGraphicFramePr>
          <p:xfrm>
            <a:off x="720000" y="2196000"/>
            <a:ext cx="5364000" cy="39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960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Impulskontroll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27</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339450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Funktionsnedsättning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aphicFrame>
        <p:nvGraphicFramePr>
          <p:cNvPr id="13" name="BodyContent">
            <a:extLst>
              <a:ext uri="{FF2B5EF4-FFF2-40B4-BE49-F238E27FC236}">
                <a16:creationId xmlns:a16="http://schemas.microsoft.com/office/drawing/2014/main" id="{967783FC-4BAC-54CA-8A74-2B0BD4459004}"/>
              </a:ext>
            </a:extLst>
          </p:cNvPr>
          <p:cNvGraphicFramePr>
            <a:graphicFrameLocks noGrp="1"/>
          </p:cNvGraphicFramePr>
          <p:nvPr>
            <p:ph sz="quarter" idx="10"/>
            <p:extLst>
              <p:ext uri="{D42A27DB-BD31-4B8C-83A1-F6EECF244321}">
                <p14:modId xmlns:p14="http://schemas.microsoft.com/office/powerpoint/2010/main" val="1366392126"/>
              </p:ext>
            </p:extLst>
          </p:nvPr>
        </p:nvGraphicFramePr>
        <p:xfrm>
          <a:off x="1073931" y="1838960"/>
          <a:ext cx="10044137" cy="40830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4695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404784676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Långvarig sjukdom</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8050" y="641207"/>
            <a:ext cx="9360000" cy="1296000"/>
          </a:xfrm>
        </p:spPr>
        <p:txBody>
          <a:bodyPr/>
          <a:lstStyle/>
          <a:p>
            <a:r>
              <a:rPr lang="sv-SE" dirty="0" smtClean="0"/>
              <a:t>Om undersökningen</a:t>
            </a:r>
            <a:endParaRPr lang="sv-SE" dirty="0"/>
          </a:p>
        </p:txBody>
      </p:sp>
      <p:sp>
        <p:nvSpPr>
          <p:cNvPr id="4" name="Platshållare för bildnumm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text 4"/>
          <p:cNvSpPr>
            <a:spLocks noGrp="1"/>
          </p:cNvSpPr>
          <p:nvPr>
            <p:ph type="body" sz="quarter" idx="13"/>
          </p:nvPr>
        </p:nvSpPr>
        <p:spPr>
          <a:xfrm>
            <a:off x="1078050" y="1937207"/>
            <a:ext cx="9359900" cy="4397125"/>
          </a:xfrm>
        </p:spPr>
        <p:txBody>
          <a:bodyPr/>
          <a:lstStyle/>
          <a:p>
            <a:pPr marL="342900" indent="-342900">
              <a:buFont typeface="Arial" panose="020B0604020202020204" pitchFamily="34" charset="0"/>
              <a:buChar char="•"/>
            </a:pPr>
            <a:r>
              <a:rPr lang="sv-SE" sz="1600" dirty="0"/>
              <a:t>S</a:t>
            </a:r>
            <a:r>
              <a:rPr lang="sv-SE" sz="1600" dirty="0" smtClean="0"/>
              <a:t>yftet  är att </a:t>
            </a:r>
            <a:r>
              <a:rPr lang="sv-SE" sz="1600" dirty="0"/>
              <a:t>följa den självrapporterade hälsan bland länets unga och se förändringar över </a:t>
            </a:r>
            <a:r>
              <a:rPr lang="sv-SE" sz="1600" dirty="0" smtClean="0"/>
              <a:t>tid. Utifrån den kunskapen kan vi tillsammans ge alla barn och unga i Jönköpings län bästa möjliga förutsättningar till ett bra liv med en god hälsa.</a:t>
            </a:r>
          </a:p>
          <a:p>
            <a:pPr marL="342900" indent="-342900">
              <a:buFont typeface="Arial" panose="020B0604020202020204" pitchFamily="34" charset="0"/>
              <a:buChar char="•"/>
            </a:pPr>
            <a:r>
              <a:rPr lang="sv-SE" sz="1600" dirty="0"/>
              <a:t>Totalundersökning bland länets unga i årskurs 9 och 2 på gymnasiet samt i anpassad grund- och </a:t>
            </a:r>
            <a:r>
              <a:rPr lang="sv-SE" sz="1600" dirty="0" smtClean="0"/>
              <a:t>gymnasieskola</a:t>
            </a:r>
            <a:endParaRPr lang="sv-SE" sz="1600" dirty="0"/>
          </a:p>
          <a:p>
            <a:pPr marL="342900" indent="-342900">
              <a:buFont typeface="Arial" panose="020B0604020202020204" pitchFamily="34" charset="0"/>
              <a:buChar char="•"/>
            </a:pPr>
            <a:r>
              <a:rPr lang="sv-SE" sz="1600" dirty="0" smtClean="0"/>
              <a:t>Undersökningen görs av Region Jönköpings län tillsammans med Länsstyrelsen och länets kommuner</a:t>
            </a:r>
          </a:p>
          <a:p>
            <a:pPr marL="342900" indent="-342900">
              <a:buFont typeface="Arial" panose="020B0604020202020204" pitchFamily="34" charset="0"/>
              <a:buChar char="•"/>
            </a:pPr>
            <a:r>
              <a:rPr lang="sv-SE" sz="1600" dirty="0" smtClean="0"/>
              <a:t>Har genomförts sedan 2013. </a:t>
            </a:r>
            <a:r>
              <a:rPr lang="sv-SE" sz="1600" dirty="0"/>
              <a:t>Genomförs nu vart tredje år. </a:t>
            </a:r>
            <a:endParaRPr lang="sv-SE" sz="1600" dirty="0" smtClean="0"/>
          </a:p>
          <a:p>
            <a:pPr marL="702900" lvl="1" indent="-342900"/>
            <a:r>
              <a:rPr lang="sv-SE" sz="1600" dirty="0" smtClean="0"/>
              <a:t>Anpassad skola är med sedan 2020 </a:t>
            </a:r>
            <a:endParaRPr lang="sv-SE" sz="1600" dirty="0"/>
          </a:p>
          <a:p>
            <a:pPr marL="342900" indent="-342900">
              <a:buFont typeface="Arial" panose="020B0604020202020204" pitchFamily="34" charset="0"/>
              <a:buChar char="•"/>
            </a:pPr>
            <a:r>
              <a:rPr lang="sv-SE" sz="1600" dirty="0" smtClean="0"/>
              <a:t>Enkäten genomfördes digitalt under skoltid </a:t>
            </a:r>
            <a:r>
              <a:rPr lang="sv-SE" sz="1600" dirty="0"/>
              <a:t>4 </a:t>
            </a:r>
            <a:r>
              <a:rPr lang="sv-SE" sz="1600" dirty="0" smtClean="0"/>
              <a:t>september </a:t>
            </a:r>
            <a:r>
              <a:rPr lang="sv-SE" sz="1600" dirty="0"/>
              <a:t>– </a:t>
            </a:r>
            <a:r>
              <a:rPr lang="sv-SE" sz="1600" dirty="0" smtClean="0"/>
              <a:t>13 </a:t>
            </a:r>
            <a:r>
              <a:rPr lang="sv-SE" sz="1600" dirty="0"/>
              <a:t>oktober </a:t>
            </a:r>
            <a:r>
              <a:rPr lang="sv-SE" sz="1600" dirty="0" smtClean="0"/>
              <a:t>2023</a:t>
            </a:r>
            <a:endParaRPr lang="sv-SE" sz="1600" dirty="0"/>
          </a:p>
          <a:p>
            <a:pPr marL="342900" indent="-342900">
              <a:buFont typeface="Arial" panose="020B0604020202020204" pitchFamily="34" charset="0"/>
              <a:buChar char="•"/>
            </a:pPr>
            <a:r>
              <a:rPr lang="sv-SE" sz="1600" dirty="0" smtClean="0"/>
              <a:t>Vad </a:t>
            </a:r>
            <a:r>
              <a:rPr lang="sv-SE" sz="1600" dirty="0"/>
              <a:t>innehåller enkäten? 80 frågor </a:t>
            </a:r>
            <a:r>
              <a:rPr lang="sv-SE" sz="1600" dirty="0" smtClean="0"/>
              <a:t>om hälsa och livsstil, tobak, alkohol, narkotika och spel, skola och fritid, livet och framtiden etc. Enkäten är tillgänglig på 6 språk (svenska, engelska, arabiska, tigrinja, dari</a:t>
            </a:r>
            <a:r>
              <a:rPr lang="sv-SE" sz="1600" dirty="0"/>
              <a:t> </a:t>
            </a:r>
            <a:r>
              <a:rPr lang="sv-SE" sz="1600" dirty="0" smtClean="0"/>
              <a:t>och somaliska)</a:t>
            </a:r>
          </a:p>
          <a:p>
            <a:r>
              <a:rPr lang="sv-SE" sz="1600" dirty="0"/>
              <a:t>Samtliga resultat från undersökningen finns här: </a:t>
            </a:r>
            <a:r>
              <a:rPr lang="sv-SE" sz="1600" dirty="0">
                <a:hlinkClick r:id="rId3"/>
              </a:rPr>
              <a:t>Hälsa-Utveckling i Jönköpings län (rjl.se)</a:t>
            </a:r>
            <a:r>
              <a:rPr lang="sv-SE" sz="1600" dirty="0"/>
              <a:t> </a:t>
            </a:r>
            <a:endParaRPr lang="sv-SE" sz="2000" dirty="0"/>
          </a:p>
          <a:p>
            <a:endParaRPr lang="sv-SE" sz="1600" dirty="0"/>
          </a:p>
          <a:p>
            <a:pPr marL="702900" lvl="1" indent="-342900"/>
            <a:endParaRPr lang="sv-SE" sz="1600" dirty="0" smtClean="0"/>
          </a:p>
        </p:txBody>
      </p:sp>
    </p:spTree>
    <p:extLst>
      <p:ext uri="{BB962C8B-B14F-4D97-AF65-F5344CB8AC3E}">
        <p14:creationId xmlns:p14="http://schemas.microsoft.com/office/powerpoint/2010/main" val="4890184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Levnadsvanor</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30</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Kost</a:t>
            </a:r>
            <a:br>
              <a:rPr lang="sv-SE" sz="1700" dirty="0"/>
            </a:br>
            <a:r>
              <a:rPr lang="sv-SE" sz="1700" dirty="0"/>
              <a:t>• Fysisk aktivitet</a:t>
            </a:r>
            <a:br>
              <a:rPr lang="sv-SE" sz="1700" dirty="0"/>
            </a:br>
            <a:r>
              <a:rPr lang="sv-SE" sz="1700" dirty="0"/>
              <a:t>• Sömn</a:t>
            </a:r>
            <a:br>
              <a:rPr lang="sv-SE" sz="1700" dirty="0"/>
            </a:br>
            <a:r>
              <a:rPr lang="sv-SE" sz="1700" dirty="0"/>
              <a:t>• Sex och samlevnad</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3.Levnadsvanor-min.jpeg"/>
          <p:cNvPicPr>
            <a:picLocks noChangeAspect="1"/>
          </p:cNvPicPr>
          <p:nvPr/>
        </p:nvPicPr>
        <p:blipFill>
          <a:blip r:embed="rId2" cstate="print"/>
          <a:stretch/>
        </p:blipFill>
        <p:spPr>
          <a:xfrm>
            <a:off x="6096000" y="2195999"/>
            <a:ext cx="5331049" cy="300142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937412"/>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448731588"/>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829662886"/>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948634448"/>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4185614540"/>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90640359"/>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74497807"/>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707537447"/>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quarter" idx="13"/>
          </p:nvPr>
        </p:nvSpPr>
        <p:spPr>
          <a:xfrm>
            <a:off x="954000" y="1765176"/>
            <a:ext cx="9359900" cy="3780000"/>
          </a:xfrm>
        </p:spPr>
        <p:txBody>
          <a:bodyPr/>
          <a:lstStyle/>
          <a:p>
            <a:endParaRPr lang="sv-SE" dirty="0" smtClean="0"/>
          </a:p>
          <a:p>
            <a:r>
              <a:rPr lang="sv-SE" dirty="0" smtClean="0"/>
              <a:t>2024-02-22 uppdaterades denna fil och berör följande bilder</a:t>
            </a:r>
          </a:p>
        </p:txBody>
      </p:sp>
      <p:sp>
        <p:nvSpPr>
          <p:cNvPr id="2" name="Rubrik 1"/>
          <p:cNvSpPr>
            <a:spLocks noGrp="1"/>
          </p:cNvSpPr>
          <p:nvPr>
            <p:ph type="title"/>
          </p:nvPr>
        </p:nvSpPr>
        <p:spPr/>
        <p:txBody>
          <a:bodyPr/>
          <a:lstStyle/>
          <a:p>
            <a:r>
              <a:rPr lang="sv-SE" dirty="0" smtClean="0"/>
              <a:t>Rättelse</a:t>
            </a:r>
            <a:endParaRPr lang="sv-SE" dirty="0"/>
          </a:p>
        </p:txBody>
      </p:sp>
      <p:sp>
        <p:nvSpPr>
          <p:cNvPr id="4" name="Platshållare för bildnumm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7" name="Tabell 6"/>
          <p:cNvGraphicFramePr>
            <a:graphicFrameLocks noGrp="1"/>
          </p:cNvGraphicFramePr>
          <p:nvPr/>
        </p:nvGraphicFramePr>
        <p:xfrm>
          <a:off x="954000" y="2890876"/>
          <a:ext cx="9522000" cy="2021840"/>
        </p:xfrm>
        <a:graphic>
          <a:graphicData uri="http://schemas.openxmlformats.org/drawingml/2006/table">
            <a:tbl>
              <a:tblPr firstRow="1" bandRow="1">
                <a:tableStyleId>{5C22544A-7EE6-4342-B048-85BDC9FD1C3A}</a:tableStyleId>
              </a:tblPr>
              <a:tblGrid>
                <a:gridCol w="1586977">
                  <a:extLst>
                    <a:ext uri="{9D8B030D-6E8A-4147-A177-3AD203B41FA5}">
                      <a16:colId xmlns:a16="http://schemas.microsoft.com/office/drawing/2014/main" val="3088585939"/>
                    </a:ext>
                  </a:extLst>
                </a:gridCol>
                <a:gridCol w="3587261">
                  <a:extLst>
                    <a:ext uri="{9D8B030D-6E8A-4147-A177-3AD203B41FA5}">
                      <a16:colId xmlns:a16="http://schemas.microsoft.com/office/drawing/2014/main" val="3705576496"/>
                    </a:ext>
                  </a:extLst>
                </a:gridCol>
                <a:gridCol w="4347762">
                  <a:extLst>
                    <a:ext uri="{9D8B030D-6E8A-4147-A177-3AD203B41FA5}">
                      <a16:colId xmlns:a16="http://schemas.microsoft.com/office/drawing/2014/main" val="298576399"/>
                    </a:ext>
                  </a:extLst>
                </a:gridCol>
              </a:tblGrid>
              <a:tr h="370840">
                <a:tc>
                  <a:txBody>
                    <a:bodyPr/>
                    <a:lstStyle/>
                    <a:p>
                      <a:r>
                        <a:rPr lang="sv-SE" sz="1200" dirty="0" smtClean="0"/>
                        <a:t>Vilken bild berörs?</a:t>
                      </a:r>
                      <a:endParaRPr lang="sv-SE" sz="1200" dirty="0"/>
                    </a:p>
                  </a:txBody>
                  <a:tcPr/>
                </a:tc>
                <a:tc>
                  <a:txBody>
                    <a:bodyPr/>
                    <a:lstStyle/>
                    <a:p>
                      <a:r>
                        <a:rPr lang="sv-SE" sz="1200" dirty="0" smtClean="0"/>
                        <a:t>Rubrik</a:t>
                      </a:r>
                      <a:endParaRPr lang="sv-SE" sz="1200" dirty="0"/>
                    </a:p>
                  </a:txBody>
                  <a:tcPr/>
                </a:tc>
                <a:tc>
                  <a:txBody>
                    <a:bodyPr/>
                    <a:lstStyle/>
                    <a:p>
                      <a:r>
                        <a:rPr lang="sv-SE" sz="1200" dirty="0" smtClean="0"/>
                        <a:t>Vad är ändrat?</a:t>
                      </a:r>
                      <a:endParaRPr lang="sv-SE" sz="1200" dirty="0"/>
                    </a:p>
                  </a:txBody>
                  <a:tcPr/>
                </a:tc>
                <a:extLst>
                  <a:ext uri="{0D108BD9-81ED-4DB2-BD59-A6C34878D82A}">
                    <a16:rowId xmlns:a16="http://schemas.microsoft.com/office/drawing/2014/main" val="438801159"/>
                  </a:ext>
                </a:extLst>
              </a:tr>
              <a:tr h="370840">
                <a:tc>
                  <a:txBody>
                    <a:bodyPr/>
                    <a:lstStyle/>
                    <a:p>
                      <a:r>
                        <a:rPr lang="sv-SE" sz="1200" dirty="0" smtClean="0"/>
                        <a:t>Bild 16</a:t>
                      </a:r>
                      <a:endParaRPr lang="sv-SE" sz="1200" dirty="0"/>
                    </a:p>
                  </a:txBody>
                  <a:tcPr/>
                </a:tc>
                <a:tc>
                  <a:txBody>
                    <a:bodyPr/>
                    <a:lstStyle/>
                    <a:p>
                      <a:r>
                        <a:rPr lang="sv-SE" sz="1200" dirty="0" smtClean="0"/>
                        <a:t>Psykiskt välbefinnande</a:t>
                      </a:r>
                      <a:endParaRPr lang="sv-SE" sz="1200" dirty="0"/>
                    </a:p>
                  </a:txBody>
                  <a:tcPr/>
                </a:tc>
                <a:tc>
                  <a:txBody>
                    <a:bodyPr/>
                    <a:lstStyle/>
                    <a:p>
                      <a:r>
                        <a:rPr lang="sv-SE" sz="1200" dirty="0" smtClean="0"/>
                        <a:t>Andelarna</a:t>
                      </a:r>
                      <a:r>
                        <a:rPr lang="sv-SE" sz="1200" baseline="0" dirty="0" smtClean="0"/>
                        <a:t> är uppdaterade efter att ett räknefel uppdagats</a:t>
                      </a:r>
                      <a:endParaRPr lang="sv-SE" sz="1200" dirty="0"/>
                    </a:p>
                  </a:txBody>
                  <a:tcPr/>
                </a:tc>
                <a:extLst>
                  <a:ext uri="{0D108BD9-81ED-4DB2-BD59-A6C34878D82A}">
                    <a16:rowId xmlns:a16="http://schemas.microsoft.com/office/drawing/2014/main" val="2348347599"/>
                  </a:ext>
                </a:extLst>
              </a:tr>
              <a:tr h="370840">
                <a:tc>
                  <a:txBody>
                    <a:bodyPr/>
                    <a:lstStyle/>
                    <a:p>
                      <a:r>
                        <a:rPr lang="sv-SE" sz="1200" dirty="0" smtClean="0"/>
                        <a:t>Bild 89</a:t>
                      </a:r>
                      <a:endParaRPr lang="sv-S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Andel (%) som brukar träffa kompisar minst 1-2 kvällar i veckan </a:t>
                      </a:r>
                    </a:p>
                    <a:p>
                      <a:endParaRPr lang="sv-S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Frågan ändrades inför undersökningen 2020. Det går inte att jämföra med tidigare års resultat och därför finns inte äldre data längre med i jämförelsen över tid</a:t>
                      </a:r>
                    </a:p>
                  </a:txBody>
                  <a:tcPr/>
                </a:tc>
                <a:extLst>
                  <a:ext uri="{0D108BD9-81ED-4DB2-BD59-A6C34878D82A}">
                    <a16:rowId xmlns:a16="http://schemas.microsoft.com/office/drawing/2014/main" val="1449931790"/>
                  </a:ext>
                </a:extLst>
              </a:tr>
              <a:tr h="370840">
                <a:tc>
                  <a:txBody>
                    <a:bodyPr/>
                    <a:lstStyle/>
                    <a:p>
                      <a:r>
                        <a:rPr lang="sv-SE" sz="1200" dirty="0" smtClean="0"/>
                        <a:t>Bild104</a:t>
                      </a:r>
                      <a:endParaRPr lang="sv-SE" sz="1200" dirty="0"/>
                    </a:p>
                  </a:txBody>
                  <a:tcPr/>
                </a:tc>
                <a:tc>
                  <a:txBody>
                    <a:bodyPr/>
                    <a:lstStyle/>
                    <a:p>
                      <a:r>
                        <a:rPr lang="sv-SE" sz="1200" dirty="0" smtClean="0"/>
                        <a:t>Det finns vuxna i min närhet som jag kan berätta personliga saker för </a:t>
                      </a:r>
                      <a:endParaRPr lang="sv-S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Frågan ändrades inför undersökningen 2020. Det går inte att jämföra med tidigare års resultat och därför finns inte äldre data längre med i jämförelsen över tid</a:t>
                      </a:r>
                    </a:p>
                  </a:txBody>
                  <a:tcPr/>
                </a:tc>
                <a:extLst>
                  <a:ext uri="{0D108BD9-81ED-4DB2-BD59-A6C34878D82A}">
                    <a16:rowId xmlns:a16="http://schemas.microsoft.com/office/drawing/2014/main" val="4114652902"/>
                  </a:ext>
                </a:extLst>
              </a:tr>
            </a:tbl>
          </a:graphicData>
        </a:graphic>
      </p:graphicFrame>
    </p:spTree>
    <p:extLst>
      <p:ext uri="{BB962C8B-B14F-4D97-AF65-F5344CB8AC3E}">
        <p14:creationId xmlns:p14="http://schemas.microsoft.com/office/powerpoint/2010/main" val="42240217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Fysisk aktivitet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Fysisk aktivitet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Sömn</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Sömn</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3086324816"/>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Sex och samlevnad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sp>
          <p:nvSpPr>
            <p:cNvPr id="4" name="BodyFooterLef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De fyra vanligast förekommande påståendena som de svarande har svarat, av samtliga påståenden (hur man hittar någon att bli tillsammans med, hur man får ett förhållande att fungera bra, hur man gör slut, onani och sex, homo-, bi- eller annan sexuell läggning, religionens/kulturens/samhällets påverkan på sexualiteten, hur man tar upp frågan om kondomanvändning, när man är på väg att ha sex, hur man undviker oönskade graviditeter, hur könssjukdomar smittar, annat)</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81AAC902-07C6-7726-1FA6-E75F4ED568D5}"/>
              </a:ext>
            </a:extLst>
          </p:cNvPr>
          <p:cNvSpPr>
            <a:spLocks noGrp="1"/>
          </p:cNvSpPr>
          <p:nvPr>
            <p:ph type="sldNum" sz="quarter" idx="12"/>
          </p:nvPr>
        </p:nvSpPr>
        <p:spPr/>
        <p:txBody>
          <a:bodyPr/>
          <a:lstStyle/>
          <a:p>
            <a:fld id="{8EEB9E62-4301-493A-8C73-0409F1A2D539}" type="slidenum">
              <a:rPr lang="sv-SE" smtClean="0"/>
              <a:pPr/>
              <a:t>44</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0771017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999" y="900000"/>
            <a:ext cx="9972748" cy="1296000"/>
          </a:xfrm>
        </p:spPr>
        <p:txBody>
          <a:bodyPr/>
          <a:lstStyle/>
          <a:p>
            <a:r>
              <a:rPr lang="sv-SE" dirty="0"/>
              <a:t>Sex och samlevnad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93147" y="615394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38668" y="5450047"/>
            <a:ext cx="8862377" cy="1143078"/>
            <a:chOff x="699045" y="5549272"/>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699045" y="5549272"/>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De fyra vanligast förekommande påståendena som de svarande har svarat, av samtliga påståenden (jag skulle tycka att personen verkade vara omtänksam/ansvarsfull, det skulle kännas som att personen kanske hade en könssjukdom eller trodde att jag hade det, jag skulle vilja använda kondom och tycker att det vore bra om min partner föreslog det, jag skulle inte vilja använda kondom och skulle bli störd om min partner föreslog det, om jag kände personen sedan tidigare skulle jag inte tycka att det behövdes, jag skulle inte tycka att kondom behövdes om jag eller min partner använde hormonellt preventivmedel, till exempel p-piller, minipiller, p-ring)</a:t>
              </a:r>
            </a:p>
          </p:txBody>
        </p:sp>
      </p:grpSp>
      <p:graphicFrame>
        <p:nvGraphicFramePr>
          <p:cNvPr id="13" name="BodyContent">
            <a:extLst>
              <a:ext uri="{FF2B5EF4-FFF2-40B4-BE49-F238E27FC236}">
                <a16:creationId xmlns:a16="http://schemas.microsoft.com/office/drawing/2014/main" id="{92B38DE2-48BA-2944-CBD6-EA2FE5E971CB}"/>
              </a:ext>
            </a:extLst>
          </p:cNvPr>
          <p:cNvGraphicFramePr>
            <a:graphicFrameLocks/>
          </p:cNvGraphicFramePr>
          <p:nvPr>
            <p:extLst>
              <p:ext uri="{D42A27DB-BD31-4B8C-83A1-F6EECF244321}">
                <p14:modId xmlns:p14="http://schemas.microsoft.com/office/powerpoint/2010/main" val="187080238"/>
              </p:ext>
            </p:extLst>
          </p:nvPr>
        </p:nvGraphicFramePr>
        <p:xfrm>
          <a:off x="1087138" y="1901599"/>
          <a:ext cx="9972748" cy="3519487"/>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2921684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Tobak alkohol, narkotika och spel</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46</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Tobak</a:t>
            </a:r>
            <a:br>
              <a:rPr lang="sv-SE" sz="1700" dirty="0"/>
            </a:br>
            <a:r>
              <a:rPr lang="sv-SE" sz="1700" dirty="0"/>
              <a:t>• Alkohol</a:t>
            </a:r>
            <a:br>
              <a:rPr lang="sv-SE" sz="1700" dirty="0"/>
            </a:br>
            <a:r>
              <a:rPr lang="sv-SE" sz="1700" dirty="0"/>
              <a:t>• Narkotika</a:t>
            </a:r>
            <a:br>
              <a:rPr lang="sv-SE" sz="1700" dirty="0"/>
            </a:br>
            <a:r>
              <a:rPr lang="sv-SE" sz="1700" dirty="0"/>
              <a:t>• Spel</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4.Tobak...-min.jp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246330854"/>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789077001"/>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Rökning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989246165"/>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759252558"/>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Snusning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404784676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Vitt snus</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p:txBody>
          <a:bodyPr/>
          <a:lstStyle/>
          <a:p>
            <a:r>
              <a:rPr lang="sv-SE" dirty="0"/>
              <a:t>Svarsfrekvenser</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5</a:t>
            </a:fld>
            <a:endParaRPr lang="sv-SE"/>
          </a:p>
        </p:txBody>
      </p:sp>
      <p:graphicFrame>
        <p:nvGraphicFramePr>
          <p:cNvPr id="3" name="Tabell 14">
            <a:extLst>
              <a:ext uri="{FF2B5EF4-FFF2-40B4-BE49-F238E27FC236}">
                <a16:creationId xmlns:a16="http://schemas.microsoft.com/office/drawing/2014/main" id="{518DD9DE-DB4C-D641-69B5-75E8358E53AD}"/>
              </a:ext>
            </a:extLst>
          </p:cNvPr>
          <p:cNvGraphicFramePr>
            <a:graphicFrameLocks noGrp="1"/>
          </p:cNvGraphicFramePr>
          <p:nvPr>
            <p:extLst>
              <p:ext uri="{D42A27DB-BD31-4B8C-83A1-F6EECF244321}">
                <p14:modId xmlns:p14="http://schemas.microsoft.com/office/powerpoint/2010/main" val="3212778347"/>
              </p:ext>
            </p:extLst>
          </p:nvPr>
        </p:nvGraphicFramePr>
        <p:xfrm>
          <a:off x="2060960" y="2544999"/>
          <a:ext cx="8070080" cy="2168572"/>
        </p:xfrm>
        <a:graphic>
          <a:graphicData uri="http://schemas.openxmlformats.org/drawingml/2006/table">
            <a:tbl>
              <a:tblPr firstRow="1" bandRow="1"/>
              <a:tblGrid>
                <a:gridCol w="2017520">
                  <a:extLst>
                    <a:ext uri="{9D8B030D-6E8A-4147-A177-3AD203B41FA5}">
                      <a16:colId xmlns:a16="http://schemas.microsoft.com/office/drawing/2014/main" val="1578566406"/>
                    </a:ext>
                  </a:extLst>
                </a:gridCol>
                <a:gridCol w="2017520">
                  <a:extLst>
                    <a:ext uri="{9D8B030D-6E8A-4147-A177-3AD203B41FA5}">
                      <a16:colId xmlns:a16="http://schemas.microsoft.com/office/drawing/2014/main" val="1035222760"/>
                    </a:ext>
                  </a:extLst>
                </a:gridCol>
                <a:gridCol w="2017520">
                  <a:extLst>
                    <a:ext uri="{9D8B030D-6E8A-4147-A177-3AD203B41FA5}">
                      <a16:colId xmlns:a16="http://schemas.microsoft.com/office/drawing/2014/main" val="179018176"/>
                    </a:ext>
                  </a:extLst>
                </a:gridCol>
                <a:gridCol w="2017520">
                  <a:extLst>
                    <a:ext uri="{9D8B030D-6E8A-4147-A177-3AD203B41FA5}">
                      <a16:colId xmlns:a16="http://schemas.microsoft.com/office/drawing/2014/main" val="3535217673"/>
                    </a:ext>
                  </a:extLst>
                </a:gridCol>
              </a:tblGrid>
              <a:tr h="542143">
                <a:tc>
                  <a:txBody>
                    <a:bodyPr/>
                    <a:lstStyle/>
                    <a:p>
                      <a:pPr algn="just" fontAlgn="ctr">
                        <a:defRPr spc="50"/>
                      </a:pPr>
                      <a:r>
                        <a:rPr lang="sv-SE" sz="1600" b="1" dirty="0">
                          <a:solidFill>
                            <a:schemeClr val="bg1"/>
                          </a:solidFill>
                        </a:rPr>
                        <a:t>Årskurs</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60424"/>
                    </a:solidFill>
                  </a:tcPr>
                </a:tc>
                <a:tc>
                  <a:txBody>
                    <a:bodyPr/>
                    <a:lstStyle/>
                    <a:p>
                      <a:pPr algn="ctr" fontAlgn="ctr">
                        <a:defRPr spc="50"/>
                      </a:pPr>
                      <a:r>
                        <a:rPr lang="sv-SE" sz="1600" b="1" dirty="0">
                          <a:solidFill>
                            <a:schemeClr val="bg1"/>
                          </a:solidFill>
                        </a:rPr>
                        <a:t>Antal elever</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0424"/>
                    </a:solidFill>
                  </a:tcPr>
                </a:tc>
                <a:tc>
                  <a:txBody>
                    <a:bodyPr/>
                    <a:lstStyle/>
                    <a:p>
                      <a:pPr algn="ctr" fontAlgn="ctr">
                        <a:defRPr spc="50"/>
                      </a:pPr>
                      <a:r>
                        <a:rPr lang="sv-SE" sz="1600" b="1" dirty="0">
                          <a:solidFill>
                            <a:schemeClr val="bg1"/>
                          </a:solidFill>
                        </a:rPr>
                        <a:t>Antal svarande</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0424"/>
                    </a:solidFill>
                  </a:tcPr>
                </a:tc>
                <a:tc>
                  <a:txBody>
                    <a:bodyPr/>
                    <a:lstStyle/>
                    <a:p>
                      <a:pPr algn="ctr" fontAlgn="ctr">
                        <a:defRPr spc="50"/>
                      </a:pPr>
                      <a:r>
                        <a:rPr lang="sv-SE" sz="1600" b="1" dirty="0">
                          <a:solidFill>
                            <a:schemeClr val="bg1"/>
                          </a:solidFill>
                        </a:rPr>
                        <a:t>Svarsfrekvens (%)</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0424"/>
                    </a:solidFill>
                  </a:tcPr>
                </a:tc>
                <a:extLst>
                  <a:ext uri="{0D108BD9-81ED-4DB2-BD59-A6C34878D82A}">
                    <a16:rowId xmlns:a16="http://schemas.microsoft.com/office/drawing/2014/main" val="3974158637"/>
                  </a:ext>
                </a:extLst>
              </a:tr>
              <a:tr h="542143">
                <a:tc>
                  <a:txBody>
                    <a:bodyPr/>
                    <a:lstStyle/>
                    <a:p>
                      <a:pPr algn="just" fontAlgn="ctr">
                        <a:defRPr spc="50"/>
                      </a:pPr>
                      <a:r>
                        <a:rPr lang="en-GB" sz="1600" b="1" spc="50" noProof="1">
                          <a:solidFill>
                            <a:schemeClr val="tx1">
                              <a:tint val="100000"/>
                            </a:schemeClr>
                          </a:solidFill>
                        </a:rPr>
                        <a:t>Åk 9</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100</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73</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73</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3251561706"/>
                  </a:ext>
                </a:extLst>
              </a:tr>
              <a:tr h="542143">
                <a:tc>
                  <a:txBody>
                    <a:bodyPr/>
                    <a:lstStyle/>
                    <a:p>
                      <a:pPr algn="just" fontAlgn="ctr">
                        <a:defRPr spc="50"/>
                      </a:pPr>
                      <a:r>
                        <a:rPr lang="sv-SE" sz="1600" b="1" dirty="0"/>
                        <a:t>Länet åk 9</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4 227</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3 248</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77</a:t>
                      </a:r>
                    </a:p>
                  </a:txBody>
                  <a:tcPr marL="72000" marR="72000"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2301546638"/>
                  </a:ext>
                </a:extLst>
              </a:tr>
              <a:tr h="542143">
                <a:tc>
                  <a:txBody>
                    <a:bodyPr/>
                    <a:lstStyle/>
                    <a:p>
                      <a:pPr algn="just" fontAlgn="ctr">
                        <a:defRPr spc="50"/>
                      </a:pPr>
                      <a:r>
                        <a:rPr lang="sv-SE" sz="1600" b="1" dirty="0"/>
                        <a:t>Länet </a:t>
                      </a:r>
                      <a:r>
                        <a:rPr lang="sv-SE" sz="1600" b="1" dirty="0" err="1"/>
                        <a:t>gy</a:t>
                      </a:r>
                      <a:r>
                        <a:rPr lang="sv-SE" sz="1600" b="1" dirty="0"/>
                        <a:t> 2</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4 058</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3 108</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77</a:t>
                      </a:r>
                    </a:p>
                  </a:txBody>
                  <a:tcPr marL="72000" marR="72000" marT="0"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4122910005"/>
                  </a:ext>
                </a:extLst>
              </a:tr>
            </a:tbl>
          </a:graphicData>
        </a:graphic>
      </p:graphicFrame>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41236570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4284930800"/>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482413041"/>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E-cigaretter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552816757"/>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898447402"/>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Vattenpipa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Content">
            <a:extLst>
              <a:ext uri="{FF2B5EF4-FFF2-40B4-BE49-F238E27FC236}">
                <a16:creationId xmlns:a16="http://schemas.microsoft.com/office/drawing/2014/main" id="{D8B8ADAE-1EEB-3E18-620F-FDBB18525A7D}"/>
              </a:ext>
            </a:extLst>
          </p:cNvPr>
          <p:cNvGrpSpPr/>
          <p:nvPr/>
        </p:nvGrpSpPr>
        <p:grpSpPr>
          <a:xfrm>
            <a:off x="720000" y="2360600"/>
            <a:ext cx="10764000" cy="3312000"/>
            <a:chOff x="720000" y="2196000"/>
            <a:chExt cx="10764000" cy="3312000"/>
          </a:xfrm>
        </p:grpSpPr>
        <p:graphicFrame>
          <p:nvGraphicFramePr>
            <p:cNvPr id="10" name="BodyContentTable">
              <a:extLst>
                <a:ext uri="{FF2B5EF4-FFF2-40B4-BE49-F238E27FC236}">
                  <a16:creationId xmlns:a16="http://schemas.microsoft.com/office/drawing/2014/main" id="{D62AAB85-3C75-AD45-FEE2-55C448E3DA0D}"/>
                </a:ext>
              </a:extLst>
            </p:cNvPr>
            <p:cNvGraphicFramePr>
              <a:graphicFrameLocks/>
            </p:cNvGraphicFramePr>
            <p:nvPr>
              <p:extLst>
                <p:ext uri="{D42A27DB-BD31-4B8C-83A1-F6EECF244321}">
                  <p14:modId xmlns:p14="http://schemas.microsoft.com/office/powerpoint/2010/main" val="1555991602"/>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BodyContentTable">
              <a:extLst>
                <a:ext uri="{FF2B5EF4-FFF2-40B4-BE49-F238E27FC236}">
                  <a16:creationId xmlns:a16="http://schemas.microsoft.com/office/drawing/2014/main" id="{00B23880-ED87-A891-14D0-8CEC852CE7D7}"/>
                </a:ext>
              </a:extLst>
            </p:cNvPr>
            <p:cNvGraphicFramePr>
              <a:graphicFrameLocks/>
            </p:cNvGraphicFramePr>
            <p:nvPr>
              <p:extLst>
                <p:ext uri="{D42A27DB-BD31-4B8C-83A1-F6EECF244321}">
                  <p14:modId xmlns:p14="http://schemas.microsoft.com/office/powerpoint/2010/main" val="2551920179"/>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4318252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4134067777"/>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942045509"/>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288122769"/>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45716986"/>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Motsvarande minst 4 stora burkar starköl/starkcider – eller 25 cl sprit </a:t>
              </a:r>
              <a:br>
                <a:rPr lang="en-GB" sz="1100" spc="50" noProof="1">
                  <a:solidFill>
                    <a:schemeClr val="tx1">
                      <a:tint val="84600"/>
                    </a:schemeClr>
                  </a:solidFill>
                </a:rPr>
              </a:br>
              <a:r>
                <a:rPr lang="en-GB" sz="1100" spc="50" noProof="1">
                  <a:solidFill>
                    <a:schemeClr val="tx1">
                      <a:tint val="84600"/>
                    </a:schemeClr>
                  </a:solidFill>
                </a:rPr>
                <a:t>(ca sex shots/drinkar) – eller en hel flaska vin – eller sex burkar folköl</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296698746"/>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14314164"/>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4126290052"/>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014935959"/>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Narkotika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Inställning till cannabis</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2538797646"/>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Debutålder ANDT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576636156"/>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Debutålder ANDT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79788" y="299049"/>
            <a:ext cx="9360000" cy="1296000"/>
          </a:xfrm>
        </p:spPr>
        <p:txBody>
          <a:bodyPr/>
          <a:lstStyle/>
          <a:p>
            <a:r>
              <a:rPr lang="sv-SE" dirty="0" smtClean="0"/>
              <a:t>Sammanfattning </a:t>
            </a:r>
            <a:r>
              <a:rPr lang="sv-SE" smtClean="0"/>
              <a:t>– Mullsjö </a:t>
            </a:r>
            <a:r>
              <a:rPr lang="sv-SE" dirty="0" smtClean="0"/>
              <a:t>kommun</a:t>
            </a:r>
            <a:endParaRPr lang="sv-SE" dirty="0"/>
          </a:p>
        </p:txBody>
      </p:sp>
      <p:sp>
        <p:nvSpPr>
          <p:cNvPr id="6" name="Platshållare för text 5">
            <a:extLst>
              <a:ext uri="{FF2B5EF4-FFF2-40B4-BE49-F238E27FC236}">
                <a16:creationId xmlns:a16="http://schemas.microsoft.com/office/drawing/2014/main" id="{8D7449CA-3B88-0CD5-C53B-220FE624CDB5}"/>
              </a:ext>
            </a:extLst>
          </p:cNvPr>
          <p:cNvSpPr>
            <a:spLocks noGrp="1"/>
          </p:cNvSpPr>
          <p:nvPr>
            <p:ph type="body" sz="quarter" idx="13"/>
          </p:nvPr>
        </p:nvSpPr>
        <p:spPr>
          <a:xfrm>
            <a:off x="1079788" y="1595049"/>
            <a:ext cx="10317915" cy="5565473"/>
          </a:xfrm>
        </p:spPr>
        <p:txBody>
          <a:bodyPr/>
          <a:lstStyle/>
          <a:p>
            <a:pPr marL="0" indent="0">
              <a:lnSpc>
                <a:spcPct val="150000"/>
              </a:lnSpc>
              <a:spcAft>
                <a:spcPts val="0"/>
              </a:spcAft>
              <a:buClrTx/>
              <a:buNone/>
            </a:pPr>
            <a:r>
              <a:rPr lang="sv-SE" sz="1300" b="1" dirty="0" smtClean="0"/>
              <a:t>Hälsan och levnadsvanor</a:t>
            </a:r>
          </a:p>
          <a:p>
            <a:pPr>
              <a:lnSpc>
                <a:spcPct val="150000"/>
              </a:lnSpc>
              <a:spcAft>
                <a:spcPts val="0"/>
              </a:spcAft>
              <a:buClrTx/>
            </a:pPr>
            <a:r>
              <a:rPr lang="sv-SE" sz="1300" dirty="0"/>
              <a:t>Det finns skillnader i hälsa där killar </a:t>
            </a:r>
            <a:r>
              <a:rPr lang="sv-SE" sz="1300" dirty="0" smtClean="0"/>
              <a:t>i </a:t>
            </a:r>
            <a:r>
              <a:rPr lang="sv-SE" sz="1300" dirty="0"/>
              <a:t>högre </a:t>
            </a:r>
            <a:r>
              <a:rPr lang="sv-SE" sz="1300" dirty="0" smtClean="0"/>
              <a:t>utsträckning än tjejer, uppger </a:t>
            </a:r>
            <a:r>
              <a:rPr lang="sv-SE" sz="1300" dirty="0"/>
              <a:t>bra eller mycket bra </a:t>
            </a:r>
            <a:r>
              <a:rPr lang="sv-SE" sz="1300" dirty="0" smtClean="0"/>
              <a:t>hälsa. </a:t>
            </a:r>
            <a:endParaRPr lang="sv-SE" sz="1300" dirty="0"/>
          </a:p>
          <a:p>
            <a:pPr>
              <a:lnSpc>
                <a:spcPct val="150000"/>
              </a:lnSpc>
              <a:spcAft>
                <a:spcPts val="0"/>
              </a:spcAft>
              <a:buClrTx/>
            </a:pPr>
            <a:r>
              <a:rPr lang="sv-SE" sz="1300" dirty="0" smtClean="0"/>
              <a:t>De </a:t>
            </a:r>
            <a:r>
              <a:rPr lang="sv-SE" sz="1300" dirty="0"/>
              <a:t>senaste tio åren har den psykiska ohälsan stadigt ökat, framförallt bland </a:t>
            </a:r>
            <a:r>
              <a:rPr lang="sv-SE" sz="1300" dirty="0" smtClean="0"/>
              <a:t>tjejer</a:t>
            </a:r>
            <a:r>
              <a:rPr lang="sv-SE" sz="1300" dirty="0"/>
              <a:t> </a:t>
            </a:r>
            <a:r>
              <a:rPr lang="sv-SE" sz="1300" dirty="0" smtClean="0"/>
              <a:t>i årskurs 9 där nu 77 % svarar att de har haft två eller fler psykosomatiska besvär mer än en gång i veckan de senaste sex månaderna.</a:t>
            </a:r>
          </a:p>
          <a:p>
            <a:pPr>
              <a:lnSpc>
                <a:spcPct val="150000"/>
              </a:lnSpc>
              <a:spcAft>
                <a:spcPts val="0"/>
              </a:spcAft>
              <a:buClrTx/>
            </a:pPr>
            <a:r>
              <a:rPr lang="sv-SE" sz="1300" dirty="0" smtClean="0"/>
              <a:t>Kostvanorna </a:t>
            </a:r>
            <a:r>
              <a:rPr lang="sv-SE" sz="1300" dirty="0"/>
              <a:t>har försämrats med färre unga som äter frukost, minskat intag av frukt samt fler som dricker energidryck. </a:t>
            </a:r>
            <a:endParaRPr lang="sv-SE" sz="1300" dirty="0" smtClean="0"/>
          </a:p>
          <a:p>
            <a:pPr>
              <a:lnSpc>
                <a:spcPct val="150000"/>
              </a:lnSpc>
              <a:spcAft>
                <a:spcPts val="0"/>
              </a:spcAft>
              <a:buClrTx/>
            </a:pPr>
            <a:endParaRPr lang="sv-SE" sz="1300" dirty="0"/>
          </a:p>
          <a:p>
            <a:pPr marL="0" indent="0">
              <a:lnSpc>
                <a:spcPct val="150000"/>
              </a:lnSpc>
              <a:spcAft>
                <a:spcPts val="0"/>
              </a:spcAft>
              <a:buClrTx/>
              <a:buNone/>
            </a:pPr>
            <a:r>
              <a:rPr lang="sv-SE" sz="1300" b="1" dirty="0" smtClean="0"/>
              <a:t>Tobak, alkohol och spel</a:t>
            </a:r>
            <a:endParaRPr lang="sv-SE" sz="1300" b="1" dirty="0"/>
          </a:p>
          <a:p>
            <a:pPr>
              <a:lnSpc>
                <a:spcPct val="150000"/>
              </a:lnSpc>
              <a:spcAft>
                <a:spcPts val="0"/>
              </a:spcAft>
              <a:buClrTx/>
            </a:pPr>
            <a:r>
              <a:rPr lang="sv-SE" sz="1300" dirty="0" smtClean="0"/>
              <a:t>Traditionell rökning minskar men en ökning ses för användning av e-cigaretter. I årets undersökning svarar 38 % av tjejerna i årskurs 9 att de använder e-cigaretter. </a:t>
            </a:r>
          </a:p>
          <a:p>
            <a:pPr>
              <a:lnSpc>
                <a:spcPct val="150000"/>
              </a:lnSpc>
              <a:spcAft>
                <a:spcPts val="0"/>
              </a:spcAft>
              <a:buClrTx/>
            </a:pPr>
            <a:r>
              <a:rPr lang="sv-SE" sz="1300" dirty="0" smtClean="0"/>
              <a:t>En ökning bland tjejer som svarar att de druckit alkohol någon gång de senaste 12 månaderna kan ses.</a:t>
            </a:r>
            <a:endParaRPr lang="sv-SE" sz="1200" dirty="0" smtClean="0"/>
          </a:p>
          <a:p>
            <a:pPr>
              <a:lnSpc>
                <a:spcPct val="150000"/>
              </a:lnSpc>
              <a:spcAft>
                <a:spcPts val="0"/>
              </a:spcAft>
              <a:buClrTx/>
            </a:pPr>
            <a:endParaRPr lang="sv-SE" sz="1200" dirty="0"/>
          </a:p>
          <a:p>
            <a:pPr>
              <a:lnSpc>
                <a:spcPct val="150000"/>
              </a:lnSpc>
              <a:spcAft>
                <a:spcPts val="0"/>
              </a:spcAft>
              <a:buClrTx/>
            </a:pPr>
            <a:endParaRPr lang="sv-SE" sz="1200" b="1" dirty="0"/>
          </a:p>
          <a:p>
            <a:pPr marL="0" indent="0">
              <a:lnSpc>
                <a:spcPct val="150000"/>
              </a:lnSpc>
              <a:spcAft>
                <a:spcPts val="0"/>
              </a:spcAft>
              <a:buClrTx/>
              <a:buNone/>
            </a:pPr>
            <a:endParaRPr lang="sv-SE" sz="1000" dirty="0"/>
          </a:p>
        </p:txBody>
      </p:sp>
      <p:sp>
        <p:nvSpPr>
          <p:cNvPr id="3" name="Platshållare för bildnummer 2">
            <a:extLst>
              <a:ext uri="{FF2B5EF4-FFF2-40B4-BE49-F238E27FC236}">
                <a16:creationId xmlns:a16="http://schemas.microsoft.com/office/drawing/2014/main" id="{5D4B5142-A25D-84AE-3537-43D522E5229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478912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404784676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Föräldrars inställning till ANDT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659151882"/>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656846569"/>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61404107"/>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04111411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401906023"/>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96574993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411836352"/>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667779718"/>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842706184"/>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15007343"/>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Skola</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66</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Arbetsmiljö</a:t>
            </a:r>
            <a:br>
              <a:rPr lang="sv-SE" sz="1700" dirty="0"/>
            </a:br>
            <a:r>
              <a:rPr lang="sv-SE" sz="1700" dirty="0"/>
              <a:t>• Lärarnas roll</a:t>
            </a:r>
            <a:br>
              <a:rPr lang="sv-SE" sz="1700" dirty="0"/>
            </a:br>
            <a:r>
              <a:rPr lang="sv-SE" sz="1700" dirty="0"/>
              <a:t>• Skolk</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5.Skola-min.jp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Arbetsmiljö</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Arbetsmiljö</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Lärarnas 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79887" y="317684"/>
            <a:ext cx="9360000" cy="1296000"/>
          </a:xfrm>
        </p:spPr>
        <p:txBody>
          <a:bodyPr/>
          <a:lstStyle/>
          <a:p>
            <a:r>
              <a:rPr lang="sv-SE" dirty="0" smtClean="0"/>
              <a:t>Sammanfattning forts.</a:t>
            </a:r>
            <a:endParaRPr lang="sv-SE" dirty="0"/>
          </a:p>
        </p:txBody>
      </p:sp>
      <p:sp>
        <p:nvSpPr>
          <p:cNvPr id="6" name="Platshållare för text 5">
            <a:extLst>
              <a:ext uri="{FF2B5EF4-FFF2-40B4-BE49-F238E27FC236}">
                <a16:creationId xmlns:a16="http://schemas.microsoft.com/office/drawing/2014/main" id="{8D7449CA-3B88-0CD5-C53B-220FE624CDB5}"/>
              </a:ext>
            </a:extLst>
          </p:cNvPr>
          <p:cNvSpPr>
            <a:spLocks noGrp="1"/>
          </p:cNvSpPr>
          <p:nvPr>
            <p:ph type="body" sz="quarter" idx="13"/>
          </p:nvPr>
        </p:nvSpPr>
        <p:spPr>
          <a:xfrm>
            <a:off x="1079887" y="1375594"/>
            <a:ext cx="10317915" cy="5565473"/>
          </a:xfrm>
        </p:spPr>
        <p:txBody>
          <a:bodyPr/>
          <a:lstStyle/>
          <a:p>
            <a:pPr marL="0" indent="0">
              <a:lnSpc>
                <a:spcPct val="150000"/>
              </a:lnSpc>
              <a:spcAft>
                <a:spcPts val="0"/>
              </a:spcAft>
              <a:buClrTx/>
              <a:buNone/>
            </a:pPr>
            <a:endParaRPr lang="sv-SE" sz="1300" dirty="0" smtClean="0"/>
          </a:p>
          <a:p>
            <a:pPr marL="0" indent="0">
              <a:lnSpc>
                <a:spcPct val="150000"/>
              </a:lnSpc>
              <a:spcAft>
                <a:spcPts val="0"/>
              </a:spcAft>
              <a:buClrTx/>
              <a:buNone/>
            </a:pPr>
            <a:r>
              <a:rPr lang="sv-SE" sz="1300" b="1" dirty="0"/>
              <a:t>Skola, fritid och trygghet</a:t>
            </a:r>
          </a:p>
          <a:p>
            <a:pPr>
              <a:lnSpc>
                <a:spcPct val="150000"/>
              </a:lnSpc>
              <a:spcAft>
                <a:spcPts val="0"/>
              </a:spcAft>
              <a:buClrTx/>
            </a:pPr>
            <a:r>
              <a:rPr lang="sv-SE" sz="1300" dirty="0" smtClean="0"/>
              <a:t>Tjejerna i årskurs 9 känner </a:t>
            </a:r>
            <a:r>
              <a:rPr lang="sv-SE" sz="1300" dirty="0"/>
              <a:t>sig i lägre utsträckning lugna inför skolarbetet </a:t>
            </a:r>
            <a:r>
              <a:rPr lang="sv-SE" sz="1300" dirty="0" smtClean="0"/>
              <a:t>(26 %) </a:t>
            </a:r>
            <a:r>
              <a:rPr lang="sv-SE" sz="1300" dirty="0"/>
              <a:t>jämfört med </a:t>
            </a:r>
            <a:r>
              <a:rPr lang="sv-SE" sz="1300" dirty="0" smtClean="0"/>
              <a:t>killarna i årskurs 9 (61 %).  </a:t>
            </a:r>
            <a:endParaRPr lang="sv-SE" sz="1300" dirty="0"/>
          </a:p>
          <a:p>
            <a:pPr>
              <a:lnSpc>
                <a:spcPct val="150000"/>
              </a:lnSpc>
              <a:spcAft>
                <a:spcPts val="0"/>
              </a:spcAft>
              <a:buClrTx/>
            </a:pPr>
            <a:r>
              <a:rPr lang="sv-SE" sz="1300" dirty="0" smtClean="0"/>
              <a:t>Många </a:t>
            </a:r>
            <a:r>
              <a:rPr lang="sv-SE" sz="1300" dirty="0"/>
              <a:t>unga använder sociala medier i hög utsträckning, tjejer mer än killar. Andelen tjejer </a:t>
            </a:r>
            <a:r>
              <a:rPr lang="sv-SE" sz="1300" dirty="0" smtClean="0"/>
              <a:t>i årskurs 9 som </a:t>
            </a:r>
            <a:r>
              <a:rPr lang="sv-SE" sz="1300" dirty="0"/>
              <a:t>använder sociala medier 5 timmar eller mer på vardagar efter skolan är </a:t>
            </a:r>
            <a:r>
              <a:rPr lang="sv-SE" sz="1300" dirty="0" smtClean="0"/>
              <a:t>45 % </a:t>
            </a:r>
            <a:r>
              <a:rPr lang="sv-SE" sz="1300" dirty="0"/>
              <a:t>och </a:t>
            </a:r>
            <a:r>
              <a:rPr lang="sv-SE" sz="1300" dirty="0" smtClean="0"/>
              <a:t>25 % för killarna.</a:t>
            </a:r>
            <a:endParaRPr lang="sv-SE" sz="1300" dirty="0"/>
          </a:p>
          <a:p>
            <a:pPr>
              <a:lnSpc>
                <a:spcPct val="150000"/>
              </a:lnSpc>
              <a:spcAft>
                <a:spcPts val="0"/>
              </a:spcAft>
              <a:buClrTx/>
            </a:pPr>
            <a:r>
              <a:rPr lang="sv-SE" sz="1300" dirty="0"/>
              <a:t>Tryggheten till och från skolan, på rasterna och i klassrummet har minskat bland </a:t>
            </a:r>
            <a:r>
              <a:rPr lang="sv-SE" sz="1300" dirty="0" smtClean="0"/>
              <a:t>unga, särskilt bland killar.</a:t>
            </a:r>
            <a:endParaRPr lang="sv-SE" sz="1300" dirty="0"/>
          </a:p>
          <a:p>
            <a:pPr>
              <a:lnSpc>
                <a:spcPct val="150000"/>
              </a:lnSpc>
              <a:spcAft>
                <a:spcPts val="0"/>
              </a:spcAft>
              <a:buClrTx/>
            </a:pPr>
            <a:r>
              <a:rPr lang="sv-SE" sz="1300" dirty="0"/>
              <a:t>Att ha blivit utsatt för sexuella ofredanden av olika slag är fortfarande ett stort problem, särskilt bland </a:t>
            </a:r>
            <a:r>
              <a:rPr lang="sv-SE" sz="1300" dirty="0" smtClean="0"/>
              <a:t>tjejer, 47 %, jämfört </a:t>
            </a:r>
            <a:r>
              <a:rPr lang="sv-SE" sz="1300" smtClean="0"/>
              <a:t>med 23 </a:t>
            </a:r>
            <a:r>
              <a:rPr lang="sv-SE" sz="1300" dirty="0" smtClean="0"/>
              <a:t>% bland killarna. </a:t>
            </a:r>
            <a:r>
              <a:rPr lang="sv-SE" sz="1300" dirty="0"/>
              <a:t>De vanligaste är att mot sin vilja tagit emot avklädda bilder, blivit kontaktad på sociala medier i sexuellt syfte och att någon har tafsat på dig. </a:t>
            </a:r>
          </a:p>
          <a:p>
            <a:pPr marL="0" indent="0">
              <a:lnSpc>
                <a:spcPct val="150000"/>
              </a:lnSpc>
              <a:spcAft>
                <a:spcPts val="0"/>
              </a:spcAft>
              <a:buClrTx/>
              <a:buNone/>
            </a:pPr>
            <a:endParaRPr lang="sv-SE" sz="1300" b="1" dirty="0" smtClean="0"/>
          </a:p>
          <a:p>
            <a:pPr marL="0" indent="0">
              <a:lnSpc>
                <a:spcPct val="150000"/>
              </a:lnSpc>
              <a:spcAft>
                <a:spcPts val="0"/>
              </a:spcAft>
              <a:buClrTx/>
              <a:buNone/>
            </a:pPr>
            <a:r>
              <a:rPr lang="sv-SE" sz="1300" b="1" dirty="0"/>
              <a:t>Livet och </a:t>
            </a:r>
            <a:r>
              <a:rPr lang="sv-SE" sz="1300" b="1" dirty="0" smtClean="0"/>
              <a:t>framtiden</a:t>
            </a:r>
          </a:p>
          <a:p>
            <a:pPr>
              <a:lnSpc>
                <a:spcPct val="150000"/>
              </a:lnSpc>
              <a:spcAft>
                <a:spcPts val="0"/>
              </a:spcAft>
              <a:buClrTx/>
            </a:pPr>
            <a:r>
              <a:rPr lang="sv-SE" sz="1300" dirty="0" smtClean="0"/>
              <a:t>Unga i årskurs 9 i Mullsjö kommun ser i lägre utsträckning ljust på sin framtid än unga i länet. </a:t>
            </a:r>
            <a:endParaRPr lang="sv-SE" sz="1300" dirty="0"/>
          </a:p>
          <a:p>
            <a:pPr>
              <a:lnSpc>
                <a:spcPct val="100000"/>
              </a:lnSpc>
              <a:spcAft>
                <a:spcPts val="0"/>
              </a:spcAft>
              <a:buClrTx/>
            </a:pPr>
            <a:endParaRPr lang="sv-SE" sz="1300" dirty="0"/>
          </a:p>
        </p:txBody>
      </p:sp>
      <p:sp>
        <p:nvSpPr>
          <p:cNvPr id="3" name="Platshållare för bildnummer 2">
            <a:extLst>
              <a:ext uri="{FF2B5EF4-FFF2-40B4-BE49-F238E27FC236}">
                <a16:creationId xmlns:a16="http://schemas.microsoft.com/office/drawing/2014/main" id="{5D4B5142-A25D-84AE-3537-43D522E5229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202433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335054016"/>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Skolk</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Fritid</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71</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Påståenden om fritid</a:t>
            </a:r>
            <a:br>
              <a:rPr lang="sv-SE" sz="1700" dirty="0"/>
            </a:br>
            <a:r>
              <a:rPr lang="sv-SE" sz="1700" dirty="0"/>
              <a:t>• Fritidsaktiviteter</a:t>
            </a:r>
            <a:br>
              <a:rPr lang="sv-SE" sz="1700" dirty="0"/>
            </a:br>
            <a:r>
              <a:rPr lang="sv-SE" sz="1700" dirty="0"/>
              <a:t>• Medlem i förening</a:t>
            </a:r>
            <a:br>
              <a:rPr lang="sv-SE" sz="1700" dirty="0"/>
            </a:br>
            <a:r>
              <a:rPr lang="sv-SE" sz="1700" dirty="0"/>
              <a:t>• Medieanvändning</a:t>
            </a:r>
            <a:br>
              <a:rPr lang="sv-SE" sz="1700" dirty="0"/>
            </a:br>
            <a:r>
              <a:rPr lang="sv-SE" sz="1700" dirty="0"/>
              <a:t>• Trygghet</a:t>
            </a:r>
            <a:br>
              <a:rPr lang="sv-SE" sz="1700" dirty="0"/>
            </a:br>
            <a:r>
              <a:rPr lang="sv-SE" sz="1700" dirty="0"/>
              <a:t>• Tillit</a:t>
            </a:r>
            <a:br>
              <a:rPr lang="sv-SE" sz="1700" dirty="0"/>
            </a:br>
            <a:r>
              <a:rPr lang="sv-SE" sz="1700" dirty="0"/>
              <a:t>• Välja själv</a:t>
            </a:r>
            <a:br>
              <a:rPr lang="sv-SE" sz="1700" dirty="0"/>
            </a:br>
            <a:r>
              <a:rPr lang="sv-SE" sz="1700" dirty="0"/>
              <a:t>• Mobbing och trakasserier</a:t>
            </a:r>
            <a:br>
              <a:rPr lang="sv-SE" sz="1700" dirty="0"/>
            </a:br>
            <a:r>
              <a:rPr lang="sv-SE" sz="1700" dirty="0"/>
              <a:t>• Utsatthet</a:t>
            </a:r>
            <a:br>
              <a:rPr lang="sv-SE" sz="1700" dirty="0"/>
            </a:br>
            <a:r>
              <a:rPr lang="sv-SE" sz="1700" dirty="0"/>
              <a:t>• Våld</a:t>
            </a:r>
            <a:br>
              <a:rPr lang="sv-SE" sz="1700" dirty="0"/>
            </a:br>
            <a:r>
              <a:rPr lang="sv-SE" sz="1700" dirty="0"/>
              <a:t>• Demokrati och inflytande</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6.Fritid-min.jpe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3538568644"/>
              </p:ext>
            </p:extLst>
          </p:nvPr>
        </p:nvGraphicFramePr>
        <p:xfrm>
          <a:off x="1439863" y="1838960"/>
          <a:ext cx="9359900" cy="408304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8366704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322728661"/>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911907469"/>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spTree>
    <p:extLst>
      <p:ext uri="{BB962C8B-B14F-4D97-AF65-F5344CB8AC3E}">
        <p14:creationId xmlns:p14="http://schemas.microsoft.com/office/powerpoint/2010/main" val="28366704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spTree>
    <p:extLst>
      <p:ext uri="{BB962C8B-B14F-4D97-AF65-F5344CB8AC3E}">
        <p14:creationId xmlns:p14="http://schemas.microsoft.com/office/powerpoint/2010/main" val="28366704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spTree>
    <p:extLst>
      <p:ext uri="{BB962C8B-B14F-4D97-AF65-F5344CB8AC3E}">
        <p14:creationId xmlns:p14="http://schemas.microsoft.com/office/powerpoint/2010/main" val="2836670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Demografi</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8</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Kön</a:t>
            </a:r>
            <a:br>
              <a:rPr lang="sv-SE" sz="1700" dirty="0"/>
            </a:br>
            <a:r>
              <a:rPr lang="sv-SE" sz="1700" dirty="0"/>
              <a:t>• Bostadsläge</a:t>
            </a:r>
            <a:br>
              <a:rPr lang="sv-SE" sz="1700" dirty="0"/>
            </a:br>
            <a:r>
              <a:rPr lang="sv-SE" sz="1700" dirty="0"/>
              <a:t>• Vem man bor med</a:t>
            </a:r>
            <a:br>
              <a:rPr lang="sv-SE" sz="1700" dirty="0"/>
            </a:br>
            <a:r>
              <a:rPr lang="sv-SE" sz="1700" dirty="0"/>
              <a:t>• Föräldrars/vårdnadshavares </a:t>
            </a:r>
            <a:br>
              <a:rPr lang="sv-SE" sz="1700" dirty="0"/>
            </a:br>
            <a:r>
              <a:rPr lang="sv-SE" sz="1700" dirty="0"/>
              <a:t>  sysselsättning</a:t>
            </a:r>
            <a:br>
              <a:rPr lang="sv-SE" sz="1700" dirty="0"/>
            </a:br>
            <a:r>
              <a:rPr lang="sv-SE" sz="1700" dirty="0"/>
              <a:t>• Ekonomi</a:t>
            </a:r>
            <a:br>
              <a:rPr lang="sv-SE" sz="1700" dirty="0"/>
            </a:br>
            <a:r>
              <a:rPr lang="sv-SE" sz="1700" dirty="0"/>
              <a:t>• Härkomst</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1.Demografi-min.jpeg"/>
          <p:cNvPicPr>
            <a:picLocks noChangeAspect="1"/>
          </p:cNvPicPr>
          <p:nvPr/>
        </p:nvPicPr>
        <p:blipFill>
          <a:blip r:embed="rId2" cstate="print"/>
          <a:stretch/>
        </p:blipFill>
        <p:spPr>
          <a:xfrm>
            <a:off x="6096000" y="2195999"/>
            <a:ext cx="5291151" cy="3780000"/>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014208639"/>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4090939131"/>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spTree>
    <p:extLst>
      <p:ext uri="{BB962C8B-B14F-4D97-AF65-F5344CB8AC3E}">
        <p14:creationId xmlns:p14="http://schemas.microsoft.com/office/powerpoint/2010/main" val="28366704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344166704"/>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4038701439"/>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spTree>
    <p:extLst>
      <p:ext uri="{BB962C8B-B14F-4D97-AF65-F5344CB8AC3E}">
        <p14:creationId xmlns:p14="http://schemas.microsoft.com/office/powerpoint/2010/main" val="28366704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spTree>
    <p:extLst>
      <p:ext uri="{BB962C8B-B14F-4D97-AF65-F5344CB8AC3E}">
        <p14:creationId xmlns:p14="http://schemas.microsoft.com/office/powerpoint/2010/main" val="28366704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spTree>
    <p:extLst>
      <p:ext uri="{BB962C8B-B14F-4D97-AF65-F5344CB8AC3E}">
        <p14:creationId xmlns:p14="http://schemas.microsoft.com/office/powerpoint/2010/main" val="28366704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967108697"/>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276682949"/>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spTree>
    <p:extLst>
      <p:ext uri="{BB962C8B-B14F-4D97-AF65-F5344CB8AC3E}">
        <p14:creationId xmlns:p14="http://schemas.microsoft.com/office/powerpoint/2010/main" val="28366704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spTree>
    <p:extLst>
      <p:ext uri="{BB962C8B-B14F-4D97-AF65-F5344CB8AC3E}">
        <p14:creationId xmlns:p14="http://schemas.microsoft.com/office/powerpoint/2010/main" val="28366704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362036099"/>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455356303"/>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spTree>
    <p:extLst>
      <p:ext uri="{BB962C8B-B14F-4D97-AF65-F5344CB8AC3E}">
        <p14:creationId xmlns:p14="http://schemas.microsoft.com/office/powerpoint/2010/main" val="28366704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spTree>
    <p:extLst>
      <p:ext uri="{BB962C8B-B14F-4D97-AF65-F5344CB8AC3E}">
        <p14:creationId xmlns:p14="http://schemas.microsoft.com/office/powerpoint/2010/main" val="28366704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spTree>
    <p:extLst>
      <p:ext uri="{BB962C8B-B14F-4D97-AF65-F5344CB8AC3E}">
        <p14:creationId xmlns:p14="http://schemas.microsoft.com/office/powerpoint/2010/main" val="28366704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spTree>
    <p:extLst>
      <p:ext uri="{BB962C8B-B14F-4D97-AF65-F5344CB8AC3E}">
        <p14:creationId xmlns:p14="http://schemas.microsoft.com/office/powerpoint/2010/main" val="960039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Kön och bostadsläge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spTree>
    <p:extLst>
      <p:ext uri="{BB962C8B-B14F-4D97-AF65-F5344CB8AC3E}">
        <p14:creationId xmlns:p14="http://schemas.microsoft.com/office/powerpoint/2010/main" val="28366704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Medlem i förening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643676875"/>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120392157"/>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Medieanvändning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4252958363"/>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403943966"/>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Medieanvändning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48520013"/>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Medieanvändning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Mullsjö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Mullsjö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theme/theme1.xml><?xml version="1.0" encoding="utf-8"?>
<a:theme xmlns:a="http://schemas.openxmlformats.org/drawingml/2006/main" name="ADP Theme">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Office">
      <a:majorFont>
        <a:latin typeface="Georgia"/>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eorgia"/>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 cap="flat" cmpd="sng" algn="ctr">
          <a:no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RJL typ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Jönköping PPT mall.potx" id="{13E4399E-5F9B-40E6-94C3-C1F83C5BD43C}" vid="{82077F98-F605-4446-9AB5-D7AFC221889B}"/>
    </a:ext>
  </a:extLst>
</a:theme>
</file>

<file path=ppt/theme/theme3.xml><?xml version="1.0" encoding="utf-8"?>
<a:theme xmlns:a="http://schemas.openxmlformats.org/drawingml/2006/main" name="1_Office-tema">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RJL typ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Jönköping PPT mall.potx" id="{13E4399E-5F9B-40E6-94C3-C1F83C5BD43C}" vid="{82077F98-F605-4446-9AB5-D7AFC221889B}"/>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6401</Words>
  <Application>Microsoft Office PowerPoint</Application>
  <PresentationFormat>Bredbild</PresentationFormat>
  <Paragraphs>832</Paragraphs>
  <Slides>123</Slides>
  <Notes>1</Notes>
  <HiddenSlides>0</HiddenSlides>
  <MMClips>0</MMClips>
  <ScaleCrop>false</ScaleCrop>
  <HeadingPairs>
    <vt:vector size="6" baseType="variant">
      <vt:variant>
        <vt:lpstr>Använt teckensnitt</vt:lpstr>
      </vt:variant>
      <vt:variant>
        <vt:i4>2</vt:i4>
      </vt:variant>
      <vt:variant>
        <vt:lpstr>Tema</vt:lpstr>
      </vt:variant>
      <vt:variant>
        <vt:i4>3</vt:i4>
      </vt:variant>
      <vt:variant>
        <vt:lpstr>Bildrubriker</vt:lpstr>
      </vt:variant>
      <vt:variant>
        <vt:i4>123</vt:i4>
      </vt:variant>
    </vt:vector>
  </HeadingPairs>
  <TitlesOfParts>
    <vt:vector size="128" baseType="lpstr">
      <vt:lpstr>Arial</vt:lpstr>
      <vt:lpstr>Calibri</vt:lpstr>
      <vt:lpstr>ADP Theme</vt:lpstr>
      <vt:lpstr>Office-tema</vt:lpstr>
      <vt:lpstr>1_Office-tema</vt:lpstr>
      <vt:lpstr>Folkhälsoenkät Ung 2023</vt:lpstr>
      <vt:lpstr>Information</vt:lpstr>
      <vt:lpstr>Om undersökningen</vt:lpstr>
      <vt:lpstr>Rättelse</vt:lpstr>
      <vt:lpstr>Svarsfrekvenser</vt:lpstr>
      <vt:lpstr>Sammanfattning – Mullsjö kommun</vt:lpstr>
      <vt:lpstr>Sammanfattning forts.</vt:lpstr>
      <vt:lpstr>Demografi</vt:lpstr>
      <vt:lpstr>Kön och bostadsläge</vt:lpstr>
      <vt:lpstr>Vem man bor med</vt:lpstr>
      <vt:lpstr>Föräldrars/vårdnadshavares sysselsättning</vt:lpstr>
      <vt:lpstr>Ekonomi</vt:lpstr>
      <vt:lpstr>Härkomst</vt:lpstr>
      <vt:lpstr>HÄLSA</vt:lpstr>
      <vt:lpstr>Allmän hälsa</vt:lpstr>
      <vt:lpstr>Psykiskt välbefinnande</vt:lpstr>
      <vt:lpstr>Psykosomatiska besvär</vt:lpstr>
      <vt:lpstr>Psykosomatiska besvär</vt:lpstr>
      <vt:lpstr>Psykosomatiska besvär</vt:lpstr>
      <vt:lpstr>Psykosomatiska besvär</vt:lpstr>
      <vt:lpstr>Psykosomatiska besvär</vt:lpstr>
      <vt:lpstr>Upplevd självkänsla</vt:lpstr>
      <vt:lpstr>Upplevd självkänsla</vt:lpstr>
      <vt:lpstr>Upplevd självkänsla</vt:lpstr>
      <vt:lpstr>Impulskontroll</vt:lpstr>
      <vt:lpstr>Impulskontroll</vt:lpstr>
      <vt:lpstr>Impulskontroll</vt:lpstr>
      <vt:lpstr>Funktionsnedsättning</vt:lpstr>
      <vt:lpstr>Långvarig sjukdom</vt:lpstr>
      <vt:lpstr>Levnadsvanor</vt:lpstr>
      <vt:lpstr>Kost</vt:lpstr>
      <vt:lpstr>Kost</vt:lpstr>
      <vt:lpstr>Kost</vt:lpstr>
      <vt:lpstr>Kost</vt:lpstr>
      <vt:lpstr>Kost</vt:lpstr>
      <vt:lpstr>Kost</vt:lpstr>
      <vt:lpstr>Kost</vt:lpstr>
      <vt:lpstr>Kost</vt:lpstr>
      <vt:lpstr>Kost</vt:lpstr>
      <vt:lpstr>Fysisk aktivitet</vt:lpstr>
      <vt:lpstr>Fysisk aktivitet</vt:lpstr>
      <vt:lpstr>Sömn</vt:lpstr>
      <vt:lpstr>Sömn</vt:lpstr>
      <vt:lpstr>Sex och samlevnad</vt:lpstr>
      <vt:lpstr>Sex och samlevnad</vt:lpstr>
      <vt:lpstr>Tobak alkohol, narkotika och spel</vt:lpstr>
      <vt:lpstr>Rökning</vt:lpstr>
      <vt:lpstr>Snusning</vt:lpstr>
      <vt:lpstr>Vitt snus</vt:lpstr>
      <vt:lpstr>E-cigaretter</vt:lpstr>
      <vt:lpstr>Vattenpipa</vt:lpstr>
      <vt:lpstr>Alkohol</vt:lpstr>
      <vt:lpstr>Alkohol</vt:lpstr>
      <vt:lpstr>Alkohol</vt:lpstr>
      <vt:lpstr>Alkohol</vt:lpstr>
      <vt:lpstr>Narkotika</vt:lpstr>
      <vt:lpstr>Inställning till cannabis</vt:lpstr>
      <vt:lpstr>Debutålder ANDT</vt:lpstr>
      <vt:lpstr>Debutålder ANDT</vt:lpstr>
      <vt:lpstr>Föräldrars inställning till ANDT</vt:lpstr>
      <vt:lpstr>Spel</vt:lpstr>
      <vt:lpstr>Spel</vt:lpstr>
      <vt:lpstr>Spel</vt:lpstr>
      <vt:lpstr>Spel</vt:lpstr>
      <vt:lpstr>Spel</vt:lpstr>
      <vt:lpstr>Skola</vt:lpstr>
      <vt:lpstr>Arbetsmiljö</vt:lpstr>
      <vt:lpstr>Arbetsmiljö</vt:lpstr>
      <vt:lpstr>Lärarnas roll</vt:lpstr>
      <vt:lpstr>Skolk</vt:lpstr>
      <vt:lpstr>Fritid</vt:lpstr>
      <vt:lpstr>Påståenden om fritid</vt:lpstr>
      <vt:lpstr>Påståenden om fritid</vt:lpstr>
      <vt:lpstr>Påståenden om fritid</vt:lpstr>
      <vt:lpstr>Påståenden om fritid</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Medlem i förening</vt:lpstr>
      <vt:lpstr>Medieanvändning</vt:lpstr>
      <vt:lpstr>Medieanvändning</vt:lpstr>
      <vt:lpstr>Medieanvändning</vt:lpstr>
      <vt:lpstr>Trygghet</vt:lpstr>
      <vt:lpstr>Trygghet</vt:lpstr>
      <vt:lpstr>Trygghet</vt:lpstr>
      <vt:lpstr>Trygghet</vt:lpstr>
      <vt:lpstr>Trygghet</vt:lpstr>
      <vt:lpstr>Trygghet</vt:lpstr>
      <vt:lpstr>Trygghet</vt:lpstr>
      <vt:lpstr>Trygghet</vt:lpstr>
      <vt:lpstr>Tillit</vt:lpstr>
      <vt:lpstr>Tillit</vt:lpstr>
      <vt:lpstr>Tillit</vt:lpstr>
      <vt:lpstr>Tillit</vt:lpstr>
      <vt:lpstr>Välja själv</vt:lpstr>
      <vt:lpstr>Välja själv</vt:lpstr>
      <vt:lpstr>Välja själv</vt:lpstr>
      <vt:lpstr>Välja själv</vt:lpstr>
      <vt:lpstr>Mobbing och trakasserier</vt:lpstr>
      <vt:lpstr>Mobbing och trakasserier</vt:lpstr>
      <vt:lpstr>Utsatthet</vt:lpstr>
      <vt:lpstr>Våld</vt:lpstr>
      <vt:lpstr>Våld</vt:lpstr>
      <vt:lpstr>Demokrati och inflytande</vt:lpstr>
      <vt:lpstr>Demokrati och inflytande</vt:lpstr>
      <vt:lpstr>Livet och framtiden</vt:lpstr>
      <vt:lpstr>Existentiell hälsa</vt:lpstr>
      <vt:lpstr>Existentiell hälsa</vt:lpstr>
      <vt:lpstr>Existentiell hälsa</vt:lpstr>
      <vt:lpstr>Existentiell hälsa</vt:lpstr>
      <vt:lpstr>Framtiden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dc:title>
  <dc:creator>ADP</dc:creator>
  <cp:lastModifiedBy>Björn Elise</cp:lastModifiedBy>
  <cp:revision>14</cp:revision>
  <dcterms:created xsi:type="dcterms:W3CDTF">2024-01-23T13:20:48Z</dcterms:created>
  <dcterms:modified xsi:type="dcterms:W3CDTF">2024-02-28T12:57:17Z</dcterms:modified>
</cp:coreProperties>
</file>