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9.xml" ContentType="application/vnd.openxmlformats-officedocument.presentationml.notesSlide+xml"/>
  <Override PartName="/ppt/charts/chart1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0.xml" ContentType="application/vnd.openxmlformats-officedocument.presentationml.notesSlide+xml"/>
  <Override PartName="/ppt/charts/chart20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1.xml" ContentType="application/vnd.openxmlformats-officedocument.presentationml.notesSlide+xml"/>
  <Override PartName="/ppt/charts/chart21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2.xml" ContentType="application/vnd.openxmlformats-officedocument.presentationml.notesSlide+xml"/>
  <Override PartName="/ppt/charts/chart22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3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3.xml" ContentType="application/vnd.openxmlformats-officedocument.presentationml.notesSlide+xml"/>
  <Override PartName="/ppt/charts/chart24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4.xml" ContentType="application/vnd.openxmlformats-officedocument.presentationml.notesSlide+xml"/>
  <Override PartName="/ppt/charts/chart25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5.xml" ContentType="application/vnd.openxmlformats-officedocument.presentationml.notesSlide+xml"/>
  <Override PartName="/ppt/charts/chart26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6.xml" ContentType="application/vnd.openxmlformats-officedocument.presentationml.notesSlide+xml"/>
  <Override PartName="/ppt/charts/chart27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7.xml" ContentType="application/vnd.openxmlformats-officedocument.presentationml.notesSlide+xml"/>
  <Override PartName="/ppt/charts/chart28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8.xml" ContentType="application/vnd.openxmlformats-officedocument.presentationml.notesSlide+xml"/>
  <Override PartName="/ppt/charts/chart29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9.xml" ContentType="application/vnd.openxmlformats-officedocument.presentationml.notesSlide+xml"/>
  <Override PartName="/ppt/charts/chart30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30.xml" ContentType="application/vnd.openxmlformats-officedocument.presentationml.notesSlide+xml"/>
  <Override PartName="/ppt/charts/chart31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31.xml" ContentType="application/vnd.openxmlformats-officedocument.presentationml.notesSlide+xml"/>
  <Override PartName="/ppt/charts/chart32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32.xml" ContentType="application/vnd.openxmlformats-officedocument.presentationml.notesSlide+xml"/>
  <Override PartName="/ppt/charts/chart33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33.xml" ContentType="application/vnd.openxmlformats-officedocument.presentationml.notesSlide+xml"/>
  <Override PartName="/ppt/charts/chart34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34.xml" ContentType="application/vnd.openxmlformats-officedocument.presentationml.notesSlide+xml"/>
  <Override PartName="/ppt/charts/chart35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35.xml" ContentType="application/vnd.openxmlformats-officedocument.presentationml.notesSlide+xml"/>
  <Override PartName="/ppt/charts/chart36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36.xml" ContentType="application/vnd.openxmlformats-officedocument.presentationml.notesSlide+xml"/>
  <Override PartName="/ppt/charts/chart37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8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37.xml" ContentType="application/vnd.openxmlformats-officedocument.presentationml.notesSlide+xml"/>
  <Override PartName="/ppt/charts/chart39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38.xml" ContentType="application/vnd.openxmlformats-officedocument.presentationml.notesSlide+xml"/>
  <Override PartName="/ppt/charts/chart40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39.xml" ContentType="application/vnd.openxmlformats-officedocument.presentationml.notesSlide+xml"/>
  <Override PartName="/ppt/charts/chart41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40.xml" ContentType="application/vnd.openxmlformats-officedocument.presentationml.notesSlide+xml"/>
  <Override PartName="/ppt/charts/chart42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41.xml" ContentType="application/vnd.openxmlformats-officedocument.presentationml.notesSlide+xml"/>
  <Override PartName="/ppt/charts/chart43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42.xml" ContentType="application/vnd.openxmlformats-officedocument.presentationml.notesSlide+xml"/>
  <Override PartName="/ppt/charts/chart44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43.xml" ContentType="application/vnd.openxmlformats-officedocument.presentationml.notesSlide+xml"/>
  <Override PartName="/ppt/charts/chart45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44.xml" ContentType="application/vnd.openxmlformats-officedocument.presentationml.notesSlide+xml"/>
  <Override PartName="/ppt/charts/chart46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45.xml" ContentType="application/vnd.openxmlformats-officedocument.presentationml.notesSlide+xml"/>
  <Override PartName="/ppt/charts/chart47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notesSlides/notesSlide46.xml" ContentType="application/vnd.openxmlformats-officedocument.presentationml.notesSlide+xml"/>
  <Override PartName="/ppt/charts/chart48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notesSlides/notesSlide47.xml" ContentType="application/vnd.openxmlformats-officedocument.presentationml.notesSlide+xml"/>
  <Override PartName="/ppt/charts/chart49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notesSlides/notesSlide48.xml" ContentType="application/vnd.openxmlformats-officedocument.presentationml.notesSlide+xml"/>
  <Override PartName="/ppt/charts/chart50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notesSlides/notesSlide49.xml" ContentType="application/vnd.openxmlformats-officedocument.presentationml.notesSlide+xml"/>
  <Override PartName="/ppt/charts/chart51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notesSlides/notesSlide50.xml" ContentType="application/vnd.openxmlformats-officedocument.presentationml.notesSlide+xml"/>
  <Override PartName="/ppt/charts/chart52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notesSlides/notesSlide51.xml" ContentType="application/vnd.openxmlformats-officedocument.presentationml.notesSlide+xml"/>
  <Override PartName="/ppt/charts/chart53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notesSlides/notesSlide52.xml" ContentType="application/vnd.openxmlformats-officedocument.presentationml.notesSlide+xml"/>
  <Override PartName="/ppt/charts/chart54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notesSlides/notesSlide53.xml" ContentType="application/vnd.openxmlformats-officedocument.presentationml.notesSlide+xml"/>
  <Override PartName="/ppt/charts/chart55.xml" ContentType="application/vnd.openxmlformats-officedocument.drawingml.chart+xml"/>
  <Override PartName="/ppt/notesSlides/notesSlide54.xml" ContentType="application/vnd.openxmlformats-officedocument.presentationml.notesSlide+xml"/>
  <Override PartName="/ppt/charts/chart56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notesSlides/notesSlide55.xml" ContentType="application/vnd.openxmlformats-officedocument.presentationml.notesSlide+xml"/>
  <Override PartName="/ppt/charts/chart57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notesSlides/notesSlide56.xml" ContentType="application/vnd.openxmlformats-officedocument.presentationml.notesSlide+xml"/>
  <Override PartName="/ppt/charts/chart58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notesSlides/notesSlide57.xml" ContentType="application/vnd.openxmlformats-officedocument.presentationml.notesSlide+xml"/>
  <Override PartName="/ppt/charts/chart59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60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notesSlides/notesSlide58.xml" ContentType="application/vnd.openxmlformats-officedocument.presentationml.notesSlide+xml"/>
  <Override PartName="/ppt/charts/chart61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notesSlides/notesSlide59.xml" ContentType="application/vnd.openxmlformats-officedocument.presentationml.notesSlide+xml"/>
  <Override PartName="/ppt/charts/chart62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notesSlides/notesSlide60.xml" ContentType="application/vnd.openxmlformats-officedocument.presentationml.notesSlide+xml"/>
  <Override PartName="/ppt/charts/chart63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notesSlides/notesSlide61.xml" ContentType="application/vnd.openxmlformats-officedocument.presentationml.notesSlide+xml"/>
  <Override PartName="/ppt/charts/chart64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5"/>
  </p:notesMasterIdLst>
  <p:sldIdLst>
    <p:sldId id="256" r:id="rId2"/>
    <p:sldId id="260" r:id="rId3"/>
    <p:sldId id="261" r:id="rId4"/>
    <p:sldId id="269" r:id="rId5"/>
    <p:sldId id="270" r:id="rId6"/>
    <p:sldId id="283" r:id="rId7"/>
    <p:sldId id="286" r:id="rId8"/>
    <p:sldId id="259" r:id="rId9"/>
    <p:sldId id="331" r:id="rId10"/>
    <p:sldId id="275" r:id="rId11"/>
    <p:sldId id="332" r:id="rId12"/>
    <p:sldId id="274" r:id="rId13"/>
    <p:sldId id="267" r:id="rId14"/>
    <p:sldId id="265" r:id="rId15"/>
    <p:sldId id="266" r:id="rId16"/>
    <p:sldId id="296" r:id="rId17"/>
    <p:sldId id="297" r:id="rId18"/>
    <p:sldId id="278" r:id="rId19"/>
    <p:sldId id="305" r:id="rId20"/>
    <p:sldId id="306" r:id="rId21"/>
    <p:sldId id="307" r:id="rId22"/>
    <p:sldId id="290" r:id="rId23"/>
    <p:sldId id="289" r:id="rId24"/>
    <p:sldId id="300" r:id="rId25"/>
    <p:sldId id="308" r:id="rId26"/>
    <p:sldId id="309" r:id="rId27"/>
    <p:sldId id="310" r:id="rId28"/>
    <p:sldId id="299" r:id="rId29"/>
    <p:sldId id="319" r:id="rId30"/>
    <p:sldId id="320" r:id="rId31"/>
    <p:sldId id="322" r:id="rId32"/>
    <p:sldId id="298" r:id="rId33"/>
    <p:sldId id="311" r:id="rId34"/>
    <p:sldId id="326" r:id="rId35"/>
    <p:sldId id="327" r:id="rId36"/>
    <p:sldId id="291" r:id="rId37"/>
    <p:sldId id="321" r:id="rId38"/>
    <p:sldId id="301" r:id="rId39"/>
    <p:sldId id="302" r:id="rId40"/>
    <p:sldId id="303" r:id="rId41"/>
    <p:sldId id="330" r:id="rId42"/>
    <p:sldId id="304" r:id="rId43"/>
    <p:sldId id="295" r:id="rId44"/>
    <p:sldId id="279" r:id="rId45"/>
    <p:sldId id="312" r:id="rId46"/>
    <p:sldId id="313" r:id="rId47"/>
    <p:sldId id="328" r:id="rId48"/>
    <p:sldId id="292" r:id="rId49"/>
    <p:sldId id="280" r:id="rId50"/>
    <p:sldId id="314" r:id="rId51"/>
    <p:sldId id="315" r:id="rId52"/>
    <p:sldId id="329" r:id="rId53"/>
    <p:sldId id="293" r:id="rId54"/>
    <p:sldId id="281" r:id="rId55"/>
    <p:sldId id="324" r:id="rId56"/>
    <p:sldId id="325" r:id="rId57"/>
    <p:sldId id="323" r:id="rId58"/>
    <p:sldId id="294" r:id="rId59"/>
    <p:sldId id="333" r:id="rId60"/>
    <p:sldId id="282" r:id="rId61"/>
    <p:sldId id="316" r:id="rId62"/>
    <p:sldId id="317" r:id="rId63"/>
    <p:sldId id="318" r:id="rId6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15EC8EFD-3277-4B7A-B245-9E48EDDB7F9A}">
          <p14:sldIdLst>
            <p14:sldId id="256"/>
          </p14:sldIdLst>
        </p14:section>
        <p14:section name="Behörighet gymnasiet/examen - Ida" id="{F02D70FE-0A48-48AD-80AC-78869C9F40E2}">
          <p14:sldIdLst>
            <p14:sldId id="260"/>
            <p14:sldId id="261"/>
            <p14:sldId id="269"/>
            <p14:sldId id="270"/>
          </p14:sldIdLst>
        </p14:section>
        <p14:section name="Arbetslöshet - uppdaterad 2024" id="{484571BD-10F7-4574-85C0-8B43A9DF5D77}">
          <p14:sldIdLst>
            <p14:sldId id="283"/>
            <p14:sldId id="286"/>
          </p14:sldIdLst>
        </p14:section>
        <p14:section name="Låg ekonomisk standard (uppdaterad 2024)" id="{1E0B139C-5B52-4A8E-A3AD-440F3BE897EF}">
          <p14:sldIdLst>
            <p14:sldId id="259"/>
            <p14:sldId id="331"/>
            <p14:sldId id="275"/>
            <p14:sldId id="332"/>
          </p14:sldIdLst>
        </p14:section>
        <p14:section name="Våldsbrott (uppdaterad 2024)" id="{5249DC46-D8B3-4713-A43D-534643C3E6C4}">
          <p14:sldIdLst>
            <p14:sldId id="274"/>
          </p14:sldIdLst>
        </p14:section>
        <p14:section name="Medellivslängd - uppdaterad 2024" id="{2EDA22AF-0526-46B1-B6FA-F01EC4B2FD69}">
          <p14:sldIdLst>
            <p14:sldId id="267"/>
            <p14:sldId id="265"/>
            <p14:sldId id="266"/>
            <p14:sldId id="296"/>
            <p14:sldId id="297"/>
          </p14:sldIdLst>
        </p14:section>
        <p14:section name="Allmän hälsa - uppdaterad" id="{28B6B058-C729-461D-87E2-7CE93FC007A1}">
          <p14:sldIdLst>
            <p14:sldId id="278"/>
            <p14:sldId id="305"/>
            <p14:sldId id="306"/>
            <p14:sldId id="307"/>
            <p14:sldId id="290"/>
            <p14:sldId id="289"/>
          </p14:sldIdLst>
        </p14:section>
        <p14:section name="Ängslan, oro, ångest - uppdataread" id="{DFA29812-29A0-4AEB-BA2F-D77860B1C0A1}">
          <p14:sldIdLst>
            <p14:sldId id="300"/>
            <p14:sldId id="308"/>
            <p14:sldId id="309"/>
            <p14:sldId id="310"/>
            <p14:sldId id="299"/>
            <p14:sldId id="319"/>
            <p14:sldId id="320"/>
            <p14:sldId id="322"/>
            <p14:sldId id="298"/>
            <p14:sldId id="311"/>
            <p14:sldId id="326"/>
            <p14:sldId id="327"/>
            <p14:sldId id="291"/>
            <p14:sldId id="321"/>
          </p14:sldIdLst>
        </p14:section>
        <p14:section name="Sjukskrivning - uppdaterad" id="{6060FCF8-8F60-43BA-8577-FBD2375858B3}">
          <p14:sldIdLst>
            <p14:sldId id="301"/>
            <p14:sldId id="302"/>
            <p14:sldId id="303"/>
            <p14:sldId id="330"/>
            <p14:sldId id="304"/>
            <p14:sldId id="295"/>
          </p14:sldIdLst>
        </p14:section>
        <p14:section name="ANDT - uppdaterad" id="{361B5595-7A32-4535-8E49-211FBD446711}">
          <p14:sldIdLst>
            <p14:sldId id="279"/>
            <p14:sldId id="312"/>
            <p14:sldId id="313"/>
            <p14:sldId id="328"/>
            <p14:sldId id="292"/>
            <p14:sldId id="280"/>
            <p14:sldId id="314"/>
            <p14:sldId id="315"/>
            <p14:sldId id="329"/>
            <p14:sldId id="293"/>
            <p14:sldId id="281"/>
            <p14:sldId id="324"/>
            <p14:sldId id="325"/>
            <p14:sldId id="323"/>
            <p14:sldId id="294"/>
          </p14:sldIdLst>
        </p14:section>
        <p14:section name="Övervikt/fetma - uppdaterad" id="{3CEB6759-6257-4573-A1D5-8A4F5AF6EA2F}">
          <p14:sldIdLst>
            <p14:sldId id="333"/>
            <p14:sldId id="282"/>
            <p14:sldId id="316"/>
            <p14:sldId id="317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1141"/>
    <a:srgbClr val="790721"/>
    <a:srgbClr val="82112B"/>
    <a:srgbClr val="B1063A"/>
    <a:srgbClr val="AE172E"/>
    <a:srgbClr val="AE1738"/>
    <a:srgbClr val="790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87313" autoAdjust="0"/>
  </p:normalViewPr>
  <p:slideViewPr>
    <p:cSldViewPr snapToGrid="0">
      <p:cViewPr varScale="1">
        <p:scale>
          <a:sx n="100" d="100"/>
          <a:sy n="100" d="100"/>
        </p:scale>
        <p:origin x="8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-kalkylblad5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Kansli\Sektion%20Folkh&#228;lsa\2023\Social%20h&#229;llbarhet%20och%20j&#228;mlik%20h&#228;lsa\Strategi%20och%20handlingsplan%20j&#228;mlik%20h&#228;lsa\Uppf&#246;ljning%20av%20indikatorer\Uppf&#246;ljning%202024\Excel%20filer%202024\V&#229;ldsbrot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Kansli\Sektion%20Folkh&#228;lsa\2023\Social%20h&#229;llbarhet%20och%20j&#228;mlik%20h&#228;lsa\Strategi%20och%20handlingsplan%20j&#228;mlik%20h&#228;lsa\Uppf&#246;ljning%20av%20indikatorer\Uppf&#246;ljning%202024\Excel%20filer%202024\Medellivsl&#228;ngd%20kommu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Kansli\Sektion%20Folkh&#228;lsa\2023\Social%20h&#229;llbarhet%20och%20j&#228;mlik%20h&#228;lsa\Strategi%20och%20handlingsplan%20j&#228;mlik%20h&#228;lsa\Uppf&#246;ljning%20av%20indikatorer\Uppf&#246;ljning%202024\Excel%20filer%202024\Medellivsl&#228;ngd%20utbildningsniv&#229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Kansli\Sektion%20Folkh&#228;lsa\2023\Social%20h&#229;llbarhet%20och%20j&#228;mlik%20h&#228;lsa\Strategi%20och%20handlingsplan%20j&#228;mlik%20h&#228;lsa\Uppf&#246;ljning%20av%20indikatorer\Uppf&#246;ljning%202024\Excel%20filer%202024\Medellivsl&#228;ngd%20utbildningsniv&#229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Kansli\Sektion%20Folkh&#228;lsa\2023\Social%20h&#229;llbarhet%20och%20j&#228;mlik%20h&#228;lsa\Strategi%20och%20handlingsplan%20j&#228;mlik%20h&#228;lsa\Uppf&#246;ljning%20av%20indikatorer\Uppf&#246;ljning%202024\Excel%20filer%202024\Medellivsl&#228;ngd%20kommun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Kansli\Sektion%20Folkh&#228;lsa\2023\Social%20h&#229;llbarhet%20och%20j&#228;mlik%20h&#228;lsa\Strategi%20och%20handlingsplan%20j&#228;mlik%20h&#228;lsa\Uppf&#246;ljning%20av%20indikatorer\Uppf&#246;ljning%202024\Excel%20filer%202024\Medellivsl&#228;ngd%20kommun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Kansli\Sektion%20Folkh&#228;lsa\2023\Social%20h&#229;llbarhet%20och%20j&#228;mlik%20h&#228;lsa\Strategi%20och%20handlingsplan%20j&#228;mlik%20h&#228;lsa\Uppf&#246;ljning%20av%20indikatorer\Uppf&#246;ljning%202024\Excel%20filer%202024\Allm&#228;n%20h&#228;ls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Kansli\Sektion%20Folkh&#228;lsa\2023\Social%20h&#229;llbarhet%20och%20j&#228;mlik%20h&#228;lsa\Strategi%20och%20handlingsplan%20j&#228;mlik%20h&#228;lsa\Uppf&#246;ljning%20av%20indikatorer\Uppf&#246;ljning%202024\Excel%20filer%202024\&#196;ngslan%20oro%20&#229;ngest%20stres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Kansli\Sektion%20Folkh&#228;lsa\2023\Social%20h&#229;llbarhet%20och%20j&#228;mlik%20h&#228;lsa\Strategi%20och%20handlingsplan%20j&#228;mlik%20h&#228;lsa\Uppf&#246;ljning%20av%20indikatorer\Uppf&#246;ljning%202024\Excel%20filer%202024\S&#246;mnsv&#229;righeter%20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9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jkp.ltjkpg.se\gem\g-kolon\Kansli\Sektion%20Folkh&#228;lsa\2023\Social%20h&#229;llbarhet%20och%20j&#228;mlik%20h&#228;lsa\Strategi%20och%20handlingsplan%20j&#228;mlik%20h&#228;lsa\Uppf&#246;ljning%20av%20indikatorer\Uppf&#246;ljning%202024\Excel%20filer%202024\Gymnasieexamen%20inom%204%20&#229;r_kolada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0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Kansli\Sektion%20Folkh&#228;lsa\2023\Social%20h&#229;llbarhet%20och%20j&#228;mlik%20h&#228;lsa\Strategi%20och%20handlingsplan%20j&#228;mlik%20h&#228;lsa\Uppf&#246;ljning%20av%20indikatorer\Uppf&#246;ljning%202024\Excel%20filer%202024\S&#246;mnsv&#229;righeter%20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Kansli\Sektion%20Folkh&#228;lsa\2023\Social%20h&#229;llbarhet%20och%20j&#228;mlik%20h&#228;lsa\Strategi%20och%20handlingsplan%20j&#228;mlik%20h&#228;lsa\Uppf&#246;ljning%20av%20indikatorer\Uppf&#246;ljning%202024\Excel%20filer%202024\&#196;ngslan%20oro%20&#229;ngest%20stress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Kansli\Sektion%20Folkh&#228;lsa\2023\Social%20h&#229;llbarhet%20och%20j&#228;mlik%20h&#228;lsa\Strategi%20och%20handlingsplan%20j&#228;mlik%20h&#228;lsa\Uppf&#246;ljning%20av%20indikatorer\Uppf&#246;ljning%202024\Excel%20filer%202024\&#196;ngslan%20oro%20&#229;ngest%20stress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Kansli\Sektion%20Folkh&#228;lsa\2023\Social%20h&#229;llbarhet%20och%20j&#228;mlik%20h&#228;lsa\Strategi%20och%20handlingsplan%20j&#228;mlik%20h&#228;lsa\Uppf&#246;ljning%20av%20indikatorer\Uppf&#246;ljning%202024\Excel%20filer%202024\&#196;ngslan%20oro%20&#229;ngest%20stress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Kansli\Sektion%20Folkh&#228;lsa\2023\Social%20h&#229;llbarhet%20och%20j&#228;mlik%20h&#228;lsa\Strategi%20och%20handlingsplan%20j&#228;mlik%20h&#228;lsa\Uppf&#246;ljning%20av%20indikatorer\Uppf&#246;ljning%202024\Excel%20filer%202024\Sjukskrivning%20totalt%20per%20&#229;r%20och%20k&#246;n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jkp.ltjkpg.se\gem\g-kolon\Kansli\Sektion%20Folkh&#228;lsa\2023\Social%20h&#229;llbarhet%20och%20j&#228;mlik%20h&#228;lsa\Strategi%20och%20handlingsplan%20j&#228;mlik%20h&#228;lsa\Uppf&#246;ljning%20av%20indikatorer\Uppf&#246;ljning%202024\Excel%20filer%202024\Gymnasieexamen%20inom%204%20&#229;r_kolada.xlsx" TargetMode="Externa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Kansli\Sektion%20Folkh&#228;lsa\2023\Social%20h&#229;llbarhet%20och%20j&#228;mlik%20h&#228;lsa\Strategi%20och%20handlingsplan%20j&#228;mlik%20h&#228;lsa\Uppf&#246;ljning%20av%20indikatorer\Uppf&#246;ljning%202024\Excel%20filer%202024\Sjukskrivning%20totalt%20per%20&#229;r%20och%20kommun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el18\Downloads\SJPPagSjukfallDiagnosF43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Kansli\Sektion%20Folkh&#228;lsa\2023\Social%20h&#229;llbarhet%20och%20j&#228;mlik%20h&#228;lsa\Strategi%20och%20handlingsplan%20j&#228;mlik%20h&#228;lsa\Uppf&#246;ljning%20av%20indikatorer\Uppf&#246;ljning%202024\Excel%20filer%202024\Sjukskrivning%20totalt%20per%20&#229;r%20och%20k&#246;n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el18\Downloads\SJPPagSjukfallDiagnosF43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Kansli\Sektion%20Folkh&#228;lsa\2023\Social%20h&#229;llbarhet%20och%20j&#228;mlik%20h&#228;lsa\Strategi%20och%20handlingsplan%20j&#228;mlik%20h&#228;lsa\Uppf&#246;ljning%20av%20indikatorer\Uppf&#246;ljning%202024\Excel%20filer%202024\L&#229;ngtidssjukskrivning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Kansli\Sektion%20Folkh&#228;lsa\2023\Social%20h&#229;llbarhet%20och%20j&#228;mlik%20h&#228;lsa\Strategi%20och%20handlingsplan%20j&#228;mlik%20h&#228;lsa\Uppf&#246;ljning%20av%20indikatorer\Uppf&#246;ljning%202024\Excel%20filer%202024\R&#246;kning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Kansli\Sektion%20Folkh&#228;lsa\2023\Social%20h&#229;llbarhet%20och%20j&#228;mlik%20h&#228;lsa\Strategi%20och%20handlingsplan%20j&#228;mlik%20h&#228;lsa\Uppf&#246;ljning%20av%20indikatorer\Uppf&#246;ljning%202024\Excel%20filer%202024\R&#246;kning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3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Kansli\Sektion%20Folkh&#228;lsa\2023\Social%20h&#229;llbarhet%20och%20j&#228;mlik%20h&#228;lsa\Strategi%20och%20handlingsplan%20j&#228;mlik%20h&#228;lsa\Uppf&#246;ljning%20av%20indikatorer\Uppf&#246;ljning%202024\Excel%20filer%202024\Arbetsl&#246;shet%202012-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4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Kansli\Sektion%20Folkh&#228;lsa\2023\Social%20h&#229;llbarhet%20och%20j&#228;mlik%20h&#228;lsa\Strategi%20och%20handlingsplan%20j&#228;mlik%20h&#228;lsa\Uppf&#246;ljning%20av%20indikatorer\Uppf&#246;ljning%202024\Excel%20filer%202024\Snus.xlsx" TargetMode="External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5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6.xlsx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Kansli\Sektion%20Folkh&#228;lsa\2023\Social%20h&#229;llbarhet%20och%20j&#228;mlik%20h&#228;lsa\Strategi%20och%20handlingsplan%20j&#228;mlik%20h&#228;lsa\Uppf&#246;ljning%20av%20indikatorer\Uppf&#246;ljning%202024\Excel%20filer%202024\Alkoholvanor%20a.xlsx" TargetMode="External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Kansli\Sektion%20Folkh&#228;lsa\2023\Social%20h&#229;llbarhet%20och%20j&#228;mlik%20h&#228;lsa\Strategi%20och%20handlingsplan%20j&#228;mlik%20h&#228;lsa\Uppf&#246;ljning%20av%20indikatorer\Uppf&#246;ljning%202024\Excel%20filer%202024\Alkoholvanor%20a.xlsx" TargetMode="External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Kansli\Sektion%20Folkh&#228;lsa\2023\Social%20h&#229;llbarhet%20och%20j&#228;mlik%20h&#228;lsa\Strategi%20och%20handlingsplan%20j&#228;mlik%20h&#228;lsa\Uppf&#246;ljning%20av%20indikatorer\Uppf&#246;ljning%202024\Excel%20filer%202024\Alkoholvanor%20a.xlsx" TargetMode="External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7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Kansli\Sektion%20Folkh&#228;lsa\2023\Social%20h&#229;llbarhet%20och%20j&#228;mlik%20h&#228;lsa\Strategi%20och%20handlingsplan%20j&#228;mlik%20h&#228;lsa\Uppf&#246;ljning%20av%20indikatorer\Uppf&#246;ljning%202024\Excel%20filer%202024\Arbetsl&#246;shet%202012-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ima50\Downloads\HLV1BMIXReg_20241202-124031.xlsx" TargetMode="External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8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-kalkylblad3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Blad1!$A$18:$B$18</c:f>
              <c:strCache>
                <c:ptCount val="2"/>
                <c:pt idx="0">
                  <c:v>Flickor</c:v>
                </c:pt>
                <c:pt idx="1">
                  <c:v>Riket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Blad1!$C$4:$L$4</c:f>
              <c:strCache>
                <c:ptCount val="10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  <c:pt idx="5">
                  <c:v>2019/2020</c:v>
                </c:pt>
                <c:pt idx="6">
                  <c:v>2020/2021</c:v>
                </c:pt>
                <c:pt idx="7">
                  <c:v>2021/2022</c:v>
                </c:pt>
                <c:pt idx="8">
                  <c:v>2022/2223</c:v>
                </c:pt>
                <c:pt idx="9">
                  <c:v>2023/2024</c:v>
                </c:pt>
              </c:strCache>
            </c:strRef>
          </c:cat>
          <c:val>
            <c:numRef>
              <c:f>Blad1!$C$18:$L$18</c:f>
              <c:numCache>
                <c:formatCode>0</c:formatCode>
                <c:ptCount val="10"/>
                <c:pt idx="0">
                  <c:v>87.7</c:v>
                </c:pt>
                <c:pt idx="1">
                  <c:v>88.7</c:v>
                </c:pt>
                <c:pt idx="2">
                  <c:v>86.4</c:v>
                </c:pt>
                <c:pt idx="3">
                  <c:v>86.7</c:v>
                </c:pt>
                <c:pt idx="4">
                  <c:v>85.8</c:v>
                </c:pt>
                <c:pt idx="5">
                  <c:v>87.3</c:v>
                </c:pt>
                <c:pt idx="6">
                  <c:v>87.2</c:v>
                </c:pt>
                <c:pt idx="7">
                  <c:v>85.8</c:v>
                </c:pt>
                <c:pt idx="8">
                  <c:v>85.8</c:v>
                </c:pt>
                <c:pt idx="9">
                  <c:v>84.1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C1-4E6C-A265-43842B832A53}"/>
            </c:ext>
          </c:extLst>
        </c:ser>
        <c:ser>
          <c:idx val="1"/>
          <c:order val="1"/>
          <c:tx>
            <c:strRef>
              <c:f>Blad1!$A$19:$B$19</c:f>
              <c:strCache>
                <c:ptCount val="2"/>
                <c:pt idx="0">
                  <c:v>Flickor</c:v>
                </c:pt>
                <c:pt idx="1">
                  <c:v>Jönköpings län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Blad1!$C$4:$L$4</c:f>
              <c:strCache>
                <c:ptCount val="10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  <c:pt idx="5">
                  <c:v>2019/2020</c:v>
                </c:pt>
                <c:pt idx="6">
                  <c:v>2020/2021</c:v>
                </c:pt>
                <c:pt idx="7">
                  <c:v>2021/2022</c:v>
                </c:pt>
                <c:pt idx="8">
                  <c:v>2022/2223</c:v>
                </c:pt>
                <c:pt idx="9">
                  <c:v>2023/2024</c:v>
                </c:pt>
              </c:strCache>
            </c:strRef>
          </c:cat>
          <c:val>
            <c:numRef>
              <c:f>Blad1!$C$19:$L$19</c:f>
              <c:numCache>
                <c:formatCode>0</c:formatCode>
                <c:ptCount val="10"/>
                <c:pt idx="0">
                  <c:v>85.8</c:v>
                </c:pt>
                <c:pt idx="1">
                  <c:v>87.7</c:v>
                </c:pt>
                <c:pt idx="2">
                  <c:v>85.7</c:v>
                </c:pt>
                <c:pt idx="3">
                  <c:v>85.8</c:v>
                </c:pt>
                <c:pt idx="4">
                  <c:v>85.1</c:v>
                </c:pt>
                <c:pt idx="5">
                  <c:v>86.4</c:v>
                </c:pt>
                <c:pt idx="6">
                  <c:v>86.7</c:v>
                </c:pt>
                <c:pt idx="7">
                  <c:v>85.4</c:v>
                </c:pt>
                <c:pt idx="8">
                  <c:v>86.2</c:v>
                </c:pt>
                <c:pt idx="9">
                  <c:v>82.8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C1-4E6C-A265-43842B832A53}"/>
            </c:ext>
          </c:extLst>
        </c:ser>
        <c:ser>
          <c:idx val="2"/>
          <c:order val="2"/>
          <c:tx>
            <c:strRef>
              <c:f>Blad1!$A$33:$B$33</c:f>
              <c:strCache>
                <c:ptCount val="2"/>
                <c:pt idx="0">
                  <c:v>Pojkar</c:v>
                </c:pt>
                <c:pt idx="1">
                  <c:v>Riket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Blad1!$C$4:$L$4</c:f>
              <c:strCache>
                <c:ptCount val="10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  <c:pt idx="5">
                  <c:v>2019/2020</c:v>
                </c:pt>
                <c:pt idx="6">
                  <c:v>2020/2021</c:v>
                </c:pt>
                <c:pt idx="7">
                  <c:v>2021/2022</c:v>
                </c:pt>
                <c:pt idx="8">
                  <c:v>2022/2223</c:v>
                </c:pt>
                <c:pt idx="9">
                  <c:v>2023/2024</c:v>
                </c:pt>
              </c:strCache>
            </c:strRef>
          </c:cat>
          <c:val>
            <c:numRef>
              <c:f>Blad1!$C$33:$L$33</c:f>
              <c:numCache>
                <c:formatCode>0</c:formatCode>
                <c:ptCount val="10"/>
                <c:pt idx="0">
                  <c:v>85</c:v>
                </c:pt>
                <c:pt idx="1">
                  <c:v>85.9</c:v>
                </c:pt>
                <c:pt idx="2">
                  <c:v>79.2</c:v>
                </c:pt>
                <c:pt idx="3">
                  <c:v>82.3</c:v>
                </c:pt>
                <c:pt idx="4">
                  <c:v>82.9</c:v>
                </c:pt>
                <c:pt idx="5">
                  <c:v>84.3</c:v>
                </c:pt>
                <c:pt idx="6">
                  <c:v>85.3</c:v>
                </c:pt>
                <c:pt idx="7">
                  <c:v>84.2</c:v>
                </c:pt>
                <c:pt idx="8">
                  <c:v>84.6</c:v>
                </c:pt>
                <c:pt idx="9">
                  <c:v>83.4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9C1-4E6C-A265-43842B832A53}"/>
            </c:ext>
          </c:extLst>
        </c:ser>
        <c:ser>
          <c:idx val="3"/>
          <c:order val="3"/>
          <c:tx>
            <c:strRef>
              <c:f>Blad1!$A$34:$B$34</c:f>
              <c:strCache>
                <c:ptCount val="2"/>
                <c:pt idx="0">
                  <c:v>Pojkar</c:v>
                </c:pt>
                <c:pt idx="1">
                  <c:v>Jönköpings län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Blad1!$C$4:$L$4</c:f>
              <c:strCache>
                <c:ptCount val="10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  <c:pt idx="5">
                  <c:v>2019/2020</c:v>
                </c:pt>
                <c:pt idx="6">
                  <c:v>2020/2021</c:v>
                </c:pt>
                <c:pt idx="7">
                  <c:v>2021/2022</c:v>
                </c:pt>
                <c:pt idx="8">
                  <c:v>2022/2223</c:v>
                </c:pt>
                <c:pt idx="9">
                  <c:v>2023/2024</c:v>
                </c:pt>
              </c:strCache>
            </c:strRef>
          </c:cat>
          <c:val>
            <c:numRef>
              <c:f>Blad1!$C$34:$L$34</c:f>
              <c:numCache>
                <c:formatCode>0</c:formatCode>
                <c:ptCount val="10"/>
                <c:pt idx="0">
                  <c:v>84.8</c:v>
                </c:pt>
                <c:pt idx="1">
                  <c:v>86</c:v>
                </c:pt>
                <c:pt idx="2">
                  <c:v>81.5</c:v>
                </c:pt>
                <c:pt idx="3">
                  <c:v>81.7</c:v>
                </c:pt>
                <c:pt idx="4">
                  <c:v>80.5</c:v>
                </c:pt>
                <c:pt idx="5">
                  <c:v>81.5</c:v>
                </c:pt>
                <c:pt idx="6">
                  <c:v>83.3</c:v>
                </c:pt>
                <c:pt idx="7">
                  <c:v>81.7</c:v>
                </c:pt>
                <c:pt idx="8">
                  <c:v>83.5</c:v>
                </c:pt>
                <c:pt idx="9">
                  <c:v>80.8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9C1-4E6C-A265-43842B832A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309760"/>
        <c:axId val="36086528"/>
      </c:lineChart>
      <c:catAx>
        <c:axId val="30309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086528"/>
        <c:crosses val="autoZero"/>
        <c:auto val="1"/>
        <c:lblAlgn val="ctr"/>
        <c:lblOffset val="100"/>
        <c:noMultiLvlLbl val="0"/>
      </c:catAx>
      <c:valAx>
        <c:axId val="360865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err="1" smtClean="0"/>
                  <a:t>Andel</a:t>
                </a:r>
                <a:r>
                  <a:rPr lang="en-US" dirty="0" smtClean="0"/>
                  <a:t>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7298363699538733E-3"/>
              <c:y val="0.39308549137530369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303097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Invånare, 65+ år, med låg ekonomisk standard, andel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'Invånare, 65+ år, med låg ekono'!$D$2</c:f>
              <c:strCache>
                <c:ptCount val="1"/>
                <c:pt idx="0">
                  <c:v>Aneby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'Invånare, 65+ år, med låg ekono'!$L$1:$W$1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'Invånare, 65+ år, med låg ekono'!$L$2:$W$2</c:f>
              <c:numCache>
                <c:formatCode>0.00%</c:formatCode>
                <c:ptCount val="12"/>
                <c:pt idx="0">
                  <c:v>0.22</c:v>
                </c:pt>
                <c:pt idx="1">
                  <c:v>0.21</c:v>
                </c:pt>
                <c:pt idx="2">
                  <c:v>0.18</c:v>
                </c:pt>
                <c:pt idx="3">
                  <c:v>0.2</c:v>
                </c:pt>
                <c:pt idx="4">
                  <c:v>0.22</c:v>
                </c:pt>
                <c:pt idx="5">
                  <c:v>0.2</c:v>
                </c:pt>
                <c:pt idx="6">
                  <c:v>0.2</c:v>
                </c:pt>
                <c:pt idx="7">
                  <c:v>0.18</c:v>
                </c:pt>
                <c:pt idx="8">
                  <c:v>0.2</c:v>
                </c:pt>
                <c:pt idx="9">
                  <c:v>0.16</c:v>
                </c:pt>
                <c:pt idx="10">
                  <c:v>0.18</c:v>
                </c:pt>
                <c:pt idx="11">
                  <c:v>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76-461E-8DCD-2E225CF8DEF7}"/>
            </c:ext>
          </c:extLst>
        </c:ser>
        <c:ser>
          <c:idx val="1"/>
          <c:order val="1"/>
          <c:tx>
            <c:strRef>
              <c:f>'Invånare, 65+ år, med låg ekono'!$D$3</c:f>
              <c:strCache>
                <c:ptCount val="1"/>
                <c:pt idx="0">
                  <c:v>Eksjö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'Invånare, 65+ år, med låg ekono'!$L$1:$W$1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'Invånare, 65+ år, med låg ekono'!$L$3:$W$3</c:f>
              <c:numCache>
                <c:formatCode>0.00%</c:formatCode>
                <c:ptCount val="12"/>
                <c:pt idx="0">
                  <c:v>0.17</c:v>
                </c:pt>
                <c:pt idx="1">
                  <c:v>0.16</c:v>
                </c:pt>
                <c:pt idx="2">
                  <c:v>0.15</c:v>
                </c:pt>
                <c:pt idx="3">
                  <c:v>0.17</c:v>
                </c:pt>
                <c:pt idx="4">
                  <c:v>0.19</c:v>
                </c:pt>
                <c:pt idx="5">
                  <c:v>0.18</c:v>
                </c:pt>
                <c:pt idx="6">
                  <c:v>0.18</c:v>
                </c:pt>
                <c:pt idx="7">
                  <c:v>0.17</c:v>
                </c:pt>
                <c:pt idx="8">
                  <c:v>0.18</c:v>
                </c:pt>
                <c:pt idx="9">
                  <c:v>0.15</c:v>
                </c:pt>
                <c:pt idx="10">
                  <c:v>0.17</c:v>
                </c:pt>
                <c:pt idx="11">
                  <c:v>0.14000000000000001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76-461E-8DCD-2E225CF8DEF7}"/>
            </c:ext>
          </c:extLst>
        </c:ser>
        <c:ser>
          <c:idx val="2"/>
          <c:order val="2"/>
          <c:tx>
            <c:strRef>
              <c:f>'Invånare, 65+ år, med låg ekono'!$D$4</c:f>
              <c:strCache>
                <c:ptCount val="1"/>
                <c:pt idx="0">
                  <c:v>Gislaved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'Invånare, 65+ år, med låg ekono'!$L$1:$W$1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'Invånare, 65+ år, med låg ekono'!$L$4:$W$4</c:f>
              <c:numCache>
                <c:formatCode>0.00%</c:formatCode>
                <c:ptCount val="12"/>
                <c:pt idx="0">
                  <c:v>0.16</c:v>
                </c:pt>
                <c:pt idx="1">
                  <c:v>0.15</c:v>
                </c:pt>
                <c:pt idx="2">
                  <c:v>0.14000000000000001</c:v>
                </c:pt>
                <c:pt idx="3">
                  <c:v>0.17</c:v>
                </c:pt>
                <c:pt idx="4">
                  <c:v>0.19</c:v>
                </c:pt>
                <c:pt idx="5">
                  <c:v>0.18</c:v>
                </c:pt>
                <c:pt idx="6">
                  <c:v>0.19</c:v>
                </c:pt>
                <c:pt idx="7">
                  <c:v>0.17</c:v>
                </c:pt>
                <c:pt idx="8">
                  <c:v>0.17</c:v>
                </c:pt>
                <c:pt idx="9">
                  <c:v>0.15</c:v>
                </c:pt>
                <c:pt idx="10">
                  <c:v>0.17</c:v>
                </c:pt>
                <c:pt idx="11">
                  <c:v>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376-461E-8DCD-2E225CF8DEF7}"/>
            </c:ext>
          </c:extLst>
        </c:ser>
        <c:ser>
          <c:idx val="3"/>
          <c:order val="3"/>
          <c:tx>
            <c:strRef>
              <c:f>'Invånare, 65+ år, med låg ekono'!$D$5</c:f>
              <c:strCache>
                <c:ptCount val="1"/>
                <c:pt idx="0">
                  <c:v>Gnosjö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'Invånare, 65+ år, med låg ekono'!$L$1:$W$1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'Invånare, 65+ år, med låg ekono'!$L$5:$W$5</c:f>
              <c:numCache>
                <c:formatCode>0.00%</c:formatCode>
                <c:ptCount val="12"/>
                <c:pt idx="0">
                  <c:v>0.14000000000000001</c:v>
                </c:pt>
                <c:pt idx="1">
                  <c:v>0.13</c:v>
                </c:pt>
                <c:pt idx="2">
                  <c:v>0.12</c:v>
                </c:pt>
                <c:pt idx="3">
                  <c:v>0.12</c:v>
                </c:pt>
                <c:pt idx="4">
                  <c:v>0.16</c:v>
                </c:pt>
                <c:pt idx="5">
                  <c:v>0.14000000000000001</c:v>
                </c:pt>
                <c:pt idx="6">
                  <c:v>0.15</c:v>
                </c:pt>
                <c:pt idx="7">
                  <c:v>0.13</c:v>
                </c:pt>
                <c:pt idx="8">
                  <c:v>0.14000000000000001</c:v>
                </c:pt>
                <c:pt idx="9">
                  <c:v>0.13</c:v>
                </c:pt>
                <c:pt idx="10">
                  <c:v>0.14000000000000001</c:v>
                </c:pt>
                <c:pt idx="11">
                  <c:v>0.12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376-461E-8DCD-2E225CF8DEF7}"/>
            </c:ext>
          </c:extLst>
        </c:ser>
        <c:ser>
          <c:idx val="4"/>
          <c:order val="4"/>
          <c:tx>
            <c:strRef>
              <c:f>'Invånare, 65+ år, med låg ekono'!$D$6</c:f>
              <c:strCache>
                <c:ptCount val="1"/>
                <c:pt idx="0">
                  <c:v>Habo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'Invånare, 65+ år, med låg ekono'!$L$1:$W$1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'Invånare, 65+ år, med låg ekono'!$L$6:$W$6</c:f>
              <c:numCache>
                <c:formatCode>0.00%</c:formatCode>
                <c:ptCount val="12"/>
                <c:pt idx="0">
                  <c:v>0.15</c:v>
                </c:pt>
                <c:pt idx="1">
                  <c:v>0.13</c:v>
                </c:pt>
                <c:pt idx="2">
                  <c:v>0.12</c:v>
                </c:pt>
                <c:pt idx="3">
                  <c:v>0.13</c:v>
                </c:pt>
                <c:pt idx="4">
                  <c:v>0.14000000000000001</c:v>
                </c:pt>
                <c:pt idx="5">
                  <c:v>0.13</c:v>
                </c:pt>
                <c:pt idx="6">
                  <c:v>0.13</c:v>
                </c:pt>
                <c:pt idx="7">
                  <c:v>0.12</c:v>
                </c:pt>
                <c:pt idx="8">
                  <c:v>0.13</c:v>
                </c:pt>
                <c:pt idx="9">
                  <c:v>0.11</c:v>
                </c:pt>
                <c:pt idx="10">
                  <c:v>0.13</c:v>
                </c:pt>
                <c:pt idx="11">
                  <c:v>0.09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376-461E-8DCD-2E225CF8DEF7}"/>
            </c:ext>
          </c:extLst>
        </c:ser>
        <c:ser>
          <c:idx val="5"/>
          <c:order val="5"/>
          <c:tx>
            <c:strRef>
              <c:f>'Invånare, 65+ år, med låg ekono'!$D$7</c:f>
              <c:strCache>
                <c:ptCount val="1"/>
                <c:pt idx="0">
                  <c:v>Jönköping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'Invånare, 65+ år, med låg ekono'!$L$1:$W$1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'Invånare, 65+ år, med låg ekono'!$L$7:$W$7</c:f>
              <c:numCache>
                <c:formatCode>0.00%</c:formatCode>
                <c:ptCount val="12"/>
                <c:pt idx="0">
                  <c:v>0.13</c:v>
                </c:pt>
                <c:pt idx="1">
                  <c:v>0.12</c:v>
                </c:pt>
                <c:pt idx="2">
                  <c:v>0.1</c:v>
                </c:pt>
                <c:pt idx="3">
                  <c:v>0.12</c:v>
                </c:pt>
                <c:pt idx="4">
                  <c:v>0.15</c:v>
                </c:pt>
                <c:pt idx="5">
                  <c:v>0.14000000000000001</c:v>
                </c:pt>
                <c:pt idx="6">
                  <c:v>0.15</c:v>
                </c:pt>
                <c:pt idx="7">
                  <c:v>0.14000000000000001</c:v>
                </c:pt>
                <c:pt idx="8">
                  <c:v>0.15</c:v>
                </c:pt>
                <c:pt idx="9">
                  <c:v>0.13</c:v>
                </c:pt>
                <c:pt idx="10">
                  <c:v>0.16</c:v>
                </c:pt>
                <c:pt idx="11">
                  <c:v>0.13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376-461E-8DCD-2E225CF8DEF7}"/>
            </c:ext>
          </c:extLst>
        </c:ser>
        <c:ser>
          <c:idx val="6"/>
          <c:order val="6"/>
          <c:tx>
            <c:strRef>
              <c:f>'Invånare, 65+ år, med låg ekono'!$D$8</c:f>
              <c:strCache>
                <c:ptCount val="1"/>
                <c:pt idx="0">
                  <c:v>Mullsjö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'Invånare, 65+ år, med låg ekono'!$L$1:$W$1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'Invånare, 65+ år, med låg ekono'!$L$8:$W$8</c:f>
              <c:numCache>
                <c:formatCode>0.00%</c:formatCode>
                <c:ptCount val="12"/>
                <c:pt idx="0">
                  <c:v>0.16</c:v>
                </c:pt>
                <c:pt idx="1">
                  <c:v>0.14000000000000001</c:v>
                </c:pt>
                <c:pt idx="2">
                  <c:v>0.12</c:v>
                </c:pt>
                <c:pt idx="3">
                  <c:v>0.15</c:v>
                </c:pt>
                <c:pt idx="4">
                  <c:v>0.16</c:v>
                </c:pt>
                <c:pt idx="5">
                  <c:v>0.15</c:v>
                </c:pt>
                <c:pt idx="6">
                  <c:v>0.15</c:v>
                </c:pt>
                <c:pt idx="7">
                  <c:v>0.15</c:v>
                </c:pt>
                <c:pt idx="8">
                  <c:v>0.15</c:v>
                </c:pt>
                <c:pt idx="9">
                  <c:v>0.13</c:v>
                </c:pt>
                <c:pt idx="10">
                  <c:v>0.16</c:v>
                </c:pt>
                <c:pt idx="11">
                  <c:v>0.12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376-461E-8DCD-2E225CF8DEF7}"/>
            </c:ext>
          </c:extLst>
        </c:ser>
        <c:ser>
          <c:idx val="7"/>
          <c:order val="7"/>
          <c:tx>
            <c:strRef>
              <c:f>'Invånare, 65+ år, med låg ekono'!$D$9</c:f>
              <c:strCache>
                <c:ptCount val="1"/>
                <c:pt idx="0">
                  <c:v>Nässjö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'Invånare, 65+ år, med låg ekono'!$L$1:$W$1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'Invånare, 65+ år, med låg ekono'!$L$9:$W$9</c:f>
              <c:numCache>
                <c:formatCode>0.00%</c:formatCode>
                <c:ptCount val="12"/>
                <c:pt idx="0">
                  <c:v>0.17</c:v>
                </c:pt>
                <c:pt idx="1">
                  <c:v>0.16</c:v>
                </c:pt>
                <c:pt idx="2">
                  <c:v>0.14000000000000001</c:v>
                </c:pt>
                <c:pt idx="3">
                  <c:v>0.17</c:v>
                </c:pt>
                <c:pt idx="4">
                  <c:v>0.2</c:v>
                </c:pt>
                <c:pt idx="5">
                  <c:v>0.19</c:v>
                </c:pt>
                <c:pt idx="6">
                  <c:v>0.19</c:v>
                </c:pt>
                <c:pt idx="7">
                  <c:v>0.17</c:v>
                </c:pt>
                <c:pt idx="8">
                  <c:v>0.18</c:v>
                </c:pt>
                <c:pt idx="9">
                  <c:v>0.16</c:v>
                </c:pt>
                <c:pt idx="10">
                  <c:v>0.17</c:v>
                </c:pt>
                <c:pt idx="11">
                  <c:v>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376-461E-8DCD-2E225CF8DEF7}"/>
            </c:ext>
          </c:extLst>
        </c:ser>
        <c:ser>
          <c:idx val="8"/>
          <c:order val="8"/>
          <c:tx>
            <c:strRef>
              <c:f>'Invånare, 65+ år, med låg ekono'!$D$10</c:f>
              <c:strCache>
                <c:ptCount val="1"/>
                <c:pt idx="0">
                  <c:v>Sävsjö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'Invånare, 65+ år, med låg ekono'!$L$1:$W$1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'Invånare, 65+ år, med låg ekono'!$L$10:$W$10</c:f>
              <c:numCache>
                <c:formatCode>0.00%</c:formatCode>
                <c:ptCount val="12"/>
                <c:pt idx="0">
                  <c:v>0.21</c:v>
                </c:pt>
                <c:pt idx="1">
                  <c:v>0.21</c:v>
                </c:pt>
                <c:pt idx="2">
                  <c:v>0.18</c:v>
                </c:pt>
                <c:pt idx="3">
                  <c:v>0.21</c:v>
                </c:pt>
                <c:pt idx="4">
                  <c:v>0.23</c:v>
                </c:pt>
                <c:pt idx="5">
                  <c:v>0.24</c:v>
                </c:pt>
                <c:pt idx="6">
                  <c:v>0.24</c:v>
                </c:pt>
                <c:pt idx="7">
                  <c:v>0.23</c:v>
                </c:pt>
                <c:pt idx="8">
                  <c:v>0.22</c:v>
                </c:pt>
                <c:pt idx="9">
                  <c:v>0.2</c:v>
                </c:pt>
                <c:pt idx="10">
                  <c:v>0.21</c:v>
                </c:pt>
                <c:pt idx="11">
                  <c:v>0.19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376-461E-8DCD-2E225CF8DEF7}"/>
            </c:ext>
          </c:extLst>
        </c:ser>
        <c:ser>
          <c:idx val="9"/>
          <c:order val="9"/>
          <c:tx>
            <c:strRef>
              <c:f>'Invånare, 65+ år, med låg ekono'!$D$11</c:f>
              <c:strCache>
                <c:ptCount val="1"/>
                <c:pt idx="0">
                  <c:v>Tranås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'Invånare, 65+ år, med låg ekono'!$L$1:$W$1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'Invånare, 65+ år, med låg ekono'!$L$11:$W$11</c:f>
              <c:numCache>
                <c:formatCode>0.00%</c:formatCode>
                <c:ptCount val="12"/>
                <c:pt idx="0">
                  <c:v>0.15</c:v>
                </c:pt>
                <c:pt idx="1">
                  <c:v>0.14000000000000001</c:v>
                </c:pt>
                <c:pt idx="2">
                  <c:v>0.13</c:v>
                </c:pt>
                <c:pt idx="3">
                  <c:v>0.14000000000000001</c:v>
                </c:pt>
                <c:pt idx="4">
                  <c:v>0.18</c:v>
                </c:pt>
                <c:pt idx="5">
                  <c:v>0.17</c:v>
                </c:pt>
                <c:pt idx="6">
                  <c:v>0.19</c:v>
                </c:pt>
                <c:pt idx="7">
                  <c:v>0.17</c:v>
                </c:pt>
                <c:pt idx="8">
                  <c:v>0.18</c:v>
                </c:pt>
                <c:pt idx="9">
                  <c:v>0.15</c:v>
                </c:pt>
                <c:pt idx="10">
                  <c:v>0.18</c:v>
                </c:pt>
                <c:pt idx="11">
                  <c:v>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376-461E-8DCD-2E225CF8DEF7}"/>
            </c:ext>
          </c:extLst>
        </c:ser>
        <c:ser>
          <c:idx val="10"/>
          <c:order val="10"/>
          <c:tx>
            <c:strRef>
              <c:f>'Invånare, 65+ år, med låg ekono'!$D$12</c:f>
              <c:strCache>
                <c:ptCount val="1"/>
                <c:pt idx="0">
                  <c:v>Vaggeryd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'Invånare, 65+ år, med låg ekono'!$L$1:$W$1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'Invånare, 65+ år, med låg ekono'!$L$12:$W$12</c:f>
              <c:numCache>
                <c:formatCode>0.00%</c:formatCode>
                <c:ptCount val="12"/>
                <c:pt idx="0">
                  <c:v>0.15</c:v>
                </c:pt>
                <c:pt idx="1">
                  <c:v>0.16</c:v>
                </c:pt>
                <c:pt idx="2">
                  <c:v>0.13</c:v>
                </c:pt>
                <c:pt idx="3">
                  <c:v>0.15</c:v>
                </c:pt>
                <c:pt idx="4">
                  <c:v>0.17</c:v>
                </c:pt>
                <c:pt idx="5">
                  <c:v>0.16</c:v>
                </c:pt>
                <c:pt idx="6">
                  <c:v>0.15</c:v>
                </c:pt>
                <c:pt idx="7">
                  <c:v>0.15</c:v>
                </c:pt>
                <c:pt idx="8">
                  <c:v>0.16</c:v>
                </c:pt>
                <c:pt idx="9">
                  <c:v>0.13</c:v>
                </c:pt>
                <c:pt idx="10">
                  <c:v>0.15</c:v>
                </c:pt>
                <c:pt idx="11">
                  <c:v>0.13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A376-461E-8DCD-2E225CF8DEF7}"/>
            </c:ext>
          </c:extLst>
        </c:ser>
        <c:ser>
          <c:idx val="11"/>
          <c:order val="11"/>
          <c:tx>
            <c:strRef>
              <c:f>'Invånare, 65+ år, med låg ekono'!$D$13</c:f>
              <c:strCache>
                <c:ptCount val="1"/>
                <c:pt idx="0">
                  <c:v>Vetlanda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'Invånare, 65+ år, med låg ekono'!$L$1:$W$1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'Invånare, 65+ år, med låg ekono'!$L$13:$W$13</c:f>
              <c:numCache>
                <c:formatCode>0.00%</c:formatCode>
                <c:ptCount val="12"/>
                <c:pt idx="0">
                  <c:v>0.18</c:v>
                </c:pt>
                <c:pt idx="1">
                  <c:v>0.17</c:v>
                </c:pt>
                <c:pt idx="2">
                  <c:v>0.16</c:v>
                </c:pt>
                <c:pt idx="3">
                  <c:v>0.18</c:v>
                </c:pt>
                <c:pt idx="4">
                  <c:v>0.21</c:v>
                </c:pt>
                <c:pt idx="5">
                  <c:v>0.19</c:v>
                </c:pt>
                <c:pt idx="6">
                  <c:v>0.19</c:v>
                </c:pt>
                <c:pt idx="7">
                  <c:v>0.18</c:v>
                </c:pt>
                <c:pt idx="8">
                  <c:v>0.19</c:v>
                </c:pt>
                <c:pt idx="9">
                  <c:v>0.17</c:v>
                </c:pt>
                <c:pt idx="10">
                  <c:v>0.19</c:v>
                </c:pt>
                <c:pt idx="11">
                  <c:v>0.16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A376-461E-8DCD-2E225CF8DEF7}"/>
            </c:ext>
          </c:extLst>
        </c:ser>
        <c:ser>
          <c:idx val="12"/>
          <c:order val="12"/>
          <c:tx>
            <c:strRef>
              <c:f>'Invånare, 65+ år, med låg ekono'!$D$14</c:f>
              <c:strCache>
                <c:ptCount val="1"/>
                <c:pt idx="0">
                  <c:v>Värnamo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'Invånare, 65+ år, med låg ekono'!$L$1:$W$1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'Invånare, 65+ år, med låg ekono'!$L$14:$W$14</c:f>
              <c:numCache>
                <c:formatCode>0.00%</c:formatCode>
                <c:ptCount val="12"/>
                <c:pt idx="0">
                  <c:v>0.16</c:v>
                </c:pt>
                <c:pt idx="1">
                  <c:v>0.15</c:v>
                </c:pt>
                <c:pt idx="2">
                  <c:v>0.14000000000000001</c:v>
                </c:pt>
                <c:pt idx="3">
                  <c:v>0.16</c:v>
                </c:pt>
                <c:pt idx="4">
                  <c:v>0.18</c:v>
                </c:pt>
                <c:pt idx="5">
                  <c:v>0.17</c:v>
                </c:pt>
                <c:pt idx="6">
                  <c:v>0.17</c:v>
                </c:pt>
                <c:pt idx="7">
                  <c:v>0.16</c:v>
                </c:pt>
                <c:pt idx="8">
                  <c:v>0.16</c:v>
                </c:pt>
                <c:pt idx="9">
                  <c:v>0.14000000000000001</c:v>
                </c:pt>
                <c:pt idx="10">
                  <c:v>0.16</c:v>
                </c:pt>
                <c:pt idx="11">
                  <c:v>0.14000000000000001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A376-461E-8DCD-2E225CF8DEF7}"/>
            </c:ext>
          </c:extLst>
        </c:ser>
        <c:ser>
          <c:idx val="13"/>
          <c:order val="13"/>
          <c:tx>
            <c:strRef>
              <c:f>'Invånare, 65+ år, med låg ekono'!$D$15</c:f>
              <c:strCache>
                <c:ptCount val="1"/>
                <c:pt idx="0">
                  <c:v>Jönköpings län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'Invånare, 65+ år, med låg ekono'!$L$1:$W$1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'Invånare, 65+ år, med låg ekono'!$L$15:$W$15</c:f>
              <c:numCache>
                <c:formatCode>0.00%</c:formatCode>
                <c:ptCount val="12"/>
                <c:pt idx="0">
                  <c:v>0.15</c:v>
                </c:pt>
                <c:pt idx="1">
                  <c:v>0.14000000000000001</c:v>
                </c:pt>
                <c:pt idx="2">
                  <c:v>0.13</c:v>
                </c:pt>
                <c:pt idx="3">
                  <c:v>0.15</c:v>
                </c:pt>
                <c:pt idx="4">
                  <c:v>0.18</c:v>
                </c:pt>
                <c:pt idx="5">
                  <c:v>0.16</c:v>
                </c:pt>
                <c:pt idx="6">
                  <c:v>0.17</c:v>
                </c:pt>
                <c:pt idx="7">
                  <c:v>0.16</c:v>
                </c:pt>
                <c:pt idx="8">
                  <c:v>0.17</c:v>
                </c:pt>
                <c:pt idx="9">
                  <c:v>0.14000000000000001</c:v>
                </c:pt>
                <c:pt idx="10">
                  <c:v>0.17</c:v>
                </c:pt>
                <c:pt idx="11">
                  <c:v>0.14000000000000001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A376-461E-8DCD-2E225CF8D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smooth val="0"/>
        <c:axId val="577694784"/>
        <c:axId val="577693472"/>
      </c:lineChart>
      <c:catAx>
        <c:axId val="57769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77693472"/>
        <c:crosses val="autoZero"/>
        <c:auto val="1"/>
        <c:lblAlgn val="ctr"/>
        <c:lblOffset val="100"/>
        <c:noMultiLvlLbl val="0"/>
      </c:catAx>
      <c:valAx>
        <c:axId val="57769347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7769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v-SE" sz="1300" b="0" i="0" baseline="0">
                <a:effectLst/>
              </a:rPr>
              <a:t> </a:t>
            </a:r>
            <a:endParaRPr lang="sv-SE" sz="130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sv-SE"/>
          </a:p>
        </c:rich>
      </c:tx>
      <c:layout>
        <c:manualLayout>
          <c:xMode val="edge"/>
          <c:yMode val="edge"/>
          <c:x val="0.3865833333333332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9.1136701662292208E-2"/>
          <c:y val="8.2546296296296284E-2"/>
          <c:w val="0.87830774278215218"/>
          <c:h val="0.805877060328511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'Kolada nyckeltal'!$C$2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'Kolada nyckeltal'!$A$3:$B$17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Region 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nyckeltal'!$C$3:$C$17</c:f>
              <c:numCache>
                <c:formatCode>General</c:formatCode>
                <c:ptCount val="15"/>
                <c:pt idx="2" formatCode="#\ ##0.0">
                  <c:v>6.4908443999999994</c:v>
                </c:pt>
                <c:pt idx="5" formatCode="#\ ##0.0">
                  <c:v>9.1816066999999997</c:v>
                </c:pt>
                <c:pt idx="13" formatCode="#\ ##0.0">
                  <c:v>8.56</c:v>
                </c:pt>
                <c:pt idx="14" formatCode="#\ ##0.0">
                  <c:v>10.977851299999999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3F-4488-B70E-303ADF6075D1}"/>
            </c:ext>
          </c:extLst>
        </c:ser>
        <c:ser>
          <c:idx val="1"/>
          <c:order val="1"/>
          <c:tx>
            <c:strRef>
              <c:f>'Kolada nyckeltal'!$D$2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'Kolada nyckeltal'!$A$3:$B$17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Region 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nyckeltal'!$D$3:$D$17</c:f>
              <c:numCache>
                <c:formatCode>General</c:formatCode>
                <c:ptCount val="15"/>
                <c:pt idx="5" formatCode="#\ ##0.0">
                  <c:v>9.9706571000000004</c:v>
                </c:pt>
                <c:pt idx="7" formatCode="#\ ##0.0">
                  <c:v>13.9519792</c:v>
                </c:pt>
                <c:pt idx="11" formatCode="#\ ##0.0">
                  <c:v>7.4887117999999999</c:v>
                </c:pt>
                <c:pt idx="12" formatCode="#\ ##0.0">
                  <c:v>9.2314044000000006</c:v>
                </c:pt>
                <c:pt idx="13" formatCode="#\ ##0.0">
                  <c:v>9.77</c:v>
                </c:pt>
                <c:pt idx="14" formatCode="#\ ##0.0">
                  <c:v>11.2885715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3F-4488-B70E-303ADF6075D1}"/>
            </c:ext>
          </c:extLst>
        </c:ser>
        <c:ser>
          <c:idx val="2"/>
          <c:order val="2"/>
          <c:tx>
            <c:strRef>
              <c:f>'Kolada nyckeltal'!$E$2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'Kolada nyckeltal'!$A$3:$B$17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Region 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nyckeltal'!$E$3:$E$17</c:f>
              <c:numCache>
                <c:formatCode>#\ ##0.0</c:formatCode>
                <c:ptCount val="15"/>
                <c:pt idx="0">
                  <c:v>10.478158200000001</c:v>
                </c:pt>
                <c:pt idx="1">
                  <c:v>13.665594799999999</c:v>
                </c:pt>
                <c:pt idx="2">
                  <c:v>7.2564041000000001</c:v>
                </c:pt>
                <c:pt idx="3">
                  <c:v>7.2947702999999997</c:v>
                </c:pt>
                <c:pt idx="4">
                  <c:v>4.3900378999999994</c:v>
                </c:pt>
                <c:pt idx="5">
                  <c:v>9.0339755999999998</c:v>
                </c:pt>
                <c:pt idx="6">
                  <c:v>12.963973699999999</c:v>
                </c:pt>
                <c:pt idx="7">
                  <c:v>11.0013471</c:v>
                </c:pt>
                <c:pt idx="8">
                  <c:v>6.6979818999999994</c:v>
                </c:pt>
                <c:pt idx="9">
                  <c:v>7.5156133999999994</c:v>
                </c:pt>
                <c:pt idx="10">
                  <c:v>3.684971</c:v>
                </c:pt>
                <c:pt idx="11">
                  <c:v>7.9518510999999998</c:v>
                </c:pt>
                <c:pt idx="12">
                  <c:v>6.9870782</c:v>
                </c:pt>
                <c:pt idx="13">
                  <c:v>8.5500000000000007</c:v>
                </c:pt>
                <c:pt idx="14">
                  <c:v>10.7429249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3F-4488-B70E-303ADF6075D1}"/>
            </c:ext>
          </c:extLst>
        </c:ser>
        <c:ser>
          <c:idx val="3"/>
          <c:order val="3"/>
          <c:tx>
            <c:strRef>
              <c:f>'Kolada nyckeltal'!$F$2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'Kolada nyckeltal'!$A$3:$B$17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Region 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nyckeltal'!$F$3:$F$17</c:f>
              <c:numCache>
                <c:formatCode>#\ ##0.0</c:formatCode>
                <c:ptCount val="15"/>
                <c:pt idx="0">
                  <c:v>6.1475409000000001</c:v>
                </c:pt>
                <c:pt idx="1">
                  <c:v>10.5281032</c:v>
                </c:pt>
                <c:pt idx="2">
                  <c:v>6.8995545000000007</c:v>
                </c:pt>
                <c:pt idx="3">
                  <c:v>10.0245499</c:v>
                </c:pt>
                <c:pt idx="4">
                  <c:v>3.9538713999999997</c:v>
                </c:pt>
                <c:pt idx="5">
                  <c:v>7.9585122999999998</c:v>
                </c:pt>
                <c:pt idx="6">
                  <c:v>9.967231</c:v>
                </c:pt>
                <c:pt idx="7">
                  <c:v>10.833306800000001</c:v>
                </c:pt>
                <c:pt idx="8">
                  <c:v>10.919095500000001</c:v>
                </c:pt>
                <c:pt idx="9">
                  <c:v>9.3748354000000003</c:v>
                </c:pt>
                <c:pt idx="10">
                  <c:v>7.4391988000000007</c:v>
                </c:pt>
                <c:pt idx="11">
                  <c:v>8.2533449000000001</c:v>
                </c:pt>
                <c:pt idx="12">
                  <c:v>7.9586383000000005</c:v>
                </c:pt>
                <c:pt idx="13">
                  <c:v>8.3699999999999992</c:v>
                </c:pt>
                <c:pt idx="14">
                  <c:v>10.574979800000001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3F-4488-B70E-303ADF6075D1}"/>
            </c:ext>
          </c:extLst>
        </c:ser>
        <c:ser>
          <c:idx val="4"/>
          <c:order val="4"/>
          <c:tx>
            <c:strRef>
              <c:f>'Kolada nyckeltal'!$G$2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'Kolada nyckeltal'!$A$3:$B$17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Region 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nyckeltal'!$G$3:$G$17</c:f>
              <c:numCache>
                <c:formatCode>#\ ##0.0</c:formatCode>
                <c:ptCount val="15"/>
                <c:pt idx="0">
                  <c:v>12.120327099999999</c:v>
                </c:pt>
                <c:pt idx="1">
                  <c:v>11.096715999999999</c:v>
                </c:pt>
                <c:pt idx="2">
                  <c:v>8.5438706999999994</c:v>
                </c:pt>
                <c:pt idx="3">
                  <c:v>9.4728171000000003</c:v>
                </c:pt>
                <c:pt idx="4">
                  <c:v>4.3432798999999997</c:v>
                </c:pt>
                <c:pt idx="5">
                  <c:v>8.0450236999999998</c:v>
                </c:pt>
                <c:pt idx="6">
                  <c:v>8.5048010000000005</c:v>
                </c:pt>
                <c:pt idx="7">
                  <c:v>10.4635677</c:v>
                </c:pt>
                <c:pt idx="8">
                  <c:v>7.8787359000000006</c:v>
                </c:pt>
                <c:pt idx="9">
                  <c:v>10.577277200000001</c:v>
                </c:pt>
                <c:pt idx="10">
                  <c:v>5.4640979999999999</c:v>
                </c:pt>
                <c:pt idx="11">
                  <c:v>6.7720090000000006</c:v>
                </c:pt>
                <c:pt idx="12">
                  <c:v>6.9155091999999998</c:v>
                </c:pt>
                <c:pt idx="13">
                  <c:v>8.26</c:v>
                </c:pt>
                <c:pt idx="14">
                  <c:v>10.690394400000001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3F-4488-B70E-303ADF6075D1}"/>
            </c:ext>
          </c:extLst>
        </c:ser>
        <c:ser>
          <c:idx val="5"/>
          <c:order val="5"/>
          <c:tx>
            <c:strRef>
              <c:f>'Kolada nyckeltal'!$H$2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'Kolada nyckeltal'!$A$3:$B$17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Region 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nyckeltal'!$H$3:$H$17</c:f>
              <c:numCache>
                <c:formatCode>#\ ##0.0</c:formatCode>
                <c:ptCount val="15"/>
                <c:pt idx="0">
                  <c:v>5.8642427000000001</c:v>
                </c:pt>
                <c:pt idx="1">
                  <c:v>12.480323800000001</c:v>
                </c:pt>
                <c:pt idx="2">
                  <c:v>11.844103199999999</c:v>
                </c:pt>
                <c:pt idx="3">
                  <c:v>6.864988499999999</c:v>
                </c:pt>
                <c:pt idx="4">
                  <c:v>6.1958852000000002</c:v>
                </c:pt>
                <c:pt idx="5">
                  <c:v>8.3060092999999995</c:v>
                </c:pt>
                <c:pt idx="6">
                  <c:v>9.0724441000000002</c:v>
                </c:pt>
                <c:pt idx="7">
                  <c:v>12.3879225</c:v>
                </c:pt>
                <c:pt idx="8">
                  <c:v>4.1805306</c:v>
                </c:pt>
                <c:pt idx="9">
                  <c:v>9.7868063000000003</c:v>
                </c:pt>
                <c:pt idx="10">
                  <c:v>4.6105146999999995</c:v>
                </c:pt>
                <c:pt idx="11">
                  <c:v>6.2540905999999996</c:v>
                </c:pt>
                <c:pt idx="12">
                  <c:v>8.6301766000000004</c:v>
                </c:pt>
                <c:pt idx="13">
                  <c:v>8.68</c:v>
                </c:pt>
                <c:pt idx="14">
                  <c:v>10.4929092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3F-4488-B70E-303ADF6075D1}"/>
            </c:ext>
          </c:extLst>
        </c:ser>
        <c:ser>
          <c:idx val="6"/>
          <c:order val="6"/>
          <c:tx>
            <c:strRef>
              <c:f>'Kolada nyckeltal'!$I$2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'Kolada nyckeltal'!$A$3:$B$17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Region 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nyckeltal'!$I$3:$I$17</c:f>
              <c:numCache>
                <c:formatCode>#\ ##0.0</c:formatCode>
                <c:ptCount val="15"/>
                <c:pt idx="0">
                  <c:v>6.6744051000000004</c:v>
                </c:pt>
                <c:pt idx="1">
                  <c:v>12.335987399999999</c:v>
                </c:pt>
                <c:pt idx="2">
                  <c:v>8.5938557000000007</c:v>
                </c:pt>
                <c:pt idx="3">
                  <c:v>6.5830721000000008</c:v>
                </c:pt>
                <c:pt idx="4">
                  <c:v>4.8399687</c:v>
                </c:pt>
                <c:pt idx="5">
                  <c:v>8.580642000000001</c:v>
                </c:pt>
                <c:pt idx="6">
                  <c:v>7.2678331000000007</c:v>
                </c:pt>
                <c:pt idx="7">
                  <c:v>13.057705599999998</c:v>
                </c:pt>
                <c:pt idx="8">
                  <c:v>7.7717993999999999</c:v>
                </c:pt>
                <c:pt idx="9">
                  <c:v>11.285366100000001</c:v>
                </c:pt>
                <c:pt idx="10">
                  <c:v>8.0021699999999996</c:v>
                </c:pt>
                <c:pt idx="11">
                  <c:v>7.8925454999999998</c:v>
                </c:pt>
                <c:pt idx="12">
                  <c:v>11.511496999999999</c:v>
                </c:pt>
                <c:pt idx="13">
                  <c:v>9.2200000000000006</c:v>
                </c:pt>
                <c:pt idx="14">
                  <c:v>10.1678803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3F-4488-B70E-303ADF6075D1}"/>
            </c:ext>
          </c:extLst>
        </c:ser>
        <c:ser>
          <c:idx val="7"/>
          <c:order val="7"/>
          <c:tx>
            <c:strRef>
              <c:f>'Kolada nyckeltal'!$J$2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'Kolada nyckeltal'!$A$3:$B$17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Region 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nyckeltal'!$J$3:$J$17</c:f>
              <c:numCache>
                <c:formatCode>#\ ##0.0</c:formatCode>
                <c:ptCount val="15"/>
                <c:pt idx="0">
                  <c:v>6.4478310999999993</c:v>
                </c:pt>
                <c:pt idx="1">
                  <c:v>12.8793817</c:v>
                </c:pt>
                <c:pt idx="2">
                  <c:v>8.0051558000000007</c:v>
                </c:pt>
                <c:pt idx="3">
                  <c:v>6.9930069000000001</c:v>
                </c:pt>
                <c:pt idx="4">
                  <c:v>3.6563071000000003</c:v>
                </c:pt>
                <c:pt idx="5">
                  <c:v>9.1100788999999995</c:v>
                </c:pt>
                <c:pt idx="6">
                  <c:v>5.8417418999999997</c:v>
                </c:pt>
                <c:pt idx="7">
                  <c:v>9.8923114999999999</c:v>
                </c:pt>
                <c:pt idx="8">
                  <c:v>6.7114093000000006</c:v>
                </c:pt>
                <c:pt idx="9">
                  <c:v>11.327377100000001</c:v>
                </c:pt>
                <c:pt idx="10">
                  <c:v>6.4629056</c:v>
                </c:pt>
                <c:pt idx="11">
                  <c:v>8.4920318999999989</c:v>
                </c:pt>
                <c:pt idx="12">
                  <c:v>6.5144700999999996</c:v>
                </c:pt>
                <c:pt idx="13">
                  <c:v>8.5500000000000007</c:v>
                </c:pt>
                <c:pt idx="14">
                  <c:v>10.195735300000001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63F-4488-B70E-303ADF6075D1}"/>
            </c:ext>
          </c:extLst>
        </c:ser>
        <c:ser>
          <c:idx val="8"/>
          <c:order val="8"/>
          <c:tx>
            <c:strRef>
              <c:f>'Kolada nyckeltal'!$K$2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'Kolada nyckeltal'!$A$3:$B$17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Region 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nyckeltal'!$K$3:$K$17</c:f>
              <c:numCache>
                <c:formatCode>#\ ##0.0</c:formatCode>
                <c:ptCount val="15"/>
                <c:pt idx="0">
                  <c:v>5.6917688000000002</c:v>
                </c:pt>
                <c:pt idx="1">
                  <c:v>12.507042200000001</c:v>
                </c:pt>
                <c:pt idx="2">
                  <c:v>8.2718687000000006</c:v>
                </c:pt>
                <c:pt idx="3">
                  <c:v>8.1116157999999992</c:v>
                </c:pt>
                <c:pt idx="4">
                  <c:v>4.0677965999999994</c:v>
                </c:pt>
                <c:pt idx="5">
                  <c:v>9.092712800000001</c:v>
                </c:pt>
                <c:pt idx="6">
                  <c:v>10.030355</c:v>
                </c:pt>
                <c:pt idx="7">
                  <c:v>10.4903943</c:v>
                </c:pt>
                <c:pt idx="8">
                  <c:v>6.2564278</c:v>
                </c:pt>
                <c:pt idx="9">
                  <c:v>12.316715500000001</c:v>
                </c:pt>
                <c:pt idx="10">
                  <c:v>6.2115993999999999</c:v>
                </c:pt>
                <c:pt idx="11">
                  <c:v>8.0005817999999991</c:v>
                </c:pt>
                <c:pt idx="12">
                  <c:v>8.670269600000001</c:v>
                </c:pt>
                <c:pt idx="14">
                  <c:v>10.374435100000001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63F-4488-B70E-303ADF607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4944736"/>
        <c:axId val="484945392"/>
      </c:barChart>
      <c:catAx>
        <c:axId val="48494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4945392"/>
        <c:crosses val="autoZero"/>
        <c:auto val="1"/>
        <c:lblAlgn val="ctr"/>
        <c:lblOffset val="100"/>
        <c:noMultiLvlLbl val="0"/>
      </c:catAx>
      <c:valAx>
        <c:axId val="48494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494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755844733828759"/>
          <c:y val="0.92256151263541353"/>
          <c:w val="0.36159744468190641"/>
          <c:h val="7.202355147347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MedlivsYreg!$H$36:$I$36</c:f>
              <c:strCache>
                <c:ptCount val="2"/>
                <c:pt idx="0">
                  <c:v>Kvinnor</c:v>
                </c:pt>
                <c:pt idx="1">
                  <c:v>06 Jönköpings län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MedlivsYreg!$J$35:$R$35</c:f>
              <c:strCache>
                <c:ptCount val="9"/>
                <c:pt idx="0">
                  <c:v>2011-2015</c:v>
                </c:pt>
                <c:pt idx="1">
                  <c:v>2012-2016</c:v>
                </c:pt>
                <c:pt idx="2">
                  <c:v>2013-2017</c:v>
                </c:pt>
                <c:pt idx="3">
                  <c:v>2014-2018</c:v>
                </c:pt>
                <c:pt idx="4">
                  <c:v>2015-2019</c:v>
                </c:pt>
                <c:pt idx="5">
                  <c:v>2016-2020</c:v>
                </c:pt>
                <c:pt idx="6">
                  <c:v>2017-2021</c:v>
                </c:pt>
                <c:pt idx="7">
                  <c:v>2018-2022</c:v>
                </c:pt>
                <c:pt idx="8">
                  <c:v>2019-2023</c:v>
                </c:pt>
              </c:strCache>
            </c:strRef>
          </c:cat>
          <c:val>
            <c:numRef>
              <c:f>MedlivsYreg!$J$36:$R$36</c:f>
              <c:numCache>
                <c:formatCode>General</c:formatCode>
                <c:ptCount val="9"/>
                <c:pt idx="0">
                  <c:v>84.2</c:v>
                </c:pt>
                <c:pt idx="1">
                  <c:v>84.4</c:v>
                </c:pt>
                <c:pt idx="2">
                  <c:v>84.5</c:v>
                </c:pt>
                <c:pt idx="3">
                  <c:v>84.5</c:v>
                </c:pt>
                <c:pt idx="4">
                  <c:v>84.7</c:v>
                </c:pt>
                <c:pt idx="5">
                  <c:v>84.7</c:v>
                </c:pt>
                <c:pt idx="6">
                  <c:v>84.7</c:v>
                </c:pt>
                <c:pt idx="7">
                  <c:v>84.9</c:v>
                </c:pt>
                <c:pt idx="8" formatCode="0.0">
                  <c:v>85.1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0C-4734-BC3A-A0EFE51C0CA6}"/>
            </c:ext>
          </c:extLst>
        </c:ser>
        <c:ser>
          <c:idx val="1"/>
          <c:order val="1"/>
          <c:tx>
            <c:strRef>
              <c:f>MedlivsYreg!$H$37:$I$37</c:f>
              <c:strCache>
                <c:ptCount val="2"/>
                <c:pt idx="0">
                  <c:v>Kvinnor</c:v>
                </c:pt>
                <c:pt idx="1">
                  <c:v>00 Riket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MedlivsYreg!$J$35:$R$35</c:f>
              <c:strCache>
                <c:ptCount val="9"/>
                <c:pt idx="0">
                  <c:v>2011-2015</c:v>
                </c:pt>
                <c:pt idx="1">
                  <c:v>2012-2016</c:v>
                </c:pt>
                <c:pt idx="2">
                  <c:v>2013-2017</c:v>
                </c:pt>
                <c:pt idx="3">
                  <c:v>2014-2018</c:v>
                </c:pt>
                <c:pt idx="4">
                  <c:v>2015-2019</c:v>
                </c:pt>
                <c:pt idx="5">
                  <c:v>2016-2020</c:v>
                </c:pt>
                <c:pt idx="6">
                  <c:v>2017-2021</c:v>
                </c:pt>
                <c:pt idx="7">
                  <c:v>2018-2022</c:v>
                </c:pt>
                <c:pt idx="8">
                  <c:v>2019-2023</c:v>
                </c:pt>
              </c:strCache>
            </c:strRef>
          </c:cat>
          <c:val>
            <c:numRef>
              <c:f>MedlivsYreg!$J$37:$R$37</c:f>
              <c:numCache>
                <c:formatCode>General</c:formatCode>
                <c:ptCount val="9"/>
                <c:pt idx="0">
                  <c:v>83.8</c:v>
                </c:pt>
                <c:pt idx="1">
                  <c:v>83.9</c:v>
                </c:pt>
                <c:pt idx="2">
                  <c:v>84</c:v>
                </c:pt>
                <c:pt idx="3">
                  <c:v>84.1</c:v>
                </c:pt>
                <c:pt idx="4">
                  <c:v>84.2</c:v>
                </c:pt>
                <c:pt idx="5">
                  <c:v>84.3</c:v>
                </c:pt>
                <c:pt idx="6">
                  <c:v>84.4</c:v>
                </c:pt>
                <c:pt idx="7">
                  <c:v>84.6</c:v>
                </c:pt>
                <c:pt idx="8" formatCode="0.0">
                  <c:v>84.7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0C-4734-BC3A-A0EFE51C0CA6}"/>
            </c:ext>
          </c:extLst>
        </c:ser>
        <c:ser>
          <c:idx val="2"/>
          <c:order val="2"/>
          <c:tx>
            <c:strRef>
              <c:f>MedlivsYreg!$H$38:$I$38</c:f>
              <c:strCache>
                <c:ptCount val="2"/>
                <c:pt idx="0">
                  <c:v>Män</c:v>
                </c:pt>
                <c:pt idx="1">
                  <c:v>06 Jönköpings län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MedlivsYreg!$J$35:$R$35</c:f>
              <c:strCache>
                <c:ptCount val="9"/>
                <c:pt idx="0">
                  <c:v>2011-2015</c:v>
                </c:pt>
                <c:pt idx="1">
                  <c:v>2012-2016</c:v>
                </c:pt>
                <c:pt idx="2">
                  <c:v>2013-2017</c:v>
                </c:pt>
                <c:pt idx="3">
                  <c:v>2014-2018</c:v>
                </c:pt>
                <c:pt idx="4">
                  <c:v>2015-2019</c:v>
                </c:pt>
                <c:pt idx="5">
                  <c:v>2016-2020</c:v>
                </c:pt>
                <c:pt idx="6">
                  <c:v>2017-2021</c:v>
                </c:pt>
                <c:pt idx="7">
                  <c:v>2018-2022</c:v>
                </c:pt>
                <c:pt idx="8">
                  <c:v>2019-2023</c:v>
                </c:pt>
              </c:strCache>
            </c:strRef>
          </c:cat>
          <c:val>
            <c:numRef>
              <c:f>MedlivsYreg!$J$38:$R$38</c:f>
              <c:numCache>
                <c:formatCode>General</c:formatCode>
                <c:ptCount val="9"/>
                <c:pt idx="0">
                  <c:v>80.5</c:v>
                </c:pt>
                <c:pt idx="1">
                  <c:v>80.7</c:v>
                </c:pt>
                <c:pt idx="2">
                  <c:v>80.900000000000006</c:v>
                </c:pt>
                <c:pt idx="3">
                  <c:v>81</c:v>
                </c:pt>
                <c:pt idx="4">
                  <c:v>81.2</c:v>
                </c:pt>
                <c:pt idx="5">
                  <c:v>81.2</c:v>
                </c:pt>
                <c:pt idx="6">
                  <c:v>81.3</c:v>
                </c:pt>
                <c:pt idx="7">
                  <c:v>81.400000000000006</c:v>
                </c:pt>
                <c:pt idx="8" formatCode="0.0">
                  <c:v>81.599999999999994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0C-4734-BC3A-A0EFE51C0CA6}"/>
            </c:ext>
          </c:extLst>
        </c:ser>
        <c:ser>
          <c:idx val="3"/>
          <c:order val="3"/>
          <c:tx>
            <c:strRef>
              <c:f>MedlivsYreg!$H$39:$I$39</c:f>
              <c:strCache>
                <c:ptCount val="2"/>
                <c:pt idx="0">
                  <c:v>Män</c:v>
                </c:pt>
                <c:pt idx="1">
                  <c:v>00 Riket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MedlivsYreg!$J$35:$R$35</c:f>
              <c:strCache>
                <c:ptCount val="9"/>
                <c:pt idx="0">
                  <c:v>2011-2015</c:v>
                </c:pt>
                <c:pt idx="1">
                  <c:v>2012-2016</c:v>
                </c:pt>
                <c:pt idx="2">
                  <c:v>2013-2017</c:v>
                </c:pt>
                <c:pt idx="3">
                  <c:v>2014-2018</c:v>
                </c:pt>
                <c:pt idx="4">
                  <c:v>2015-2019</c:v>
                </c:pt>
                <c:pt idx="5">
                  <c:v>2016-2020</c:v>
                </c:pt>
                <c:pt idx="6">
                  <c:v>2017-2021</c:v>
                </c:pt>
                <c:pt idx="7">
                  <c:v>2018-2022</c:v>
                </c:pt>
                <c:pt idx="8">
                  <c:v>2019-2023</c:v>
                </c:pt>
              </c:strCache>
            </c:strRef>
          </c:cat>
          <c:val>
            <c:numRef>
              <c:f>MedlivsYreg!$J$39:$R$39</c:f>
              <c:numCache>
                <c:formatCode>General</c:formatCode>
                <c:ptCount val="9"/>
                <c:pt idx="0">
                  <c:v>80.099999999999994</c:v>
                </c:pt>
                <c:pt idx="1">
                  <c:v>80.2</c:v>
                </c:pt>
                <c:pt idx="2">
                  <c:v>80.400000000000006</c:v>
                </c:pt>
                <c:pt idx="3">
                  <c:v>80.599999999999994</c:v>
                </c:pt>
                <c:pt idx="4">
                  <c:v>80.8</c:v>
                </c:pt>
                <c:pt idx="5">
                  <c:v>80.8</c:v>
                </c:pt>
                <c:pt idx="6">
                  <c:v>80.900000000000006</c:v>
                </c:pt>
                <c:pt idx="7">
                  <c:v>81.099999999999994</c:v>
                </c:pt>
                <c:pt idx="8" formatCode="0.0">
                  <c:v>81.2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80C-4734-BC3A-A0EFE51C0C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0420136"/>
        <c:axId val="680417840"/>
      </c:lineChart>
      <c:catAx>
        <c:axId val="680420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0417840"/>
        <c:crosses val="autoZero"/>
        <c:auto val="1"/>
        <c:lblAlgn val="ctr"/>
        <c:lblOffset val="100"/>
        <c:noMultiLvlLbl val="0"/>
      </c:catAx>
      <c:valAx>
        <c:axId val="68041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0420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'000002F9'!$A$10:$C$10</c:f>
              <c:strCache>
                <c:ptCount val="3"/>
                <c:pt idx="0">
                  <c:v>kvinnor</c:v>
                </c:pt>
                <c:pt idx="1">
                  <c:v>00 Riket</c:v>
                </c:pt>
                <c:pt idx="2">
                  <c:v>förgymnasial utbildning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'000002F9'!$D$3:$K$3</c:f>
              <c:strCache>
                <c:ptCount val="8"/>
                <c:pt idx="0">
                  <c:v>2012-2016</c:v>
                </c:pt>
                <c:pt idx="1">
                  <c:v>2013-2017</c:v>
                </c:pt>
                <c:pt idx="2">
                  <c:v>2014-2018</c:v>
                </c:pt>
                <c:pt idx="3">
                  <c:v>2015-2019</c:v>
                </c:pt>
                <c:pt idx="4">
                  <c:v>2016-2020</c:v>
                </c:pt>
                <c:pt idx="5">
                  <c:v>2017-2021</c:v>
                </c:pt>
                <c:pt idx="6">
                  <c:v>2018-2022</c:v>
                </c:pt>
                <c:pt idx="7">
                  <c:v>2019-2023</c:v>
                </c:pt>
              </c:strCache>
            </c:strRef>
          </c:cat>
          <c:val>
            <c:numRef>
              <c:f>'000002F9'!$D$10:$K$10</c:f>
              <c:numCache>
                <c:formatCode>0.00</c:formatCode>
                <c:ptCount val="8"/>
                <c:pt idx="0">
                  <c:v>51.34</c:v>
                </c:pt>
                <c:pt idx="1">
                  <c:v>51.3</c:v>
                </c:pt>
                <c:pt idx="2">
                  <c:v>51.24</c:v>
                </c:pt>
                <c:pt idx="3">
                  <c:v>51.27</c:v>
                </c:pt>
                <c:pt idx="4">
                  <c:v>51.13</c:v>
                </c:pt>
                <c:pt idx="5">
                  <c:v>51.08</c:v>
                </c:pt>
                <c:pt idx="6">
                  <c:v>51.06</c:v>
                </c:pt>
                <c:pt idx="7">
                  <c:v>50.97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50-4BFE-A16A-0D12D77B0E07}"/>
            </c:ext>
          </c:extLst>
        </c:ser>
        <c:ser>
          <c:idx val="1"/>
          <c:order val="1"/>
          <c:tx>
            <c:strRef>
              <c:f>'000002F9'!$A$11:$C$11</c:f>
              <c:strCache>
                <c:ptCount val="3"/>
                <c:pt idx="0">
                  <c:v>kvinnor</c:v>
                </c:pt>
                <c:pt idx="1">
                  <c:v>00 Riket</c:v>
                </c:pt>
                <c:pt idx="2">
                  <c:v>gymnasial utbildning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'000002F9'!$D$3:$K$3</c:f>
              <c:strCache>
                <c:ptCount val="8"/>
                <c:pt idx="0">
                  <c:v>2012-2016</c:v>
                </c:pt>
                <c:pt idx="1">
                  <c:v>2013-2017</c:v>
                </c:pt>
                <c:pt idx="2">
                  <c:v>2014-2018</c:v>
                </c:pt>
                <c:pt idx="3">
                  <c:v>2015-2019</c:v>
                </c:pt>
                <c:pt idx="4">
                  <c:v>2016-2020</c:v>
                </c:pt>
                <c:pt idx="5">
                  <c:v>2017-2021</c:v>
                </c:pt>
                <c:pt idx="6">
                  <c:v>2018-2022</c:v>
                </c:pt>
                <c:pt idx="7">
                  <c:v>2019-2023</c:v>
                </c:pt>
              </c:strCache>
            </c:strRef>
          </c:cat>
          <c:val>
            <c:numRef>
              <c:f>'000002F9'!$D$11:$K$11</c:f>
              <c:numCache>
                <c:formatCode>0.00</c:formatCode>
                <c:ptCount val="8"/>
                <c:pt idx="0">
                  <c:v>54.4</c:v>
                </c:pt>
                <c:pt idx="1">
                  <c:v>54.47</c:v>
                </c:pt>
                <c:pt idx="2">
                  <c:v>54.5</c:v>
                </c:pt>
                <c:pt idx="3">
                  <c:v>54.59</c:v>
                </c:pt>
                <c:pt idx="4">
                  <c:v>54.58</c:v>
                </c:pt>
                <c:pt idx="5">
                  <c:v>54.68</c:v>
                </c:pt>
                <c:pt idx="6">
                  <c:v>54.71</c:v>
                </c:pt>
                <c:pt idx="7">
                  <c:v>54.8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50-4BFE-A16A-0D12D77B0E07}"/>
            </c:ext>
          </c:extLst>
        </c:ser>
        <c:ser>
          <c:idx val="2"/>
          <c:order val="2"/>
          <c:tx>
            <c:strRef>
              <c:f>'000002F9'!$A$12:$C$12</c:f>
              <c:strCache>
                <c:ptCount val="3"/>
                <c:pt idx="0">
                  <c:v>kvinnor</c:v>
                </c:pt>
                <c:pt idx="1">
                  <c:v>00 Riket</c:v>
                </c:pt>
                <c:pt idx="2">
                  <c:v>eftergymnasial utbildning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'000002F9'!$D$3:$K$3</c:f>
              <c:strCache>
                <c:ptCount val="8"/>
                <c:pt idx="0">
                  <c:v>2012-2016</c:v>
                </c:pt>
                <c:pt idx="1">
                  <c:v>2013-2017</c:v>
                </c:pt>
                <c:pt idx="2">
                  <c:v>2014-2018</c:v>
                </c:pt>
                <c:pt idx="3">
                  <c:v>2015-2019</c:v>
                </c:pt>
                <c:pt idx="4">
                  <c:v>2016-2020</c:v>
                </c:pt>
                <c:pt idx="5">
                  <c:v>2017-2021</c:v>
                </c:pt>
                <c:pt idx="6">
                  <c:v>2018-2022</c:v>
                </c:pt>
                <c:pt idx="7">
                  <c:v>2019-2023</c:v>
                </c:pt>
              </c:strCache>
            </c:strRef>
          </c:cat>
          <c:val>
            <c:numRef>
              <c:f>'000002F9'!$D$12:$K$12</c:f>
              <c:numCache>
                <c:formatCode>0.00</c:formatCode>
                <c:ptCount val="8"/>
                <c:pt idx="0">
                  <c:v>56.77</c:v>
                </c:pt>
                <c:pt idx="1">
                  <c:v>56.87</c:v>
                </c:pt>
                <c:pt idx="2">
                  <c:v>56.98</c:v>
                </c:pt>
                <c:pt idx="3">
                  <c:v>57.11</c:v>
                </c:pt>
                <c:pt idx="4">
                  <c:v>57.15</c:v>
                </c:pt>
                <c:pt idx="5">
                  <c:v>57.32</c:v>
                </c:pt>
                <c:pt idx="6">
                  <c:v>57.47</c:v>
                </c:pt>
                <c:pt idx="7">
                  <c:v>57.55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50-4BFE-A16A-0D12D77B0E07}"/>
            </c:ext>
          </c:extLst>
        </c:ser>
        <c:ser>
          <c:idx val="3"/>
          <c:order val="3"/>
          <c:tx>
            <c:strRef>
              <c:f>'000002F9'!$A$13:$C$13</c:f>
              <c:strCache>
                <c:ptCount val="3"/>
                <c:pt idx="0">
                  <c:v>kvinnor</c:v>
                </c:pt>
                <c:pt idx="1">
                  <c:v>06 Jönköpings län</c:v>
                </c:pt>
                <c:pt idx="2">
                  <c:v>förgymnasial utbildning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'000002F9'!$D$3:$K$3</c:f>
              <c:strCache>
                <c:ptCount val="8"/>
                <c:pt idx="0">
                  <c:v>2012-2016</c:v>
                </c:pt>
                <c:pt idx="1">
                  <c:v>2013-2017</c:v>
                </c:pt>
                <c:pt idx="2">
                  <c:v>2014-2018</c:v>
                </c:pt>
                <c:pt idx="3">
                  <c:v>2015-2019</c:v>
                </c:pt>
                <c:pt idx="4">
                  <c:v>2016-2020</c:v>
                </c:pt>
                <c:pt idx="5">
                  <c:v>2017-2021</c:v>
                </c:pt>
                <c:pt idx="6">
                  <c:v>2018-2022</c:v>
                </c:pt>
                <c:pt idx="7">
                  <c:v>2019-2023</c:v>
                </c:pt>
              </c:strCache>
            </c:strRef>
          </c:cat>
          <c:val>
            <c:numRef>
              <c:f>'000002F9'!$D$13:$K$13</c:f>
              <c:numCache>
                <c:formatCode>0.00</c:formatCode>
                <c:ptCount val="8"/>
                <c:pt idx="0">
                  <c:v>51.82</c:v>
                </c:pt>
                <c:pt idx="1">
                  <c:v>51.82</c:v>
                </c:pt>
                <c:pt idx="2">
                  <c:v>51.27</c:v>
                </c:pt>
                <c:pt idx="3">
                  <c:v>51.23</c:v>
                </c:pt>
                <c:pt idx="4">
                  <c:v>51.03</c:v>
                </c:pt>
                <c:pt idx="5">
                  <c:v>51.21</c:v>
                </c:pt>
                <c:pt idx="6">
                  <c:v>51.45</c:v>
                </c:pt>
                <c:pt idx="7">
                  <c:v>51.7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050-4BFE-A16A-0D12D77B0E07}"/>
            </c:ext>
          </c:extLst>
        </c:ser>
        <c:ser>
          <c:idx val="4"/>
          <c:order val="4"/>
          <c:tx>
            <c:strRef>
              <c:f>'000002F9'!$A$14:$C$14</c:f>
              <c:strCache>
                <c:ptCount val="3"/>
                <c:pt idx="0">
                  <c:v>kvinnor</c:v>
                </c:pt>
                <c:pt idx="1">
                  <c:v>06 Jönköpings län</c:v>
                </c:pt>
                <c:pt idx="2">
                  <c:v>gymnasial utbildning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'000002F9'!$D$3:$K$3</c:f>
              <c:strCache>
                <c:ptCount val="8"/>
                <c:pt idx="0">
                  <c:v>2012-2016</c:v>
                </c:pt>
                <c:pt idx="1">
                  <c:v>2013-2017</c:v>
                </c:pt>
                <c:pt idx="2">
                  <c:v>2014-2018</c:v>
                </c:pt>
                <c:pt idx="3">
                  <c:v>2015-2019</c:v>
                </c:pt>
                <c:pt idx="4">
                  <c:v>2016-2020</c:v>
                </c:pt>
                <c:pt idx="5">
                  <c:v>2017-2021</c:v>
                </c:pt>
                <c:pt idx="6">
                  <c:v>2018-2022</c:v>
                </c:pt>
                <c:pt idx="7">
                  <c:v>2019-2023</c:v>
                </c:pt>
              </c:strCache>
            </c:strRef>
          </c:cat>
          <c:val>
            <c:numRef>
              <c:f>'000002F9'!$D$14:$K$14</c:f>
              <c:numCache>
                <c:formatCode>0.00</c:formatCode>
                <c:ptCount val="8"/>
                <c:pt idx="0">
                  <c:v>55.09</c:v>
                </c:pt>
                <c:pt idx="1">
                  <c:v>55.13</c:v>
                </c:pt>
                <c:pt idx="2">
                  <c:v>55.18</c:v>
                </c:pt>
                <c:pt idx="3">
                  <c:v>55.3</c:v>
                </c:pt>
                <c:pt idx="4">
                  <c:v>55.39</c:v>
                </c:pt>
                <c:pt idx="5">
                  <c:v>55.4</c:v>
                </c:pt>
                <c:pt idx="6">
                  <c:v>55.47</c:v>
                </c:pt>
                <c:pt idx="7">
                  <c:v>55.55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050-4BFE-A16A-0D12D77B0E07}"/>
            </c:ext>
          </c:extLst>
        </c:ser>
        <c:ser>
          <c:idx val="5"/>
          <c:order val="5"/>
          <c:tx>
            <c:strRef>
              <c:f>'000002F9'!$A$15:$C$15</c:f>
              <c:strCache>
                <c:ptCount val="3"/>
                <c:pt idx="0">
                  <c:v>kvinnor</c:v>
                </c:pt>
                <c:pt idx="1">
                  <c:v>06 Jönköpings län</c:v>
                </c:pt>
                <c:pt idx="2">
                  <c:v>eftergymnasial utbildning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'000002F9'!$D$3:$K$3</c:f>
              <c:strCache>
                <c:ptCount val="8"/>
                <c:pt idx="0">
                  <c:v>2012-2016</c:v>
                </c:pt>
                <c:pt idx="1">
                  <c:v>2013-2017</c:v>
                </c:pt>
                <c:pt idx="2">
                  <c:v>2014-2018</c:v>
                </c:pt>
                <c:pt idx="3">
                  <c:v>2015-2019</c:v>
                </c:pt>
                <c:pt idx="4">
                  <c:v>2016-2020</c:v>
                </c:pt>
                <c:pt idx="5">
                  <c:v>2017-2021</c:v>
                </c:pt>
                <c:pt idx="6">
                  <c:v>2018-2022</c:v>
                </c:pt>
                <c:pt idx="7">
                  <c:v>2019-2023</c:v>
                </c:pt>
              </c:strCache>
            </c:strRef>
          </c:cat>
          <c:val>
            <c:numRef>
              <c:f>'000002F9'!$D$15:$K$15</c:f>
              <c:numCache>
                <c:formatCode>0.00</c:formatCode>
                <c:ptCount val="8"/>
                <c:pt idx="0">
                  <c:v>57.21</c:v>
                </c:pt>
                <c:pt idx="1">
                  <c:v>57.25</c:v>
                </c:pt>
                <c:pt idx="2">
                  <c:v>57.39</c:v>
                </c:pt>
                <c:pt idx="3">
                  <c:v>57.86</c:v>
                </c:pt>
                <c:pt idx="4">
                  <c:v>57.74</c:v>
                </c:pt>
                <c:pt idx="5">
                  <c:v>57.66</c:v>
                </c:pt>
                <c:pt idx="6">
                  <c:v>57.88</c:v>
                </c:pt>
                <c:pt idx="7">
                  <c:v>57.89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050-4BFE-A16A-0D12D77B0E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4449152"/>
        <c:axId val="274449480"/>
      </c:lineChart>
      <c:catAx>
        <c:axId val="27444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74449480"/>
        <c:crosses val="autoZero"/>
        <c:auto val="1"/>
        <c:lblAlgn val="ctr"/>
        <c:lblOffset val="100"/>
        <c:noMultiLvlLbl val="0"/>
      </c:catAx>
      <c:valAx>
        <c:axId val="274449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7444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'000002F9'!$A$4:$C$4</c:f>
              <c:strCache>
                <c:ptCount val="3"/>
                <c:pt idx="0">
                  <c:v>män</c:v>
                </c:pt>
                <c:pt idx="1">
                  <c:v>00 Riket</c:v>
                </c:pt>
                <c:pt idx="2">
                  <c:v>förgymnasial utbildning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'000002F9'!$D$3:$K$3</c:f>
              <c:strCache>
                <c:ptCount val="8"/>
                <c:pt idx="0">
                  <c:v>2012-2016</c:v>
                </c:pt>
                <c:pt idx="1">
                  <c:v>2013-2017</c:v>
                </c:pt>
                <c:pt idx="2">
                  <c:v>2014-2018</c:v>
                </c:pt>
                <c:pt idx="3">
                  <c:v>2015-2019</c:v>
                </c:pt>
                <c:pt idx="4">
                  <c:v>2016-2020</c:v>
                </c:pt>
                <c:pt idx="5">
                  <c:v>2017-2021</c:v>
                </c:pt>
                <c:pt idx="6">
                  <c:v>2018-2022</c:v>
                </c:pt>
                <c:pt idx="7">
                  <c:v>2019-2023</c:v>
                </c:pt>
              </c:strCache>
            </c:strRef>
          </c:cat>
          <c:val>
            <c:numRef>
              <c:f>'000002F9'!$D$4:$K$4</c:f>
              <c:numCache>
                <c:formatCode>0.00</c:formatCode>
                <c:ptCount val="8"/>
                <c:pt idx="0">
                  <c:v>48.09</c:v>
                </c:pt>
                <c:pt idx="1">
                  <c:v>48.09</c:v>
                </c:pt>
                <c:pt idx="2">
                  <c:v>48.16</c:v>
                </c:pt>
                <c:pt idx="3">
                  <c:v>48.33</c:v>
                </c:pt>
                <c:pt idx="4">
                  <c:v>48.37</c:v>
                </c:pt>
                <c:pt idx="5">
                  <c:v>48.56</c:v>
                </c:pt>
                <c:pt idx="6">
                  <c:v>48.61</c:v>
                </c:pt>
                <c:pt idx="7">
                  <c:v>48.63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72-42D9-A96B-B2E1E0CC9E11}"/>
            </c:ext>
          </c:extLst>
        </c:ser>
        <c:ser>
          <c:idx val="1"/>
          <c:order val="1"/>
          <c:tx>
            <c:strRef>
              <c:f>'000002F9'!$A$5:$C$5</c:f>
              <c:strCache>
                <c:ptCount val="3"/>
                <c:pt idx="0">
                  <c:v>män</c:v>
                </c:pt>
                <c:pt idx="1">
                  <c:v>00 Riket</c:v>
                </c:pt>
                <c:pt idx="2">
                  <c:v>gymnasial utbildning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'000002F9'!$D$3:$K$3</c:f>
              <c:strCache>
                <c:ptCount val="8"/>
                <c:pt idx="0">
                  <c:v>2012-2016</c:v>
                </c:pt>
                <c:pt idx="1">
                  <c:v>2013-2017</c:v>
                </c:pt>
                <c:pt idx="2">
                  <c:v>2014-2018</c:v>
                </c:pt>
                <c:pt idx="3">
                  <c:v>2015-2019</c:v>
                </c:pt>
                <c:pt idx="4">
                  <c:v>2016-2020</c:v>
                </c:pt>
                <c:pt idx="5">
                  <c:v>2017-2021</c:v>
                </c:pt>
                <c:pt idx="6">
                  <c:v>2018-2022</c:v>
                </c:pt>
                <c:pt idx="7">
                  <c:v>2019-2023</c:v>
                </c:pt>
              </c:strCache>
            </c:strRef>
          </c:cat>
          <c:val>
            <c:numRef>
              <c:f>'000002F9'!$D$5:$K$5</c:f>
              <c:numCache>
                <c:formatCode>0.00</c:formatCode>
                <c:ptCount val="8"/>
                <c:pt idx="0">
                  <c:v>51.11</c:v>
                </c:pt>
                <c:pt idx="1">
                  <c:v>51.24</c:v>
                </c:pt>
                <c:pt idx="2">
                  <c:v>51.27</c:v>
                </c:pt>
                <c:pt idx="3">
                  <c:v>51.4</c:v>
                </c:pt>
                <c:pt idx="4">
                  <c:v>51.44</c:v>
                </c:pt>
                <c:pt idx="5">
                  <c:v>51.57</c:v>
                </c:pt>
                <c:pt idx="6">
                  <c:v>51.61</c:v>
                </c:pt>
                <c:pt idx="7">
                  <c:v>51.7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72-42D9-A96B-B2E1E0CC9E11}"/>
            </c:ext>
          </c:extLst>
        </c:ser>
        <c:ser>
          <c:idx val="2"/>
          <c:order val="2"/>
          <c:tx>
            <c:strRef>
              <c:f>'000002F9'!$A$6:$C$6</c:f>
              <c:strCache>
                <c:ptCount val="3"/>
                <c:pt idx="0">
                  <c:v>män</c:v>
                </c:pt>
                <c:pt idx="1">
                  <c:v>00 Riket</c:v>
                </c:pt>
                <c:pt idx="2">
                  <c:v>eftergymnasial utbildning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'000002F9'!$D$3:$K$3</c:f>
              <c:strCache>
                <c:ptCount val="8"/>
                <c:pt idx="0">
                  <c:v>2012-2016</c:v>
                </c:pt>
                <c:pt idx="1">
                  <c:v>2013-2017</c:v>
                </c:pt>
                <c:pt idx="2">
                  <c:v>2014-2018</c:v>
                </c:pt>
                <c:pt idx="3">
                  <c:v>2015-2019</c:v>
                </c:pt>
                <c:pt idx="4">
                  <c:v>2016-2020</c:v>
                </c:pt>
                <c:pt idx="5">
                  <c:v>2017-2021</c:v>
                </c:pt>
                <c:pt idx="6">
                  <c:v>2018-2022</c:v>
                </c:pt>
                <c:pt idx="7">
                  <c:v>2019-2023</c:v>
                </c:pt>
              </c:strCache>
            </c:strRef>
          </c:cat>
          <c:val>
            <c:numRef>
              <c:f>'000002F9'!$D$6:$K$6</c:f>
              <c:numCache>
                <c:formatCode>0.00</c:formatCode>
                <c:ptCount val="8"/>
                <c:pt idx="0">
                  <c:v>53.83</c:v>
                </c:pt>
                <c:pt idx="1">
                  <c:v>54.02</c:v>
                </c:pt>
                <c:pt idx="2">
                  <c:v>54.17</c:v>
                </c:pt>
                <c:pt idx="3">
                  <c:v>54.33</c:v>
                </c:pt>
                <c:pt idx="4">
                  <c:v>54.34</c:v>
                </c:pt>
                <c:pt idx="5">
                  <c:v>54.43</c:v>
                </c:pt>
                <c:pt idx="6">
                  <c:v>54.54</c:v>
                </c:pt>
                <c:pt idx="7">
                  <c:v>54.71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72-42D9-A96B-B2E1E0CC9E11}"/>
            </c:ext>
          </c:extLst>
        </c:ser>
        <c:ser>
          <c:idx val="3"/>
          <c:order val="3"/>
          <c:tx>
            <c:strRef>
              <c:f>'000002F9'!$A$7:$C$7</c:f>
              <c:strCache>
                <c:ptCount val="3"/>
                <c:pt idx="0">
                  <c:v>män</c:v>
                </c:pt>
                <c:pt idx="1">
                  <c:v>06 Jönköpings län</c:v>
                </c:pt>
                <c:pt idx="2">
                  <c:v>förgymnasial utbildning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'000002F9'!$D$3:$K$3</c:f>
              <c:strCache>
                <c:ptCount val="8"/>
                <c:pt idx="0">
                  <c:v>2012-2016</c:v>
                </c:pt>
                <c:pt idx="1">
                  <c:v>2013-2017</c:v>
                </c:pt>
                <c:pt idx="2">
                  <c:v>2014-2018</c:v>
                </c:pt>
                <c:pt idx="3">
                  <c:v>2015-2019</c:v>
                </c:pt>
                <c:pt idx="4">
                  <c:v>2016-2020</c:v>
                </c:pt>
                <c:pt idx="5">
                  <c:v>2017-2021</c:v>
                </c:pt>
                <c:pt idx="6">
                  <c:v>2018-2022</c:v>
                </c:pt>
                <c:pt idx="7">
                  <c:v>2019-2023</c:v>
                </c:pt>
              </c:strCache>
            </c:strRef>
          </c:cat>
          <c:val>
            <c:numRef>
              <c:f>'000002F9'!$D$7:$K$7</c:f>
              <c:numCache>
                <c:formatCode>0.00</c:formatCode>
                <c:ptCount val="8"/>
                <c:pt idx="0">
                  <c:v>49.23</c:v>
                </c:pt>
                <c:pt idx="1">
                  <c:v>49.24</c:v>
                </c:pt>
                <c:pt idx="2">
                  <c:v>49.23</c:v>
                </c:pt>
                <c:pt idx="3">
                  <c:v>49.45</c:v>
                </c:pt>
                <c:pt idx="4">
                  <c:v>49.39</c:v>
                </c:pt>
                <c:pt idx="5">
                  <c:v>49.74</c:v>
                </c:pt>
                <c:pt idx="6">
                  <c:v>49.37</c:v>
                </c:pt>
                <c:pt idx="7">
                  <c:v>49.27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772-42D9-A96B-B2E1E0CC9E11}"/>
            </c:ext>
          </c:extLst>
        </c:ser>
        <c:ser>
          <c:idx val="4"/>
          <c:order val="4"/>
          <c:tx>
            <c:strRef>
              <c:f>'000002F9'!$A$8:$C$8</c:f>
              <c:strCache>
                <c:ptCount val="3"/>
                <c:pt idx="0">
                  <c:v>män</c:v>
                </c:pt>
                <c:pt idx="1">
                  <c:v>06 Jönköpings län</c:v>
                </c:pt>
                <c:pt idx="2">
                  <c:v>gymnasial utbildning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'000002F9'!$D$3:$K$3</c:f>
              <c:strCache>
                <c:ptCount val="8"/>
                <c:pt idx="0">
                  <c:v>2012-2016</c:v>
                </c:pt>
                <c:pt idx="1">
                  <c:v>2013-2017</c:v>
                </c:pt>
                <c:pt idx="2">
                  <c:v>2014-2018</c:v>
                </c:pt>
                <c:pt idx="3">
                  <c:v>2015-2019</c:v>
                </c:pt>
                <c:pt idx="4">
                  <c:v>2016-2020</c:v>
                </c:pt>
                <c:pt idx="5">
                  <c:v>2017-2021</c:v>
                </c:pt>
                <c:pt idx="6">
                  <c:v>2018-2022</c:v>
                </c:pt>
                <c:pt idx="7">
                  <c:v>2019-2023</c:v>
                </c:pt>
              </c:strCache>
            </c:strRef>
          </c:cat>
          <c:val>
            <c:numRef>
              <c:f>'000002F9'!$D$8:$K$8</c:f>
              <c:numCache>
                <c:formatCode>0.00</c:formatCode>
                <c:ptCount val="8"/>
                <c:pt idx="0">
                  <c:v>52.17</c:v>
                </c:pt>
                <c:pt idx="1">
                  <c:v>52.21</c:v>
                </c:pt>
                <c:pt idx="2">
                  <c:v>52.05</c:v>
                </c:pt>
                <c:pt idx="3">
                  <c:v>52.27</c:v>
                </c:pt>
                <c:pt idx="4">
                  <c:v>52.17</c:v>
                </c:pt>
                <c:pt idx="5">
                  <c:v>52.12</c:v>
                </c:pt>
                <c:pt idx="6">
                  <c:v>52.28</c:v>
                </c:pt>
                <c:pt idx="7">
                  <c:v>52.24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772-42D9-A96B-B2E1E0CC9E11}"/>
            </c:ext>
          </c:extLst>
        </c:ser>
        <c:ser>
          <c:idx val="5"/>
          <c:order val="5"/>
          <c:tx>
            <c:strRef>
              <c:f>'000002F9'!$A$9:$C$9</c:f>
              <c:strCache>
                <c:ptCount val="3"/>
                <c:pt idx="0">
                  <c:v>män</c:v>
                </c:pt>
                <c:pt idx="1">
                  <c:v>06 Jönköpings län</c:v>
                </c:pt>
                <c:pt idx="2">
                  <c:v>eftergymnasial utbildning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'000002F9'!$D$3:$K$3</c:f>
              <c:strCache>
                <c:ptCount val="8"/>
                <c:pt idx="0">
                  <c:v>2012-2016</c:v>
                </c:pt>
                <c:pt idx="1">
                  <c:v>2013-2017</c:v>
                </c:pt>
                <c:pt idx="2">
                  <c:v>2014-2018</c:v>
                </c:pt>
                <c:pt idx="3">
                  <c:v>2015-2019</c:v>
                </c:pt>
                <c:pt idx="4">
                  <c:v>2016-2020</c:v>
                </c:pt>
                <c:pt idx="5">
                  <c:v>2017-2021</c:v>
                </c:pt>
                <c:pt idx="6">
                  <c:v>2018-2022</c:v>
                </c:pt>
                <c:pt idx="7">
                  <c:v>2019-2023</c:v>
                </c:pt>
              </c:strCache>
            </c:strRef>
          </c:cat>
          <c:val>
            <c:numRef>
              <c:f>'000002F9'!$D$9:$K$9</c:f>
              <c:numCache>
                <c:formatCode>0.00</c:formatCode>
                <c:ptCount val="8"/>
                <c:pt idx="0">
                  <c:v>53.99</c:v>
                </c:pt>
                <c:pt idx="1">
                  <c:v>54.54</c:v>
                </c:pt>
                <c:pt idx="2">
                  <c:v>54.79</c:v>
                </c:pt>
                <c:pt idx="3">
                  <c:v>55.21</c:v>
                </c:pt>
                <c:pt idx="4">
                  <c:v>55.2</c:v>
                </c:pt>
                <c:pt idx="5">
                  <c:v>55.4</c:v>
                </c:pt>
                <c:pt idx="6">
                  <c:v>55.46</c:v>
                </c:pt>
                <c:pt idx="7">
                  <c:v>55.42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772-42D9-A96B-B2E1E0CC9E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4458992"/>
        <c:axId val="274459648"/>
      </c:lineChart>
      <c:catAx>
        <c:axId val="27445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74459648"/>
        <c:crosses val="autoZero"/>
        <c:auto val="1"/>
        <c:lblAlgn val="ctr"/>
        <c:lblOffset val="100"/>
        <c:noMultiLvlLbl val="0"/>
      </c:catAx>
      <c:valAx>
        <c:axId val="274459648"/>
        <c:scaling>
          <c:orientation val="minMax"/>
          <c:max val="60"/>
          <c:min val="4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7445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MedlivsYreg!$B$5</c:f>
              <c:strCache>
                <c:ptCount val="1"/>
                <c:pt idx="0">
                  <c:v>2011-2015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MedlivsYreg!$A$6:$A$20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06 Jönköpings län</c:v>
                </c:pt>
                <c:pt idx="14">
                  <c:v>00 Riket</c:v>
                </c:pt>
              </c:strCache>
            </c:strRef>
          </c:cat>
          <c:val>
            <c:numRef>
              <c:f>MedlivsYreg!$B$6:$B$20</c:f>
              <c:numCache>
                <c:formatCode>General</c:formatCode>
                <c:ptCount val="15"/>
                <c:pt idx="0">
                  <c:v>84.4</c:v>
                </c:pt>
                <c:pt idx="1">
                  <c:v>82.7</c:v>
                </c:pt>
                <c:pt idx="2">
                  <c:v>85.2</c:v>
                </c:pt>
                <c:pt idx="3">
                  <c:v>84.3</c:v>
                </c:pt>
                <c:pt idx="4">
                  <c:v>83.8</c:v>
                </c:pt>
                <c:pt idx="5">
                  <c:v>84</c:v>
                </c:pt>
                <c:pt idx="6">
                  <c:v>84.4</c:v>
                </c:pt>
                <c:pt idx="7">
                  <c:v>83.2</c:v>
                </c:pt>
                <c:pt idx="8">
                  <c:v>84.3</c:v>
                </c:pt>
                <c:pt idx="9">
                  <c:v>82.8</c:v>
                </c:pt>
                <c:pt idx="10">
                  <c:v>84.5</c:v>
                </c:pt>
                <c:pt idx="11">
                  <c:v>84.6</c:v>
                </c:pt>
                <c:pt idx="12">
                  <c:v>84.8</c:v>
                </c:pt>
                <c:pt idx="13">
                  <c:v>84.2</c:v>
                </c:pt>
                <c:pt idx="14">
                  <c:v>83.8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97-4BA6-8850-3FAB34F5ECF0}"/>
            </c:ext>
          </c:extLst>
        </c:ser>
        <c:ser>
          <c:idx val="1"/>
          <c:order val="1"/>
          <c:tx>
            <c:strRef>
              <c:f>MedlivsYreg!$C$5</c:f>
              <c:strCache>
                <c:ptCount val="1"/>
                <c:pt idx="0">
                  <c:v>2012-2016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MedlivsYreg!$A$6:$A$20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06 Jönköpings län</c:v>
                </c:pt>
                <c:pt idx="14">
                  <c:v>00 Riket</c:v>
                </c:pt>
              </c:strCache>
            </c:strRef>
          </c:cat>
          <c:val>
            <c:numRef>
              <c:f>MedlivsYreg!$C$6:$C$20</c:f>
              <c:numCache>
                <c:formatCode>General</c:formatCode>
                <c:ptCount val="15"/>
                <c:pt idx="0">
                  <c:v>85.3</c:v>
                </c:pt>
                <c:pt idx="1">
                  <c:v>82.7</c:v>
                </c:pt>
                <c:pt idx="2">
                  <c:v>85.5</c:v>
                </c:pt>
                <c:pt idx="3">
                  <c:v>84.6</c:v>
                </c:pt>
                <c:pt idx="4">
                  <c:v>83.7</c:v>
                </c:pt>
                <c:pt idx="5">
                  <c:v>84.3</c:v>
                </c:pt>
                <c:pt idx="6">
                  <c:v>84.6</c:v>
                </c:pt>
                <c:pt idx="7">
                  <c:v>83.2</c:v>
                </c:pt>
                <c:pt idx="8">
                  <c:v>84.4</c:v>
                </c:pt>
                <c:pt idx="9">
                  <c:v>83.4</c:v>
                </c:pt>
                <c:pt idx="10">
                  <c:v>85.2</c:v>
                </c:pt>
                <c:pt idx="11">
                  <c:v>83.7</c:v>
                </c:pt>
                <c:pt idx="12">
                  <c:v>84.8</c:v>
                </c:pt>
                <c:pt idx="13">
                  <c:v>84.4</c:v>
                </c:pt>
                <c:pt idx="14">
                  <c:v>83.9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97-4BA6-8850-3FAB34F5ECF0}"/>
            </c:ext>
          </c:extLst>
        </c:ser>
        <c:ser>
          <c:idx val="2"/>
          <c:order val="2"/>
          <c:tx>
            <c:strRef>
              <c:f>MedlivsYreg!$D$5</c:f>
              <c:strCache>
                <c:ptCount val="1"/>
                <c:pt idx="0">
                  <c:v>2013-2017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MedlivsYreg!$A$6:$A$20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06 Jönköpings län</c:v>
                </c:pt>
                <c:pt idx="14">
                  <c:v>00 Riket</c:v>
                </c:pt>
              </c:strCache>
            </c:strRef>
          </c:cat>
          <c:val>
            <c:numRef>
              <c:f>MedlivsYreg!$D$6:$D$20</c:f>
              <c:numCache>
                <c:formatCode>General</c:formatCode>
                <c:ptCount val="15"/>
                <c:pt idx="0">
                  <c:v>85.5</c:v>
                </c:pt>
                <c:pt idx="1">
                  <c:v>83</c:v>
                </c:pt>
                <c:pt idx="2">
                  <c:v>85.2</c:v>
                </c:pt>
                <c:pt idx="3">
                  <c:v>84.8</c:v>
                </c:pt>
                <c:pt idx="4">
                  <c:v>84.1</c:v>
                </c:pt>
                <c:pt idx="5">
                  <c:v>84.7</c:v>
                </c:pt>
                <c:pt idx="6">
                  <c:v>84.7</c:v>
                </c:pt>
                <c:pt idx="7">
                  <c:v>83.3</c:v>
                </c:pt>
                <c:pt idx="8">
                  <c:v>84.3</c:v>
                </c:pt>
                <c:pt idx="9">
                  <c:v>83.9</c:v>
                </c:pt>
                <c:pt idx="10">
                  <c:v>85</c:v>
                </c:pt>
                <c:pt idx="11">
                  <c:v>83.5</c:v>
                </c:pt>
                <c:pt idx="12">
                  <c:v>85.2</c:v>
                </c:pt>
                <c:pt idx="13">
                  <c:v>84.5</c:v>
                </c:pt>
                <c:pt idx="14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97-4BA6-8850-3FAB34F5ECF0}"/>
            </c:ext>
          </c:extLst>
        </c:ser>
        <c:ser>
          <c:idx val="3"/>
          <c:order val="3"/>
          <c:tx>
            <c:strRef>
              <c:f>MedlivsYreg!$E$5</c:f>
              <c:strCache>
                <c:ptCount val="1"/>
                <c:pt idx="0">
                  <c:v>2014-2018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MedlivsYreg!$A$6:$A$20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06 Jönköpings län</c:v>
                </c:pt>
                <c:pt idx="14">
                  <c:v>00 Riket</c:v>
                </c:pt>
              </c:strCache>
            </c:strRef>
          </c:cat>
          <c:val>
            <c:numRef>
              <c:f>MedlivsYreg!$E$6:$E$20</c:f>
              <c:numCache>
                <c:formatCode>General</c:formatCode>
                <c:ptCount val="15"/>
                <c:pt idx="0">
                  <c:v>85.5</c:v>
                </c:pt>
                <c:pt idx="1">
                  <c:v>84.4</c:v>
                </c:pt>
                <c:pt idx="2">
                  <c:v>85.4</c:v>
                </c:pt>
                <c:pt idx="3">
                  <c:v>85.4</c:v>
                </c:pt>
                <c:pt idx="4">
                  <c:v>84.1</c:v>
                </c:pt>
                <c:pt idx="5">
                  <c:v>85.1</c:v>
                </c:pt>
                <c:pt idx="6">
                  <c:v>84.8</c:v>
                </c:pt>
                <c:pt idx="7">
                  <c:v>83.1</c:v>
                </c:pt>
                <c:pt idx="8">
                  <c:v>84.1</c:v>
                </c:pt>
                <c:pt idx="9">
                  <c:v>84.5</c:v>
                </c:pt>
                <c:pt idx="10">
                  <c:v>84.9</c:v>
                </c:pt>
                <c:pt idx="11">
                  <c:v>83.6</c:v>
                </c:pt>
                <c:pt idx="12">
                  <c:v>84.8</c:v>
                </c:pt>
                <c:pt idx="13">
                  <c:v>84.5</c:v>
                </c:pt>
                <c:pt idx="14">
                  <c:v>84.1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97-4BA6-8850-3FAB34F5ECF0}"/>
            </c:ext>
          </c:extLst>
        </c:ser>
        <c:ser>
          <c:idx val="4"/>
          <c:order val="4"/>
          <c:tx>
            <c:strRef>
              <c:f>MedlivsYreg!$F$5</c:f>
              <c:strCache>
                <c:ptCount val="1"/>
                <c:pt idx="0">
                  <c:v>2015-2019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MedlivsYreg!$A$6:$A$20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06 Jönköpings län</c:v>
                </c:pt>
                <c:pt idx="14">
                  <c:v>00 Riket</c:v>
                </c:pt>
              </c:strCache>
            </c:strRef>
          </c:cat>
          <c:val>
            <c:numRef>
              <c:f>MedlivsYreg!$F$6:$F$20</c:f>
              <c:numCache>
                <c:formatCode>General</c:formatCode>
                <c:ptCount val="15"/>
                <c:pt idx="0">
                  <c:v>86.2</c:v>
                </c:pt>
                <c:pt idx="1">
                  <c:v>84.2</c:v>
                </c:pt>
                <c:pt idx="2">
                  <c:v>85.5</c:v>
                </c:pt>
                <c:pt idx="3">
                  <c:v>85.5</c:v>
                </c:pt>
                <c:pt idx="4">
                  <c:v>84.3</c:v>
                </c:pt>
                <c:pt idx="5">
                  <c:v>85.5</c:v>
                </c:pt>
                <c:pt idx="6">
                  <c:v>84.9</c:v>
                </c:pt>
                <c:pt idx="7">
                  <c:v>83.7</c:v>
                </c:pt>
                <c:pt idx="8">
                  <c:v>84.3</c:v>
                </c:pt>
                <c:pt idx="9">
                  <c:v>84.8</c:v>
                </c:pt>
                <c:pt idx="10">
                  <c:v>84.9</c:v>
                </c:pt>
                <c:pt idx="11">
                  <c:v>83.5</c:v>
                </c:pt>
                <c:pt idx="12">
                  <c:v>85</c:v>
                </c:pt>
                <c:pt idx="13">
                  <c:v>84.7</c:v>
                </c:pt>
                <c:pt idx="14">
                  <c:v>84.2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97-4BA6-8850-3FAB34F5ECF0}"/>
            </c:ext>
          </c:extLst>
        </c:ser>
        <c:ser>
          <c:idx val="5"/>
          <c:order val="5"/>
          <c:tx>
            <c:strRef>
              <c:f>MedlivsYreg!$G$5</c:f>
              <c:strCache>
                <c:ptCount val="1"/>
                <c:pt idx="0">
                  <c:v>2016-2020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MedlivsYreg!$A$6:$A$20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06 Jönköpings län</c:v>
                </c:pt>
                <c:pt idx="14">
                  <c:v>00 Riket</c:v>
                </c:pt>
              </c:strCache>
            </c:strRef>
          </c:cat>
          <c:val>
            <c:numRef>
              <c:f>MedlivsYreg!$G$6:$G$20</c:f>
              <c:numCache>
                <c:formatCode>General</c:formatCode>
                <c:ptCount val="15"/>
                <c:pt idx="0">
                  <c:v>85.2</c:v>
                </c:pt>
                <c:pt idx="1">
                  <c:v>84.1</c:v>
                </c:pt>
                <c:pt idx="2">
                  <c:v>85.5</c:v>
                </c:pt>
                <c:pt idx="3">
                  <c:v>86</c:v>
                </c:pt>
                <c:pt idx="4">
                  <c:v>84.3</c:v>
                </c:pt>
                <c:pt idx="5">
                  <c:v>85.2</c:v>
                </c:pt>
                <c:pt idx="6">
                  <c:v>84.9</c:v>
                </c:pt>
                <c:pt idx="7">
                  <c:v>83.7</c:v>
                </c:pt>
                <c:pt idx="8">
                  <c:v>84.6</c:v>
                </c:pt>
                <c:pt idx="9">
                  <c:v>85</c:v>
                </c:pt>
                <c:pt idx="10">
                  <c:v>84.6</c:v>
                </c:pt>
                <c:pt idx="11">
                  <c:v>83.3</c:v>
                </c:pt>
                <c:pt idx="12">
                  <c:v>85.1</c:v>
                </c:pt>
                <c:pt idx="13">
                  <c:v>84.7</c:v>
                </c:pt>
                <c:pt idx="14">
                  <c:v>84.3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297-4BA6-8850-3FAB34F5ECF0}"/>
            </c:ext>
          </c:extLst>
        </c:ser>
        <c:ser>
          <c:idx val="6"/>
          <c:order val="6"/>
          <c:tx>
            <c:strRef>
              <c:f>MedlivsYreg!$H$5</c:f>
              <c:strCache>
                <c:ptCount val="1"/>
                <c:pt idx="0">
                  <c:v>2017-2021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MedlivsYreg!$A$6:$A$20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06 Jönköpings län</c:v>
                </c:pt>
                <c:pt idx="14">
                  <c:v>00 Riket</c:v>
                </c:pt>
              </c:strCache>
            </c:strRef>
          </c:cat>
          <c:val>
            <c:numRef>
              <c:f>MedlivsYreg!$H$6:$H$20</c:f>
              <c:numCache>
                <c:formatCode>General</c:formatCode>
                <c:ptCount val="15"/>
                <c:pt idx="0">
                  <c:v>84.1</c:v>
                </c:pt>
                <c:pt idx="1">
                  <c:v>84.3</c:v>
                </c:pt>
                <c:pt idx="2">
                  <c:v>84.3</c:v>
                </c:pt>
                <c:pt idx="3">
                  <c:v>86.2</c:v>
                </c:pt>
                <c:pt idx="4">
                  <c:v>84.6</c:v>
                </c:pt>
                <c:pt idx="5">
                  <c:v>84.4</c:v>
                </c:pt>
                <c:pt idx="6">
                  <c:v>85</c:v>
                </c:pt>
                <c:pt idx="7">
                  <c:v>83.8</c:v>
                </c:pt>
                <c:pt idx="8">
                  <c:v>84.6</c:v>
                </c:pt>
                <c:pt idx="9">
                  <c:v>84.9</c:v>
                </c:pt>
                <c:pt idx="10">
                  <c:v>84.7</c:v>
                </c:pt>
                <c:pt idx="11">
                  <c:v>84</c:v>
                </c:pt>
                <c:pt idx="12">
                  <c:v>84.7</c:v>
                </c:pt>
                <c:pt idx="13">
                  <c:v>84.7</c:v>
                </c:pt>
                <c:pt idx="14">
                  <c:v>84.4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97-4BA6-8850-3FAB34F5ECF0}"/>
            </c:ext>
          </c:extLst>
        </c:ser>
        <c:ser>
          <c:idx val="7"/>
          <c:order val="7"/>
          <c:tx>
            <c:strRef>
              <c:f>MedlivsYreg!$I$5</c:f>
              <c:strCache>
                <c:ptCount val="1"/>
                <c:pt idx="0">
                  <c:v>2018-2022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MedlivsYreg!$A$6:$A$20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06 Jönköpings län</c:v>
                </c:pt>
                <c:pt idx="14">
                  <c:v>00 Riket</c:v>
                </c:pt>
              </c:strCache>
            </c:strRef>
          </c:cat>
          <c:val>
            <c:numRef>
              <c:f>MedlivsYreg!$I$6:$I$20</c:f>
              <c:numCache>
                <c:formatCode>General</c:formatCode>
                <c:ptCount val="15"/>
                <c:pt idx="0">
                  <c:v>84.6</c:v>
                </c:pt>
                <c:pt idx="1">
                  <c:v>84.6</c:v>
                </c:pt>
                <c:pt idx="2">
                  <c:v>84.3</c:v>
                </c:pt>
                <c:pt idx="3">
                  <c:v>87.4</c:v>
                </c:pt>
                <c:pt idx="4">
                  <c:v>84.6</c:v>
                </c:pt>
                <c:pt idx="5">
                  <c:v>83.9</c:v>
                </c:pt>
                <c:pt idx="6">
                  <c:v>85.3</c:v>
                </c:pt>
                <c:pt idx="7">
                  <c:v>84.2</c:v>
                </c:pt>
                <c:pt idx="8">
                  <c:v>85.2</c:v>
                </c:pt>
                <c:pt idx="9">
                  <c:v>84.6</c:v>
                </c:pt>
                <c:pt idx="10">
                  <c:v>84.4</c:v>
                </c:pt>
                <c:pt idx="11">
                  <c:v>84.2</c:v>
                </c:pt>
                <c:pt idx="12">
                  <c:v>84.8</c:v>
                </c:pt>
                <c:pt idx="13">
                  <c:v>84.9</c:v>
                </c:pt>
                <c:pt idx="14">
                  <c:v>84.6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297-4BA6-8850-3FAB34F5ECF0}"/>
            </c:ext>
          </c:extLst>
        </c:ser>
        <c:ser>
          <c:idx val="8"/>
          <c:order val="8"/>
          <c:tx>
            <c:strRef>
              <c:f>MedlivsYreg!$J$5</c:f>
              <c:strCache>
                <c:ptCount val="1"/>
                <c:pt idx="0">
                  <c:v>2019-2023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MedlivsYreg!$A$6:$A$20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06 Jönköpings län</c:v>
                </c:pt>
                <c:pt idx="14">
                  <c:v>00 Riket</c:v>
                </c:pt>
              </c:strCache>
            </c:strRef>
          </c:cat>
          <c:val>
            <c:numRef>
              <c:f>MedlivsYreg!$J$6:$J$20</c:f>
              <c:numCache>
                <c:formatCode>0.0</c:formatCode>
                <c:ptCount val="15"/>
                <c:pt idx="0">
                  <c:v>84.2</c:v>
                </c:pt>
                <c:pt idx="1">
                  <c:v>84.6</c:v>
                </c:pt>
                <c:pt idx="2">
                  <c:v>84.2</c:v>
                </c:pt>
                <c:pt idx="3">
                  <c:v>87.5</c:v>
                </c:pt>
                <c:pt idx="4">
                  <c:v>84.8</c:v>
                </c:pt>
                <c:pt idx="5">
                  <c:v>84</c:v>
                </c:pt>
                <c:pt idx="6">
                  <c:v>85.5</c:v>
                </c:pt>
                <c:pt idx="7">
                  <c:v>84.4</c:v>
                </c:pt>
                <c:pt idx="8">
                  <c:v>85.3</c:v>
                </c:pt>
                <c:pt idx="9">
                  <c:v>84.4</c:v>
                </c:pt>
                <c:pt idx="10">
                  <c:v>84.7</c:v>
                </c:pt>
                <c:pt idx="11">
                  <c:v>84.1</c:v>
                </c:pt>
                <c:pt idx="12">
                  <c:v>85.2</c:v>
                </c:pt>
                <c:pt idx="13">
                  <c:v>85.1</c:v>
                </c:pt>
                <c:pt idx="14">
                  <c:v>84.7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97-4BA6-8850-3FAB34F5EC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444584"/>
        <c:axId val="548444912"/>
      </c:barChart>
      <c:catAx>
        <c:axId val="54844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8444912"/>
        <c:crosses val="autoZero"/>
        <c:auto val="1"/>
        <c:lblAlgn val="ctr"/>
        <c:lblOffset val="100"/>
        <c:noMultiLvlLbl val="0"/>
      </c:catAx>
      <c:valAx>
        <c:axId val="548444912"/>
        <c:scaling>
          <c:orientation val="minMax"/>
          <c:max val="9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8444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MedlivsYreg!$M$5</c:f>
              <c:strCache>
                <c:ptCount val="1"/>
                <c:pt idx="0">
                  <c:v>2011-2015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MedlivsYreg!$L$6:$L$20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06 Jönköpings län</c:v>
                </c:pt>
                <c:pt idx="14">
                  <c:v>00 Riket</c:v>
                </c:pt>
              </c:strCache>
            </c:strRef>
          </c:cat>
          <c:val>
            <c:numRef>
              <c:f>MedlivsYreg!$M$6:$M$20</c:f>
              <c:numCache>
                <c:formatCode>General</c:formatCode>
                <c:ptCount val="15"/>
                <c:pt idx="0">
                  <c:v>80.3</c:v>
                </c:pt>
                <c:pt idx="1">
                  <c:v>79.599999999999994</c:v>
                </c:pt>
                <c:pt idx="2">
                  <c:v>80.8</c:v>
                </c:pt>
                <c:pt idx="3">
                  <c:v>82.6</c:v>
                </c:pt>
                <c:pt idx="4">
                  <c:v>80.2</c:v>
                </c:pt>
                <c:pt idx="5">
                  <c:v>80.2</c:v>
                </c:pt>
                <c:pt idx="6">
                  <c:v>80.599999999999994</c:v>
                </c:pt>
                <c:pt idx="7">
                  <c:v>80.400000000000006</c:v>
                </c:pt>
                <c:pt idx="8">
                  <c:v>80.7</c:v>
                </c:pt>
                <c:pt idx="9">
                  <c:v>79.900000000000006</c:v>
                </c:pt>
                <c:pt idx="10">
                  <c:v>80.5</c:v>
                </c:pt>
                <c:pt idx="11">
                  <c:v>80.400000000000006</c:v>
                </c:pt>
                <c:pt idx="12">
                  <c:v>79.900000000000006</c:v>
                </c:pt>
                <c:pt idx="13">
                  <c:v>80.5</c:v>
                </c:pt>
                <c:pt idx="14">
                  <c:v>80.099999999999994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71-4857-A062-B0B19DB9FBF4}"/>
            </c:ext>
          </c:extLst>
        </c:ser>
        <c:ser>
          <c:idx val="1"/>
          <c:order val="1"/>
          <c:tx>
            <c:strRef>
              <c:f>MedlivsYreg!$N$5</c:f>
              <c:strCache>
                <c:ptCount val="1"/>
                <c:pt idx="0">
                  <c:v>2012-2016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MedlivsYreg!$L$6:$L$20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06 Jönköpings län</c:v>
                </c:pt>
                <c:pt idx="14">
                  <c:v>00 Riket</c:v>
                </c:pt>
              </c:strCache>
            </c:strRef>
          </c:cat>
          <c:val>
            <c:numRef>
              <c:f>MedlivsYreg!$N$6:$N$20</c:f>
              <c:numCache>
                <c:formatCode>General</c:formatCode>
                <c:ptCount val="15"/>
                <c:pt idx="0">
                  <c:v>80.8</c:v>
                </c:pt>
                <c:pt idx="1">
                  <c:v>80.2</c:v>
                </c:pt>
                <c:pt idx="2">
                  <c:v>80.7</c:v>
                </c:pt>
                <c:pt idx="3">
                  <c:v>82.3</c:v>
                </c:pt>
                <c:pt idx="4">
                  <c:v>80.5</c:v>
                </c:pt>
                <c:pt idx="5">
                  <c:v>79.8</c:v>
                </c:pt>
                <c:pt idx="6">
                  <c:v>80.900000000000006</c:v>
                </c:pt>
                <c:pt idx="7">
                  <c:v>80.400000000000006</c:v>
                </c:pt>
                <c:pt idx="8">
                  <c:v>81</c:v>
                </c:pt>
                <c:pt idx="9">
                  <c:v>79.7</c:v>
                </c:pt>
                <c:pt idx="10">
                  <c:v>81.099999999999994</c:v>
                </c:pt>
                <c:pt idx="11">
                  <c:v>80.5</c:v>
                </c:pt>
                <c:pt idx="12">
                  <c:v>80.400000000000006</c:v>
                </c:pt>
                <c:pt idx="13">
                  <c:v>80.7</c:v>
                </c:pt>
                <c:pt idx="14">
                  <c:v>80.2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71-4857-A062-B0B19DB9FBF4}"/>
            </c:ext>
          </c:extLst>
        </c:ser>
        <c:ser>
          <c:idx val="2"/>
          <c:order val="2"/>
          <c:tx>
            <c:strRef>
              <c:f>MedlivsYreg!$O$5</c:f>
              <c:strCache>
                <c:ptCount val="1"/>
                <c:pt idx="0">
                  <c:v>2013-2017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MedlivsYreg!$L$6:$L$20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06 Jönköpings län</c:v>
                </c:pt>
                <c:pt idx="14">
                  <c:v>00 Riket</c:v>
                </c:pt>
              </c:strCache>
            </c:strRef>
          </c:cat>
          <c:val>
            <c:numRef>
              <c:f>MedlivsYreg!$O$6:$O$20</c:f>
              <c:numCache>
                <c:formatCode>General</c:formatCode>
                <c:ptCount val="15"/>
                <c:pt idx="0">
                  <c:v>81.5</c:v>
                </c:pt>
                <c:pt idx="1">
                  <c:v>80.599999999999994</c:v>
                </c:pt>
                <c:pt idx="2">
                  <c:v>81.2</c:v>
                </c:pt>
                <c:pt idx="3">
                  <c:v>82.3</c:v>
                </c:pt>
                <c:pt idx="4">
                  <c:v>81</c:v>
                </c:pt>
                <c:pt idx="5">
                  <c:v>80.2</c:v>
                </c:pt>
                <c:pt idx="6">
                  <c:v>81.099999999999994</c:v>
                </c:pt>
                <c:pt idx="7">
                  <c:v>80.400000000000006</c:v>
                </c:pt>
                <c:pt idx="8">
                  <c:v>81</c:v>
                </c:pt>
                <c:pt idx="9">
                  <c:v>80.3</c:v>
                </c:pt>
                <c:pt idx="10">
                  <c:v>80.900000000000006</c:v>
                </c:pt>
                <c:pt idx="11">
                  <c:v>80.2</c:v>
                </c:pt>
                <c:pt idx="12">
                  <c:v>80.7</c:v>
                </c:pt>
                <c:pt idx="13">
                  <c:v>80.900000000000006</c:v>
                </c:pt>
                <c:pt idx="14">
                  <c:v>80.400000000000006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71-4857-A062-B0B19DB9FBF4}"/>
            </c:ext>
          </c:extLst>
        </c:ser>
        <c:ser>
          <c:idx val="3"/>
          <c:order val="3"/>
          <c:tx>
            <c:strRef>
              <c:f>MedlivsYreg!$P$5</c:f>
              <c:strCache>
                <c:ptCount val="1"/>
                <c:pt idx="0">
                  <c:v>2014-2018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MedlivsYreg!$L$6:$L$20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06 Jönköpings län</c:v>
                </c:pt>
                <c:pt idx="14">
                  <c:v>00 Riket</c:v>
                </c:pt>
              </c:strCache>
            </c:strRef>
          </c:cat>
          <c:val>
            <c:numRef>
              <c:f>MedlivsYreg!$P$6:$P$20</c:f>
              <c:numCache>
                <c:formatCode>General</c:formatCode>
                <c:ptCount val="15"/>
                <c:pt idx="0">
                  <c:v>81.599999999999994</c:v>
                </c:pt>
                <c:pt idx="1">
                  <c:v>81.2</c:v>
                </c:pt>
                <c:pt idx="2">
                  <c:v>80.8</c:v>
                </c:pt>
                <c:pt idx="3">
                  <c:v>83.5</c:v>
                </c:pt>
                <c:pt idx="4">
                  <c:v>80.8</c:v>
                </c:pt>
                <c:pt idx="5">
                  <c:v>80.8</c:v>
                </c:pt>
                <c:pt idx="6">
                  <c:v>81.099999999999994</c:v>
                </c:pt>
                <c:pt idx="7">
                  <c:v>80.5</c:v>
                </c:pt>
                <c:pt idx="8">
                  <c:v>80.7</c:v>
                </c:pt>
                <c:pt idx="9">
                  <c:v>81.3</c:v>
                </c:pt>
                <c:pt idx="10">
                  <c:v>81.099999999999994</c:v>
                </c:pt>
                <c:pt idx="11">
                  <c:v>80.599999999999994</c:v>
                </c:pt>
                <c:pt idx="12">
                  <c:v>80.900000000000006</c:v>
                </c:pt>
                <c:pt idx="13">
                  <c:v>81</c:v>
                </c:pt>
                <c:pt idx="14">
                  <c:v>80.599999999999994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71-4857-A062-B0B19DB9FBF4}"/>
            </c:ext>
          </c:extLst>
        </c:ser>
        <c:ser>
          <c:idx val="4"/>
          <c:order val="4"/>
          <c:tx>
            <c:strRef>
              <c:f>MedlivsYreg!$Q$5</c:f>
              <c:strCache>
                <c:ptCount val="1"/>
                <c:pt idx="0">
                  <c:v>2015-2019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MedlivsYreg!$L$6:$L$20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06 Jönköpings län</c:v>
                </c:pt>
                <c:pt idx="14">
                  <c:v>00 Riket</c:v>
                </c:pt>
              </c:strCache>
            </c:strRef>
          </c:cat>
          <c:val>
            <c:numRef>
              <c:f>MedlivsYreg!$Q$6:$Q$20</c:f>
              <c:numCache>
                <c:formatCode>General</c:formatCode>
                <c:ptCount val="15"/>
                <c:pt idx="0">
                  <c:v>81.099999999999994</c:v>
                </c:pt>
                <c:pt idx="1">
                  <c:v>81.599999999999994</c:v>
                </c:pt>
                <c:pt idx="2">
                  <c:v>80</c:v>
                </c:pt>
                <c:pt idx="3">
                  <c:v>82.7</c:v>
                </c:pt>
                <c:pt idx="4">
                  <c:v>80.5</c:v>
                </c:pt>
                <c:pt idx="5">
                  <c:v>80.8</c:v>
                </c:pt>
                <c:pt idx="6">
                  <c:v>81.599999999999994</c:v>
                </c:pt>
                <c:pt idx="7">
                  <c:v>80.599999999999994</c:v>
                </c:pt>
                <c:pt idx="8">
                  <c:v>80.5</c:v>
                </c:pt>
                <c:pt idx="9">
                  <c:v>82</c:v>
                </c:pt>
                <c:pt idx="10">
                  <c:v>81.5</c:v>
                </c:pt>
                <c:pt idx="11">
                  <c:v>81</c:v>
                </c:pt>
                <c:pt idx="12">
                  <c:v>81.3</c:v>
                </c:pt>
                <c:pt idx="13">
                  <c:v>81.2</c:v>
                </c:pt>
                <c:pt idx="14">
                  <c:v>80.8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71-4857-A062-B0B19DB9FBF4}"/>
            </c:ext>
          </c:extLst>
        </c:ser>
        <c:ser>
          <c:idx val="5"/>
          <c:order val="5"/>
          <c:tx>
            <c:strRef>
              <c:f>MedlivsYreg!$R$5</c:f>
              <c:strCache>
                <c:ptCount val="1"/>
                <c:pt idx="0">
                  <c:v>2016-2020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MedlivsYreg!$L$6:$L$20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06 Jönköpings län</c:v>
                </c:pt>
                <c:pt idx="14">
                  <c:v>00 Riket</c:v>
                </c:pt>
              </c:strCache>
            </c:strRef>
          </c:cat>
          <c:val>
            <c:numRef>
              <c:f>MedlivsYreg!$R$6:$R$20</c:f>
              <c:numCache>
                <c:formatCode>General</c:formatCode>
                <c:ptCount val="15"/>
                <c:pt idx="0">
                  <c:v>81.099999999999994</c:v>
                </c:pt>
                <c:pt idx="1">
                  <c:v>80.7</c:v>
                </c:pt>
                <c:pt idx="2">
                  <c:v>81.099999999999994</c:v>
                </c:pt>
                <c:pt idx="3">
                  <c:v>82.4</c:v>
                </c:pt>
                <c:pt idx="4">
                  <c:v>80.400000000000006</c:v>
                </c:pt>
                <c:pt idx="5">
                  <c:v>81.2</c:v>
                </c:pt>
                <c:pt idx="6">
                  <c:v>81.8</c:v>
                </c:pt>
                <c:pt idx="7">
                  <c:v>80.7</c:v>
                </c:pt>
                <c:pt idx="8">
                  <c:v>80.5</c:v>
                </c:pt>
                <c:pt idx="9">
                  <c:v>81.7</c:v>
                </c:pt>
                <c:pt idx="10">
                  <c:v>81.099999999999994</c:v>
                </c:pt>
                <c:pt idx="11">
                  <c:v>80</c:v>
                </c:pt>
                <c:pt idx="12">
                  <c:v>81.099999999999994</c:v>
                </c:pt>
                <c:pt idx="13">
                  <c:v>81.2</c:v>
                </c:pt>
                <c:pt idx="14">
                  <c:v>80.8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71-4857-A062-B0B19DB9FBF4}"/>
            </c:ext>
          </c:extLst>
        </c:ser>
        <c:ser>
          <c:idx val="6"/>
          <c:order val="6"/>
          <c:tx>
            <c:strRef>
              <c:f>MedlivsYreg!$S$5</c:f>
              <c:strCache>
                <c:ptCount val="1"/>
                <c:pt idx="0">
                  <c:v>2017-2021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MedlivsYreg!$L$6:$L$20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06 Jönköpings län</c:v>
                </c:pt>
                <c:pt idx="14">
                  <c:v>00 Riket</c:v>
                </c:pt>
              </c:strCache>
            </c:strRef>
          </c:cat>
          <c:val>
            <c:numRef>
              <c:f>MedlivsYreg!$S$6:$S$20</c:f>
              <c:numCache>
                <c:formatCode>General</c:formatCode>
                <c:ptCount val="15"/>
                <c:pt idx="0">
                  <c:v>81.7</c:v>
                </c:pt>
                <c:pt idx="1">
                  <c:v>80.8</c:v>
                </c:pt>
                <c:pt idx="2">
                  <c:v>81.400000000000006</c:v>
                </c:pt>
                <c:pt idx="3">
                  <c:v>82.2</c:v>
                </c:pt>
                <c:pt idx="4">
                  <c:v>80.599999999999994</c:v>
                </c:pt>
                <c:pt idx="5">
                  <c:v>81.8</c:v>
                </c:pt>
                <c:pt idx="6">
                  <c:v>82</c:v>
                </c:pt>
                <c:pt idx="7">
                  <c:v>80.5</c:v>
                </c:pt>
                <c:pt idx="8">
                  <c:v>80.599999999999994</c:v>
                </c:pt>
                <c:pt idx="9">
                  <c:v>81.5</c:v>
                </c:pt>
                <c:pt idx="10">
                  <c:v>81.2</c:v>
                </c:pt>
                <c:pt idx="11">
                  <c:v>79.900000000000006</c:v>
                </c:pt>
                <c:pt idx="12">
                  <c:v>81.2</c:v>
                </c:pt>
                <c:pt idx="13">
                  <c:v>81.3</c:v>
                </c:pt>
                <c:pt idx="14">
                  <c:v>80.900000000000006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71-4857-A062-B0B19DB9FBF4}"/>
            </c:ext>
          </c:extLst>
        </c:ser>
        <c:ser>
          <c:idx val="7"/>
          <c:order val="7"/>
          <c:tx>
            <c:strRef>
              <c:f>MedlivsYreg!$T$5</c:f>
              <c:strCache>
                <c:ptCount val="1"/>
                <c:pt idx="0">
                  <c:v>2018-2022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MedlivsYreg!$L$6:$L$20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06 Jönköpings län</c:v>
                </c:pt>
                <c:pt idx="14">
                  <c:v>00 Riket</c:v>
                </c:pt>
              </c:strCache>
            </c:strRef>
          </c:cat>
          <c:val>
            <c:numRef>
              <c:f>MedlivsYreg!$T$6:$T$20</c:f>
              <c:numCache>
                <c:formatCode>General</c:formatCode>
                <c:ptCount val="15"/>
                <c:pt idx="0">
                  <c:v>81.2</c:v>
                </c:pt>
                <c:pt idx="1">
                  <c:v>81.099999999999994</c:v>
                </c:pt>
                <c:pt idx="2">
                  <c:v>80.8</c:v>
                </c:pt>
                <c:pt idx="3">
                  <c:v>82.6</c:v>
                </c:pt>
                <c:pt idx="4">
                  <c:v>80.599999999999994</c:v>
                </c:pt>
                <c:pt idx="5">
                  <c:v>82</c:v>
                </c:pt>
                <c:pt idx="6">
                  <c:v>82.1</c:v>
                </c:pt>
                <c:pt idx="7">
                  <c:v>80.5</c:v>
                </c:pt>
                <c:pt idx="8">
                  <c:v>80.7</c:v>
                </c:pt>
                <c:pt idx="9">
                  <c:v>81.400000000000006</c:v>
                </c:pt>
                <c:pt idx="10">
                  <c:v>81.400000000000006</c:v>
                </c:pt>
                <c:pt idx="11">
                  <c:v>80.2</c:v>
                </c:pt>
                <c:pt idx="12">
                  <c:v>81.2</c:v>
                </c:pt>
                <c:pt idx="13">
                  <c:v>81.400000000000006</c:v>
                </c:pt>
                <c:pt idx="14">
                  <c:v>81.099999999999994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71-4857-A062-B0B19DB9FBF4}"/>
            </c:ext>
          </c:extLst>
        </c:ser>
        <c:ser>
          <c:idx val="8"/>
          <c:order val="8"/>
          <c:tx>
            <c:strRef>
              <c:f>MedlivsYreg!$U$5</c:f>
              <c:strCache>
                <c:ptCount val="1"/>
                <c:pt idx="0">
                  <c:v>2019-2023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MedlivsYreg!$L$6:$L$20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06 Jönköpings län</c:v>
                </c:pt>
                <c:pt idx="14">
                  <c:v>00 Riket</c:v>
                </c:pt>
              </c:strCache>
            </c:strRef>
          </c:cat>
          <c:val>
            <c:numRef>
              <c:f>MedlivsYreg!$U$6:$U$20</c:f>
              <c:numCache>
                <c:formatCode>0.0</c:formatCode>
                <c:ptCount val="15"/>
                <c:pt idx="0">
                  <c:v>81.5</c:v>
                </c:pt>
                <c:pt idx="1">
                  <c:v>81</c:v>
                </c:pt>
                <c:pt idx="2">
                  <c:v>81.2</c:v>
                </c:pt>
                <c:pt idx="3">
                  <c:v>82.4</c:v>
                </c:pt>
                <c:pt idx="4">
                  <c:v>80.900000000000006</c:v>
                </c:pt>
                <c:pt idx="5">
                  <c:v>81.8</c:v>
                </c:pt>
                <c:pt idx="6">
                  <c:v>82.4</c:v>
                </c:pt>
                <c:pt idx="7">
                  <c:v>80.2</c:v>
                </c:pt>
                <c:pt idx="8">
                  <c:v>81.2</c:v>
                </c:pt>
                <c:pt idx="9">
                  <c:v>80.3</c:v>
                </c:pt>
                <c:pt idx="10">
                  <c:v>81.3</c:v>
                </c:pt>
                <c:pt idx="11">
                  <c:v>80.3</c:v>
                </c:pt>
                <c:pt idx="12">
                  <c:v>81.3</c:v>
                </c:pt>
                <c:pt idx="13">
                  <c:v>81.599999999999994</c:v>
                </c:pt>
                <c:pt idx="14">
                  <c:v>81.2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71-4857-A062-B0B19DB9F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2994544"/>
        <c:axId val="552993888"/>
      </c:barChart>
      <c:catAx>
        <c:axId val="55299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2993888"/>
        <c:crosses val="autoZero"/>
        <c:auto val="1"/>
        <c:lblAlgn val="ctr"/>
        <c:lblOffset val="100"/>
        <c:noMultiLvlLbl val="0"/>
      </c:catAx>
      <c:valAx>
        <c:axId val="552993888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299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halsgodYReg!$A$7:$B$7</c:f>
              <c:strCache>
                <c:ptCount val="2"/>
                <c:pt idx="0">
                  <c:v>Kvinnor</c:v>
                </c:pt>
                <c:pt idx="1">
                  <c:v>00 Riket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halsgodYReg!$C$6:$I$6</c:f>
              <c:strCache>
                <c:ptCount val="7"/>
                <c:pt idx="0">
                  <c:v>2012-2015</c:v>
                </c:pt>
                <c:pt idx="1">
                  <c:v>2013-2016</c:v>
                </c:pt>
                <c:pt idx="2">
                  <c:v>2015-2018</c:v>
                </c:pt>
                <c:pt idx="3">
                  <c:v>2017-2020</c:v>
                </c:pt>
                <c:pt idx="4">
                  <c:v>2018-2021</c:v>
                </c:pt>
                <c:pt idx="5">
                  <c:v>2019-2022</c:v>
                </c:pt>
                <c:pt idx="6">
                  <c:v>2021-2024</c:v>
                </c:pt>
              </c:strCache>
            </c:strRef>
          </c:cat>
          <c:val>
            <c:numRef>
              <c:f>halsgodYReg!$C$7:$I$7</c:f>
              <c:numCache>
                <c:formatCode>General</c:formatCode>
                <c:ptCount val="7"/>
                <c:pt idx="0">
                  <c:v>70.400000000000006</c:v>
                </c:pt>
                <c:pt idx="1">
                  <c:v>70.5</c:v>
                </c:pt>
                <c:pt idx="2">
                  <c:v>70.2</c:v>
                </c:pt>
                <c:pt idx="3">
                  <c:v>70</c:v>
                </c:pt>
                <c:pt idx="4">
                  <c:v>70.599999999999994</c:v>
                </c:pt>
                <c:pt idx="5">
                  <c:v>71</c:v>
                </c:pt>
                <c:pt idx="6">
                  <c:v>68.5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9C-4200-AE9D-0365701DB255}"/>
            </c:ext>
          </c:extLst>
        </c:ser>
        <c:ser>
          <c:idx val="1"/>
          <c:order val="1"/>
          <c:tx>
            <c:strRef>
              <c:f>halsgodYReg!$A$8:$B$8</c:f>
              <c:strCache>
                <c:ptCount val="2"/>
                <c:pt idx="0">
                  <c:v>Kvinnor</c:v>
                </c:pt>
                <c:pt idx="1">
                  <c:v>06 Jönköpings län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halsgodYReg!$C$6:$I$6</c:f>
              <c:strCache>
                <c:ptCount val="7"/>
                <c:pt idx="0">
                  <c:v>2012-2015</c:v>
                </c:pt>
                <c:pt idx="1">
                  <c:v>2013-2016</c:v>
                </c:pt>
                <c:pt idx="2">
                  <c:v>2015-2018</c:v>
                </c:pt>
                <c:pt idx="3">
                  <c:v>2017-2020</c:v>
                </c:pt>
                <c:pt idx="4">
                  <c:v>2018-2021</c:v>
                </c:pt>
                <c:pt idx="5">
                  <c:v>2019-2022</c:v>
                </c:pt>
                <c:pt idx="6">
                  <c:v>2021-2024</c:v>
                </c:pt>
              </c:strCache>
            </c:strRef>
          </c:cat>
          <c:val>
            <c:numRef>
              <c:f>halsgodYReg!$C$8:$I$8</c:f>
              <c:numCache>
                <c:formatCode>General</c:formatCode>
                <c:ptCount val="7"/>
                <c:pt idx="0">
                  <c:v>72</c:v>
                </c:pt>
                <c:pt idx="1">
                  <c:v>72.900000000000006</c:v>
                </c:pt>
                <c:pt idx="2">
                  <c:v>73.2</c:v>
                </c:pt>
                <c:pt idx="3">
                  <c:v>73.599999999999994</c:v>
                </c:pt>
                <c:pt idx="4">
                  <c:v>73.7</c:v>
                </c:pt>
                <c:pt idx="5">
                  <c:v>72.5</c:v>
                </c:pt>
                <c:pt idx="6">
                  <c:v>68.599999999999994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9C-4200-AE9D-0365701DB255}"/>
            </c:ext>
          </c:extLst>
        </c:ser>
        <c:ser>
          <c:idx val="2"/>
          <c:order val="2"/>
          <c:tx>
            <c:strRef>
              <c:f>halsgodYReg!$A$9:$B$9</c:f>
              <c:strCache>
                <c:ptCount val="2"/>
                <c:pt idx="0">
                  <c:v>Män</c:v>
                </c:pt>
                <c:pt idx="1">
                  <c:v>00 Riket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halsgodYReg!$C$6:$I$6</c:f>
              <c:strCache>
                <c:ptCount val="7"/>
                <c:pt idx="0">
                  <c:v>2012-2015</c:v>
                </c:pt>
                <c:pt idx="1">
                  <c:v>2013-2016</c:v>
                </c:pt>
                <c:pt idx="2">
                  <c:v>2015-2018</c:v>
                </c:pt>
                <c:pt idx="3">
                  <c:v>2017-2020</c:v>
                </c:pt>
                <c:pt idx="4">
                  <c:v>2018-2021</c:v>
                </c:pt>
                <c:pt idx="5">
                  <c:v>2019-2022</c:v>
                </c:pt>
                <c:pt idx="6">
                  <c:v>2021-2024</c:v>
                </c:pt>
              </c:strCache>
            </c:strRef>
          </c:cat>
          <c:val>
            <c:numRef>
              <c:f>halsgodYReg!$C$9:$I$9</c:f>
              <c:numCache>
                <c:formatCode>General</c:formatCode>
                <c:ptCount val="7"/>
                <c:pt idx="0">
                  <c:v>75.2</c:v>
                </c:pt>
                <c:pt idx="1">
                  <c:v>75.5</c:v>
                </c:pt>
                <c:pt idx="2">
                  <c:v>75.2</c:v>
                </c:pt>
                <c:pt idx="3">
                  <c:v>74.900000000000006</c:v>
                </c:pt>
                <c:pt idx="4">
                  <c:v>75.3</c:v>
                </c:pt>
                <c:pt idx="5">
                  <c:v>75.8</c:v>
                </c:pt>
                <c:pt idx="6">
                  <c:v>74.3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9C-4200-AE9D-0365701DB255}"/>
            </c:ext>
          </c:extLst>
        </c:ser>
        <c:ser>
          <c:idx val="3"/>
          <c:order val="3"/>
          <c:tx>
            <c:strRef>
              <c:f>halsgodYReg!$A$10:$B$10</c:f>
              <c:strCache>
                <c:ptCount val="2"/>
                <c:pt idx="0">
                  <c:v>Män</c:v>
                </c:pt>
                <c:pt idx="1">
                  <c:v>06 Jönköpings län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halsgodYReg!$C$6:$I$6</c:f>
              <c:strCache>
                <c:ptCount val="7"/>
                <c:pt idx="0">
                  <c:v>2012-2015</c:v>
                </c:pt>
                <c:pt idx="1">
                  <c:v>2013-2016</c:v>
                </c:pt>
                <c:pt idx="2">
                  <c:v>2015-2018</c:v>
                </c:pt>
                <c:pt idx="3">
                  <c:v>2017-2020</c:v>
                </c:pt>
                <c:pt idx="4">
                  <c:v>2018-2021</c:v>
                </c:pt>
                <c:pt idx="5">
                  <c:v>2019-2022</c:v>
                </c:pt>
                <c:pt idx="6">
                  <c:v>2021-2024</c:v>
                </c:pt>
              </c:strCache>
            </c:strRef>
          </c:cat>
          <c:val>
            <c:numRef>
              <c:f>halsgodYReg!$C$10:$I$10</c:f>
              <c:numCache>
                <c:formatCode>General</c:formatCode>
                <c:ptCount val="7"/>
                <c:pt idx="0">
                  <c:v>77.599999999999994</c:v>
                </c:pt>
                <c:pt idx="1">
                  <c:v>76.5</c:v>
                </c:pt>
                <c:pt idx="2">
                  <c:v>75.7</c:v>
                </c:pt>
                <c:pt idx="3">
                  <c:v>73.099999999999994</c:v>
                </c:pt>
                <c:pt idx="4">
                  <c:v>75.3</c:v>
                </c:pt>
                <c:pt idx="5">
                  <c:v>76</c:v>
                </c:pt>
                <c:pt idx="6">
                  <c:v>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F9C-4200-AE9D-0365701DB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0399472"/>
        <c:axId val="680400456"/>
      </c:lineChart>
      <c:catAx>
        <c:axId val="68039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0400456"/>
        <c:crosses val="autoZero"/>
        <c:auto val="1"/>
        <c:lblAlgn val="ctr"/>
        <c:lblOffset val="100"/>
        <c:noMultiLvlLbl val="0"/>
      </c:catAx>
      <c:valAx>
        <c:axId val="680400456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039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'Självskattad hälsa'!$J$1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'Självskattad hälsa'!$I$2:$I$15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'Självskattad hälsa'!$J$2:$J$15</c:f>
              <c:numCache>
                <c:formatCode>General</c:formatCode>
                <c:ptCount val="14"/>
                <c:pt idx="0">
                  <c:v>0.72806381435823075</c:v>
                </c:pt>
                <c:pt idx="1">
                  <c:v>0.75776862598277783</c:v>
                </c:pt>
                <c:pt idx="2">
                  <c:v>0.76367109766775454</c:v>
                </c:pt>
                <c:pt idx="3">
                  <c:v>0.70612244897959187</c:v>
                </c:pt>
                <c:pt idx="4">
                  <c:v>0.75800785286216166</c:v>
                </c:pt>
                <c:pt idx="5">
                  <c:v>0.82610898038931913</c:v>
                </c:pt>
                <c:pt idx="6">
                  <c:v>0.697265625</c:v>
                </c:pt>
                <c:pt idx="7">
                  <c:v>0.78332243771337251</c:v>
                </c:pt>
                <c:pt idx="8">
                  <c:v>0.62898417794083927</c:v>
                </c:pt>
                <c:pt idx="9">
                  <c:v>0.7288247750132345</c:v>
                </c:pt>
                <c:pt idx="10">
                  <c:v>0.75640398107358464</c:v>
                </c:pt>
                <c:pt idx="11">
                  <c:v>0.729235019858401</c:v>
                </c:pt>
                <c:pt idx="12">
                  <c:v>0.75106279183218339</c:v>
                </c:pt>
                <c:pt idx="13">
                  <c:v>0.77465471939634833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11-4B0E-A210-D784B051A9AA}"/>
            </c:ext>
          </c:extLst>
        </c:ser>
        <c:ser>
          <c:idx val="1"/>
          <c:order val="1"/>
          <c:tx>
            <c:strRef>
              <c:f>'Självskattad hälsa'!$K$1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907267826029078E-2"/>
                  <c:y val="-3.82115607341676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11-4B0E-A210-D784B051A9AA}"/>
                </c:ext>
              </c:extLst>
            </c:dLbl>
            <c:dLbl>
              <c:idx val="1"/>
              <c:layout>
                <c:manualLayout>
                  <c:x val="8.1805045470209267E-3"/>
                  <c:y val="8.2058701802972352E-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96776451466415E-2"/>
                      <c:h val="2.7814945810895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711-4B0E-A210-D784B051A9AA}"/>
                </c:ext>
              </c:extLst>
            </c:dLbl>
            <c:dLbl>
              <c:idx val="2"/>
              <c:layout>
                <c:manualLayout>
                  <c:x val="6.8170423912681738E-3"/>
                  <c:y val="-3.82115607341676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11-4B0E-A210-D784B051A9AA}"/>
                </c:ext>
              </c:extLst>
            </c:dLbl>
            <c:dLbl>
              <c:idx val="3"/>
              <c:layout>
                <c:manualLayout>
                  <c:x val="8.1804508695218093E-3"/>
                  <c:y val="-3.82115607341676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11-4B0E-A210-D784B051A9AA}"/>
                </c:ext>
              </c:extLst>
            </c:dLbl>
            <c:dLbl>
              <c:idx val="4"/>
              <c:layout>
                <c:manualLayout>
                  <c:x val="1.22706763042826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11-4B0E-A210-D784B051A9AA}"/>
                </c:ext>
              </c:extLst>
            </c:dLbl>
            <c:dLbl>
              <c:idx val="5"/>
              <c:layout>
                <c:manualLayout>
                  <c:x val="1.09072678260290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11-4B0E-A210-D784B051A9AA}"/>
                </c:ext>
              </c:extLst>
            </c:dLbl>
            <c:dLbl>
              <c:idx val="6"/>
              <c:layout>
                <c:manualLayout>
                  <c:x val="6.8170423912681738E-3"/>
                  <c:y val="-3.82115607341676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11-4B0E-A210-D784B051A9AA}"/>
                </c:ext>
              </c:extLst>
            </c:dLbl>
            <c:dLbl>
              <c:idx val="7"/>
              <c:layout>
                <c:manualLayout>
                  <c:x val="6.8170423912681738E-3"/>
                  <c:y val="-3.82115607341676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11-4B0E-A210-D784B051A9AA}"/>
                </c:ext>
              </c:extLst>
            </c:dLbl>
            <c:dLbl>
              <c:idx val="9"/>
              <c:layout>
                <c:manualLayout>
                  <c:x val="9.543859347775343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11-4B0E-A210-D784B051A9AA}"/>
                </c:ext>
              </c:extLst>
            </c:dLbl>
            <c:dLbl>
              <c:idx val="10"/>
              <c:layout>
                <c:manualLayout>
                  <c:x val="6.81704239126807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711-4B0E-A210-D784B051A9AA}"/>
                </c:ext>
              </c:extLst>
            </c:dLbl>
            <c:dLbl>
              <c:idx val="11"/>
              <c:layout>
                <c:manualLayout>
                  <c:x val="6.8170423912681738E-3"/>
                  <c:y val="-3.82115607341676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711-4B0E-A210-D784B051A9AA}"/>
                </c:ext>
              </c:extLst>
            </c:dLbl>
            <c:dLbl>
              <c:idx val="12"/>
              <c:layout>
                <c:manualLayout>
                  <c:x val="1.2270676304282713E-2"/>
                  <c:y val="-7.64231214683353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711-4B0E-A210-D784B051A9AA}"/>
                </c:ext>
              </c:extLst>
            </c:dLbl>
            <c:dLbl>
              <c:idx val="13"/>
              <c:layout>
                <c:manualLayout>
                  <c:x val="8.1804508695216081E-3"/>
                  <c:y val="-3.82115607341676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711-4B0E-A210-D784B051A9A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'Självskattad hälsa'!$I$2:$I$15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'Självskattad hälsa'!$K$2:$K$15</c:f>
              <c:numCache>
                <c:formatCode>General</c:formatCode>
                <c:ptCount val="14"/>
                <c:pt idx="0">
                  <c:v>0.62120060790273557</c:v>
                </c:pt>
                <c:pt idx="1">
                  <c:v>0.66854195968120023</c:v>
                </c:pt>
                <c:pt idx="2">
                  <c:v>0.70538447685935535</c:v>
                </c:pt>
                <c:pt idx="3">
                  <c:v>0.6387989402413895</c:v>
                </c:pt>
                <c:pt idx="4">
                  <c:v>0.68953308254038503</c:v>
                </c:pt>
                <c:pt idx="5">
                  <c:v>0.67267574069801928</c:v>
                </c:pt>
                <c:pt idx="6">
                  <c:v>0.67379485320768395</c:v>
                </c:pt>
                <c:pt idx="7">
                  <c:v>0.68409949898918887</c:v>
                </c:pt>
                <c:pt idx="8">
                  <c:v>0.67275368333679186</c:v>
                </c:pt>
                <c:pt idx="9">
                  <c:v>0.61270920502092052</c:v>
                </c:pt>
                <c:pt idx="10">
                  <c:v>0.68861043575836911</c:v>
                </c:pt>
                <c:pt idx="11">
                  <c:v>0.68638132295719845</c:v>
                </c:pt>
                <c:pt idx="12">
                  <c:v>0.63296637459746874</c:v>
                </c:pt>
                <c:pt idx="13">
                  <c:v>0.66944055653330747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11-4B0E-A210-D784B051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7171296"/>
        <c:axId val="527173264"/>
      </c:barChart>
      <c:catAx>
        <c:axId val="52717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27173264"/>
        <c:crosses val="autoZero"/>
        <c:auto val="1"/>
        <c:lblAlgn val="ctr"/>
        <c:lblOffset val="100"/>
        <c:noMultiLvlLbl val="0"/>
      </c:catAx>
      <c:valAx>
        <c:axId val="5271732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2717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'Allmän hälsa'!$N$3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'Allmän hälsa'!$M$4:$M$8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'Allmän hälsa'!$N$4:$N$8</c:f>
              <c:numCache>
                <c:formatCode>0.0%</c:formatCode>
                <c:ptCount val="5"/>
                <c:pt idx="0">
                  <c:v>0.85899999999999999</c:v>
                </c:pt>
                <c:pt idx="1">
                  <c:v>0.84099999999999997</c:v>
                </c:pt>
                <c:pt idx="2">
                  <c:v>0.79600000000000004</c:v>
                </c:pt>
                <c:pt idx="3">
                  <c:v>0.63700000000000001</c:v>
                </c:pt>
                <c:pt idx="4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C1-45E3-B8FD-5163D35B5A01}"/>
            </c:ext>
          </c:extLst>
        </c:ser>
        <c:ser>
          <c:idx val="1"/>
          <c:order val="1"/>
          <c:tx>
            <c:strRef>
              <c:f>'Allmän hälsa'!$O$3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'Allmän hälsa'!$M$4:$M$8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'Allmän hälsa'!$O$4:$O$8</c:f>
              <c:numCache>
                <c:formatCode>0.0%</c:formatCode>
                <c:ptCount val="5"/>
                <c:pt idx="0">
                  <c:v>0.73799999999999999</c:v>
                </c:pt>
                <c:pt idx="1">
                  <c:v>0.74099999999999999</c:v>
                </c:pt>
                <c:pt idx="2">
                  <c:v>0.67500000000000004</c:v>
                </c:pt>
                <c:pt idx="3">
                  <c:v>0.60899999999999999</c:v>
                </c:pt>
                <c:pt idx="4">
                  <c:v>0.34599999999999997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C1-45E3-B8FD-5163D35B5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9651512"/>
        <c:axId val="349654136"/>
      </c:barChart>
      <c:catAx>
        <c:axId val="349651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9654136"/>
        <c:crosses val="autoZero"/>
        <c:auto val="1"/>
        <c:lblAlgn val="ctr"/>
        <c:lblOffset val="100"/>
        <c:noMultiLvlLbl val="0"/>
      </c:catAx>
      <c:valAx>
        <c:axId val="3496541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9651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Blad1!$O$4</c:f>
              <c:strCache>
                <c:ptCount val="1"/>
                <c:pt idx="0">
                  <c:v>2014/2015</c:v>
                </c:pt>
              </c:strCache>
            </c:strRef>
          </c:tx>
          <c:invertIfNegative val="0"/>
          <c:cat>
            <c:strRef>
              <c:f>Blad1!$N$5:$N$19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Blad1!$O$5:$O$19</c:f>
              <c:numCache>
                <c:formatCode>0</c:formatCode>
                <c:ptCount val="15"/>
                <c:pt idx="0">
                  <c:v>86.8</c:v>
                </c:pt>
                <c:pt idx="1">
                  <c:v>74.599999999999994</c:v>
                </c:pt>
                <c:pt idx="2">
                  <c:v>86.1</c:v>
                </c:pt>
                <c:pt idx="3">
                  <c:v>82</c:v>
                </c:pt>
                <c:pt idx="4">
                  <c:v>80.8</c:v>
                </c:pt>
                <c:pt idx="5">
                  <c:v>89.2</c:v>
                </c:pt>
                <c:pt idx="6">
                  <c:v>87.9</c:v>
                </c:pt>
                <c:pt idx="7">
                  <c:v>79.400000000000006</c:v>
                </c:pt>
                <c:pt idx="8">
                  <c:v>86.8</c:v>
                </c:pt>
                <c:pt idx="9">
                  <c:v>83.7</c:v>
                </c:pt>
                <c:pt idx="10">
                  <c:v>77.400000000000006</c:v>
                </c:pt>
                <c:pt idx="11">
                  <c:v>73.3</c:v>
                </c:pt>
                <c:pt idx="12">
                  <c:v>87.7</c:v>
                </c:pt>
                <c:pt idx="13">
                  <c:v>85.3</c:v>
                </c:pt>
                <c:pt idx="14">
                  <c:v>86.3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D6-4894-B89E-AF8DDEF2A5DE}"/>
            </c:ext>
          </c:extLst>
        </c:ser>
        <c:ser>
          <c:idx val="1"/>
          <c:order val="1"/>
          <c:tx>
            <c:strRef>
              <c:f>Blad1!$P$4</c:f>
              <c:strCache>
                <c:ptCount val="1"/>
                <c:pt idx="0">
                  <c:v>2015/2016</c:v>
                </c:pt>
              </c:strCache>
            </c:strRef>
          </c:tx>
          <c:invertIfNegative val="0"/>
          <c:cat>
            <c:strRef>
              <c:f>Blad1!$N$5:$N$19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Blad1!$P$5:$P$19</c:f>
              <c:numCache>
                <c:formatCode>0</c:formatCode>
                <c:ptCount val="15"/>
                <c:pt idx="0">
                  <c:v>0</c:v>
                </c:pt>
                <c:pt idx="1">
                  <c:v>82</c:v>
                </c:pt>
                <c:pt idx="2">
                  <c:v>80.599999999999994</c:v>
                </c:pt>
                <c:pt idx="3">
                  <c:v>88.1</c:v>
                </c:pt>
                <c:pt idx="4">
                  <c:v>79.3</c:v>
                </c:pt>
                <c:pt idx="5">
                  <c:v>88.1</c:v>
                </c:pt>
                <c:pt idx="6">
                  <c:v>90.5</c:v>
                </c:pt>
                <c:pt idx="7">
                  <c:v>81</c:v>
                </c:pt>
                <c:pt idx="8">
                  <c:v>88.5</c:v>
                </c:pt>
                <c:pt idx="9">
                  <c:v>0</c:v>
                </c:pt>
                <c:pt idx="10">
                  <c:v>84.4</c:v>
                </c:pt>
                <c:pt idx="11">
                  <c:v>82.6</c:v>
                </c:pt>
                <c:pt idx="12">
                  <c:v>91.4</c:v>
                </c:pt>
                <c:pt idx="13">
                  <c:v>86.8</c:v>
                </c:pt>
                <c:pt idx="14">
                  <c:v>87.3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D6-4894-B89E-AF8DDEF2A5DE}"/>
            </c:ext>
          </c:extLst>
        </c:ser>
        <c:ser>
          <c:idx val="2"/>
          <c:order val="2"/>
          <c:tx>
            <c:strRef>
              <c:f>Blad1!$Q$4</c:f>
              <c:strCache>
                <c:ptCount val="1"/>
                <c:pt idx="0">
                  <c:v>2016/2017</c:v>
                </c:pt>
              </c:strCache>
            </c:strRef>
          </c:tx>
          <c:invertIfNegative val="0"/>
          <c:cat>
            <c:strRef>
              <c:f>Blad1!$N$5:$N$19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Blad1!$Q$5:$Q$19</c:f>
              <c:numCache>
                <c:formatCode>0</c:formatCode>
                <c:ptCount val="15"/>
                <c:pt idx="0">
                  <c:v>83.6</c:v>
                </c:pt>
                <c:pt idx="1">
                  <c:v>70</c:v>
                </c:pt>
                <c:pt idx="2">
                  <c:v>93.3</c:v>
                </c:pt>
                <c:pt idx="3">
                  <c:v>88.7</c:v>
                </c:pt>
                <c:pt idx="4">
                  <c:v>80.5</c:v>
                </c:pt>
                <c:pt idx="5">
                  <c:v>73.900000000000006</c:v>
                </c:pt>
                <c:pt idx="6">
                  <c:v>85.7</c:v>
                </c:pt>
                <c:pt idx="7">
                  <c:v>79.2</c:v>
                </c:pt>
                <c:pt idx="8">
                  <c:v>88.8</c:v>
                </c:pt>
                <c:pt idx="9">
                  <c:v>79.8</c:v>
                </c:pt>
                <c:pt idx="10">
                  <c:v>80.599999999999994</c:v>
                </c:pt>
                <c:pt idx="11">
                  <c:v>85.1</c:v>
                </c:pt>
                <c:pt idx="12">
                  <c:v>84.3</c:v>
                </c:pt>
                <c:pt idx="13">
                  <c:v>83.5</c:v>
                </c:pt>
                <c:pt idx="14">
                  <c:v>82.5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D6-4894-B89E-AF8DDEF2A5DE}"/>
            </c:ext>
          </c:extLst>
        </c:ser>
        <c:ser>
          <c:idx val="3"/>
          <c:order val="3"/>
          <c:tx>
            <c:strRef>
              <c:f>Blad1!$R$4</c:f>
              <c:strCache>
                <c:ptCount val="1"/>
                <c:pt idx="0">
                  <c:v>2017/2018</c:v>
                </c:pt>
              </c:strCache>
            </c:strRef>
          </c:tx>
          <c:invertIfNegative val="0"/>
          <c:cat>
            <c:strRef>
              <c:f>Blad1!$N$5:$N$19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Blad1!$R$5:$R$19</c:f>
              <c:numCache>
                <c:formatCode>0</c:formatCode>
                <c:ptCount val="15"/>
                <c:pt idx="0">
                  <c:v>84.1</c:v>
                </c:pt>
                <c:pt idx="1">
                  <c:v>74.400000000000006</c:v>
                </c:pt>
                <c:pt idx="2">
                  <c:v>91.2</c:v>
                </c:pt>
                <c:pt idx="3">
                  <c:v>83</c:v>
                </c:pt>
                <c:pt idx="4">
                  <c:v>79.599999999999994</c:v>
                </c:pt>
                <c:pt idx="5">
                  <c:v>81</c:v>
                </c:pt>
                <c:pt idx="6">
                  <c:v>88.5</c:v>
                </c:pt>
                <c:pt idx="7">
                  <c:v>82.2</c:v>
                </c:pt>
                <c:pt idx="8">
                  <c:v>86.3</c:v>
                </c:pt>
                <c:pt idx="9">
                  <c:v>82.6</c:v>
                </c:pt>
                <c:pt idx="10">
                  <c:v>82.6</c:v>
                </c:pt>
                <c:pt idx="11">
                  <c:v>82.5</c:v>
                </c:pt>
                <c:pt idx="12">
                  <c:v>91.3</c:v>
                </c:pt>
                <c:pt idx="13">
                  <c:v>83.6</c:v>
                </c:pt>
                <c:pt idx="14">
                  <c:v>84.4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D6-4894-B89E-AF8DDEF2A5DE}"/>
            </c:ext>
          </c:extLst>
        </c:ser>
        <c:ser>
          <c:idx val="4"/>
          <c:order val="4"/>
          <c:tx>
            <c:strRef>
              <c:f>Blad1!$S$4</c:f>
              <c:strCache>
                <c:ptCount val="1"/>
                <c:pt idx="0">
                  <c:v>2018/2019</c:v>
                </c:pt>
              </c:strCache>
            </c:strRef>
          </c:tx>
          <c:invertIfNegative val="0"/>
          <c:cat>
            <c:strRef>
              <c:f>Blad1!$N$5:$N$19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Blad1!$S$5:$S$19</c:f>
              <c:numCache>
                <c:formatCode>0</c:formatCode>
                <c:ptCount val="15"/>
                <c:pt idx="0">
                  <c:v>87.2</c:v>
                </c:pt>
                <c:pt idx="1">
                  <c:v>73</c:v>
                </c:pt>
                <c:pt idx="2">
                  <c:v>89.1</c:v>
                </c:pt>
                <c:pt idx="3">
                  <c:v>89.1</c:v>
                </c:pt>
                <c:pt idx="4">
                  <c:v>77.8</c:v>
                </c:pt>
                <c:pt idx="5">
                  <c:v>80.7</c:v>
                </c:pt>
                <c:pt idx="6">
                  <c:v>88.4</c:v>
                </c:pt>
                <c:pt idx="7">
                  <c:v>79</c:v>
                </c:pt>
                <c:pt idx="8">
                  <c:v>78.2</c:v>
                </c:pt>
                <c:pt idx="9">
                  <c:v>81</c:v>
                </c:pt>
                <c:pt idx="10">
                  <c:v>79.099999999999994</c:v>
                </c:pt>
                <c:pt idx="11">
                  <c:v>83.2</c:v>
                </c:pt>
                <c:pt idx="12">
                  <c:v>82.4</c:v>
                </c:pt>
                <c:pt idx="13">
                  <c:v>82.7</c:v>
                </c:pt>
                <c:pt idx="14">
                  <c:v>84.3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D6-4894-B89E-AF8DDEF2A5DE}"/>
            </c:ext>
          </c:extLst>
        </c:ser>
        <c:ser>
          <c:idx val="5"/>
          <c:order val="5"/>
          <c:tx>
            <c:strRef>
              <c:f>Blad1!$T$4</c:f>
              <c:strCache>
                <c:ptCount val="1"/>
                <c:pt idx="0">
                  <c:v>2019/2020</c:v>
                </c:pt>
              </c:strCache>
            </c:strRef>
          </c:tx>
          <c:invertIfNegative val="0"/>
          <c:cat>
            <c:strRef>
              <c:f>Blad1!$N$5:$N$19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Blad1!$T$5:$T$19</c:f>
              <c:numCache>
                <c:formatCode>0</c:formatCode>
                <c:ptCount val="15"/>
                <c:pt idx="0">
                  <c:v>82.1</c:v>
                </c:pt>
                <c:pt idx="1">
                  <c:v>77.3</c:v>
                </c:pt>
                <c:pt idx="2">
                  <c:v>88.4</c:v>
                </c:pt>
                <c:pt idx="3">
                  <c:v>90.7</c:v>
                </c:pt>
                <c:pt idx="4">
                  <c:v>77.3</c:v>
                </c:pt>
                <c:pt idx="5">
                  <c:v>86.8</c:v>
                </c:pt>
                <c:pt idx="6">
                  <c:v>87.2</c:v>
                </c:pt>
                <c:pt idx="7">
                  <c:v>79.7</c:v>
                </c:pt>
                <c:pt idx="8">
                  <c:v>86.3</c:v>
                </c:pt>
                <c:pt idx="9">
                  <c:v>86.1</c:v>
                </c:pt>
                <c:pt idx="10">
                  <c:v>82</c:v>
                </c:pt>
                <c:pt idx="11">
                  <c:v>77.900000000000006</c:v>
                </c:pt>
                <c:pt idx="12">
                  <c:v>83.5</c:v>
                </c:pt>
                <c:pt idx="13">
                  <c:v>83.9</c:v>
                </c:pt>
                <c:pt idx="14">
                  <c:v>85.6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BD6-4894-B89E-AF8DDEF2A5DE}"/>
            </c:ext>
          </c:extLst>
        </c:ser>
        <c:ser>
          <c:idx val="6"/>
          <c:order val="6"/>
          <c:tx>
            <c:strRef>
              <c:f>Blad1!$U$4</c:f>
              <c:strCache>
                <c:ptCount val="1"/>
                <c:pt idx="0">
                  <c:v>2020/2021</c:v>
                </c:pt>
              </c:strCache>
            </c:strRef>
          </c:tx>
          <c:invertIfNegative val="0"/>
          <c:cat>
            <c:strRef>
              <c:f>Blad1!$N$5:$N$19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Blad1!$U$5:$U$19</c:f>
              <c:numCache>
                <c:formatCode>0</c:formatCode>
                <c:ptCount val="15"/>
                <c:pt idx="0">
                  <c:v>80.599999999999994</c:v>
                </c:pt>
                <c:pt idx="1">
                  <c:v>78.599999999999994</c:v>
                </c:pt>
                <c:pt idx="2">
                  <c:v>80.400000000000006</c:v>
                </c:pt>
                <c:pt idx="3">
                  <c:v>88.3</c:v>
                </c:pt>
                <c:pt idx="4">
                  <c:v>82.7</c:v>
                </c:pt>
                <c:pt idx="5">
                  <c:v>90.8</c:v>
                </c:pt>
                <c:pt idx="6">
                  <c:v>87.5</c:v>
                </c:pt>
                <c:pt idx="7">
                  <c:v>84.9</c:v>
                </c:pt>
                <c:pt idx="8">
                  <c:v>84.7</c:v>
                </c:pt>
                <c:pt idx="9">
                  <c:v>86.4</c:v>
                </c:pt>
                <c:pt idx="10">
                  <c:v>83.5</c:v>
                </c:pt>
                <c:pt idx="11">
                  <c:v>76.099999999999994</c:v>
                </c:pt>
                <c:pt idx="12">
                  <c:v>79.7</c:v>
                </c:pt>
                <c:pt idx="13">
                  <c:v>84.9</c:v>
                </c:pt>
                <c:pt idx="14">
                  <c:v>86.2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D6-4894-B89E-AF8DDEF2A5DE}"/>
            </c:ext>
          </c:extLst>
        </c:ser>
        <c:ser>
          <c:idx val="7"/>
          <c:order val="7"/>
          <c:tx>
            <c:strRef>
              <c:f>Blad1!$V$4</c:f>
              <c:strCache>
                <c:ptCount val="1"/>
                <c:pt idx="0">
                  <c:v>2021/2022</c:v>
                </c:pt>
              </c:strCache>
            </c:strRef>
          </c:tx>
          <c:invertIfNegative val="0"/>
          <c:cat>
            <c:strRef>
              <c:f>Blad1!$N$5:$N$19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Blad1!$V$5:$V$19</c:f>
              <c:numCache>
                <c:formatCode>0</c:formatCode>
                <c:ptCount val="15"/>
                <c:pt idx="0">
                  <c:v>79.5</c:v>
                </c:pt>
                <c:pt idx="1">
                  <c:v>77.7</c:v>
                </c:pt>
                <c:pt idx="2">
                  <c:v>75</c:v>
                </c:pt>
                <c:pt idx="3">
                  <c:v>90.3</c:v>
                </c:pt>
                <c:pt idx="4">
                  <c:v>80.8</c:v>
                </c:pt>
                <c:pt idx="5">
                  <c:v>77.400000000000006</c:v>
                </c:pt>
                <c:pt idx="6">
                  <c:v>85.5</c:v>
                </c:pt>
                <c:pt idx="7">
                  <c:v>82.3</c:v>
                </c:pt>
                <c:pt idx="8">
                  <c:v>80.900000000000006</c:v>
                </c:pt>
                <c:pt idx="9">
                  <c:v>83.5</c:v>
                </c:pt>
                <c:pt idx="10">
                  <c:v>79.7</c:v>
                </c:pt>
                <c:pt idx="11">
                  <c:v>88.9</c:v>
                </c:pt>
                <c:pt idx="12">
                  <c:v>84.1</c:v>
                </c:pt>
                <c:pt idx="13">
                  <c:v>83.6</c:v>
                </c:pt>
                <c:pt idx="14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BD6-4894-B89E-AF8DDEF2A5DE}"/>
            </c:ext>
          </c:extLst>
        </c:ser>
        <c:ser>
          <c:idx val="8"/>
          <c:order val="8"/>
          <c:tx>
            <c:strRef>
              <c:f>Blad1!$W$4</c:f>
              <c:strCache>
                <c:ptCount val="1"/>
                <c:pt idx="0">
                  <c:v>2022/2023</c:v>
                </c:pt>
              </c:strCache>
            </c:strRef>
          </c:tx>
          <c:invertIfNegative val="0"/>
          <c:cat>
            <c:strRef>
              <c:f>Blad1!$N$5:$N$19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Blad1!$W$5:$W$19</c:f>
              <c:numCache>
                <c:formatCode>0</c:formatCode>
                <c:ptCount val="15"/>
                <c:pt idx="0">
                  <c:v>82.2</c:v>
                </c:pt>
                <c:pt idx="1">
                  <c:v>84.8</c:v>
                </c:pt>
                <c:pt idx="2">
                  <c:v>79.3</c:v>
                </c:pt>
                <c:pt idx="3">
                  <c:v>89.3</c:v>
                </c:pt>
                <c:pt idx="4">
                  <c:v>81</c:v>
                </c:pt>
                <c:pt idx="5">
                  <c:v>78</c:v>
                </c:pt>
                <c:pt idx="6">
                  <c:v>87.1</c:v>
                </c:pt>
                <c:pt idx="7">
                  <c:v>83.2</c:v>
                </c:pt>
                <c:pt idx="8">
                  <c:v>88.3</c:v>
                </c:pt>
                <c:pt idx="9">
                  <c:v>84.3</c:v>
                </c:pt>
                <c:pt idx="10">
                  <c:v>83.3</c:v>
                </c:pt>
                <c:pt idx="11">
                  <c:v>78.7</c:v>
                </c:pt>
                <c:pt idx="12">
                  <c:v>89.2</c:v>
                </c:pt>
                <c:pt idx="13">
                  <c:v>83.8</c:v>
                </c:pt>
                <c:pt idx="14">
                  <c:v>84.8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BD6-4894-B89E-AF8DDEF2A5DE}"/>
            </c:ext>
          </c:extLst>
        </c:ser>
        <c:ser>
          <c:idx val="9"/>
          <c:order val="9"/>
          <c:tx>
            <c:strRef>
              <c:f>Blad1!$X$4</c:f>
              <c:strCache>
                <c:ptCount val="1"/>
                <c:pt idx="0">
                  <c:v>2023/2024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Blad1!$N$5:$N$19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Blad1!$X$5:$X$19</c:f>
              <c:numCache>
                <c:formatCode>0</c:formatCode>
                <c:ptCount val="15"/>
                <c:pt idx="0">
                  <c:v>86.1</c:v>
                </c:pt>
                <c:pt idx="1">
                  <c:v>58</c:v>
                </c:pt>
                <c:pt idx="2">
                  <c:v>74.7</c:v>
                </c:pt>
                <c:pt idx="3">
                  <c:v>86.8</c:v>
                </c:pt>
                <c:pt idx="4">
                  <c:v>75.900000000000006</c:v>
                </c:pt>
                <c:pt idx="5">
                  <c:v>83.2</c:v>
                </c:pt>
                <c:pt idx="6">
                  <c:v>85.6</c:v>
                </c:pt>
                <c:pt idx="7">
                  <c:v>85.3</c:v>
                </c:pt>
                <c:pt idx="8">
                  <c:v>74.8</c:v>
                </c:pt>
                <c:pt idx="9">
                  <c:v>83.1</c:v>
                </c:pt>
                <c:pt idx="10">
                  <c:v>75.599999999999994</c:v>
                </c:pt>
                <c:pt idx="11">
                  <c:v>78.8</c:v>
                </c:pt>
                <c:pt idx="12">
                  <c:v>88.8</c:v>
                </c:pt>
                <c:pt idx="13">
                  <c:v>81.8</c:v>
                </c:pt>
                <c:pt idx="14">
                  <c:v>83.7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D6-4894-B89E-AF8DDEF2A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02752"/>
        <c:axId val="36212736"/>
      </c:barChart>
      <c:catAx>
        <c:axId val="36202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212736"/>
        <c:crosses val="autoZero"/>
        <c:auto val="1"/>
        <c:lblAlgn val="ctr"/>
        <c:lblOffset val="100"/>
        <c:noMultiLvlLbl val="0"/>
      </c:catAx>
      <c:valAx>
        <c:axId val="362127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err="1" smtClean="0"/>
                  <a:t>Andel</a:t>
                </a:r>
                <a:r>
                  <a:rPr lang="en-US" dirty="0" smtClean="0"/>
                  <a:t>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6.5076837810893063E-3"/>
              <c:y val="0.344289817678292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362027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'Självskattad hälsa utbildning'!$J$3</c:f>
              <c:strCache>
                <c:ptCount val="1"/>
                <c:pt idx="0">
                  <c:v>Förgymnasial utbildning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'Självskattad hälsa utbildning'!$I$4:$I$17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'Självskattad hälsa utbildning'!$J$4:$J$17</c:f>
              <c:numCache>
                <c:formatCode>General</c:formatCode>
                <c:ptCount val="14"/>
                <c:pt idx="0">
                  <c:v>0.56813417190775684</c:v>
                </c:pt>
                <c:pt idx="1">
                  <c:v>0.66627246925260186</c:v>
                </c:pt>
                <c:pt idx="2">
                  <c:v>0.66512005567799559</c:v>
                </c:pt>
                <c:pt idx="3">
                  <c:v>0.5315495207667732</c:v>
                </c:pt>
                <c:pt idx="4">
                  <c:v>0.59222886421861654</c:v>
                </c:pt>
                <c:pt idx="5">
                  <c:v>0.6917039051874877</c:v>
                </c:pt>
                <c:pt idx="6">
                  <c:v>0.56912991656734202</c:v>
                </c:pt>
                <c:pt idx="7">
                  <c:v>0.65588428665351739</c:v>
                </c:pt>
                <c:pt idx="8">
                  <c:v>0.59737292975442602</c:v>
                </c:pt>
                <c:pt idx="9">
                  <c:v>0.58654797230464883</c:v>
                </c:pt>
                <c:pt idx="10">
                  <c:v>0.55702115965924703</c:v>
                </c:pt>
                <c:pt idx="11">
                  <c:v>0.68048144931132892</c:v>
                </c:pt>
                <c:pt idx="12">
                  <c:v>0.6325938996722964</c:v>
                </c:pt>
                <c:pt idx="13">
                  <c:v>0.64874351718023149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6-4DCF-95BF-86F67E06691F}"/>
            </c:ext>
          </c:extLst>
        </c:ser>
        <c:ser>
          <c:idx val="1"/>
          <c:order val="1"/>
          <c:tx>
            <c:strRef>
              <c:f>'Självskattad hälsa utbildning'!$K$3</c:f>
              <c:strCache>
                <c:ptCount val="1"/>
                <c:pt idx="0">
                  <c:v>Gymnasial utbildning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-9.56602011920186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E6-4DCF-95BF-86F67E06691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'Självskattad hälsa utbildning'!$I$4:$I$17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'Självskattad hälsa utbildning'!$K$4:$K$17</c:f>
              <c:numCache>
                <c:formatCode>General</c:formatCode>
                <c:ptCount val="14"/>
                <c:pt idx="0">
                  <c:v>0.69710031347962387</c:v>
                </c:pt>
                <c:pt idx="1">
                  <c:v>0.71247357293868918</c:v>
                </c:pt>
                <c:pt idx="2">
                  <c:v>0.75692444050520724</c:v>
                </c:pt>
                <c:pt idx="3">
                  <c:v>0.71078717201166186</c:v>
                </c:pt>
                <c:pt idx="4">
                  <c:v>0.77965653896961695</c:v>
                </c:pt>
                <c:pt idx="5">
                  <c:v>0.73080984298962448</c:v>
                </c:pt>
                <c:pt idx="6">
                  <c:v>0.73063448812767617</c:v>
                </c:pt>
                <c:pt idx="7">
                  <c:v>0.77406839303437702</c:v>
                </c:pt>
                <c:pt idx="8">
                  <c:v>0.65166711846028735</c:v>
                </c:pt>
                <c:pt idx="9">
                  <c:v>0.68762503572449274</c:v>
                </c:pt>
                <c:pt idx="10">
                  <c:v>0.79737732656514382</c:v>
                </c:pt>
                <c:pt idx="11">
                  <c:v>0.69876106194690268</c:v>
                </c:pt>
                <c:pt idx="12">
                  <c:v>0.7115239532251979</c:v>
                </c:pt>
                <c:pt idx="13">
                  <c:v>0.72989300468428608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E6-4DCF-95BF-86F67E06691F}"/>
            </c:ext>
          </c:extLst>
        </c:ser>
        <c:ser>
          <c:idx val="2"/>
          <c:order val="2"/>
          <c:tx>
            <c:strRef>
              <c:f>'Självskattad hälsa utbildning'!$L$3</c:f>
              <c:strCache>
                <c:ptCount val="1"/>
                <c:pt idx="0">
                  <c:v>Eftergymnasial utbildning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1.0932594421944988E-2"/>
                  <c:y val="-3.832347697871494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E6-4DCF-95BF-86F67E06691F}"/>
                </c:ext>
              </c:extLst>
            </c:dLbl>
            <c:dLbl>
              <c:idx val="7"/>
              <c:layout>
                <c:manualLayout>
                  <c:x val="1.3665743027431235E-2"/>
                  <c:y val="-3.832347697871494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E6-4DCF-95BF-86F67E06691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'Självskattad hälsa utbildning'!$I$4:$I$17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'Självskattad hälsa utbildning'!$L$4:$L$17</c:f>
              <c:numCache>
                <c:formatCode>General</c:formatCode>
                <c:ptCount val="14"/>
                <c:pt idx="0">
                  <c:v>0.74555792466240223</c:v>
                </c:pt>
                <c:pt idx="1">
                  <c:v>0.76796467282215974</c:v>
                </c:pt>
                <c:pt idx="2">
                  <c:v>0.80723891748298204</c:v>
                </c:pt>
                <c:pt idx="3">
                  <c:v>0.82432432432432434</c:v>
                </c:pt>
                <c:pt idx="4">
                  <c:v>0.7570411637264004</c:v>
                </c:pt>
                <c:pt idx="5">
                  <c:v>0.78967896789678971</c:v>
                </c:pt>
                <c:pt idx="6">
                  <c:v>0.7384712571067592</c:v>
                </c:pt>
                <c:pt idx="7">
                  <c:v>0.77447335811648077</c:v>
                </c:pt>
                <c:pt idx="8">
                  <c:v>0.74811463046757165</c:v>
                </c:pt>
                <c:pt idx="9">
                  <c:v>0.76705807680101556</c:v>
                </c:pt>
                <c:pt idx="10">
                  <c:v>0.81081081081081086</c:v>
                </c:pt>
                <c:pt idx="11">
                  <c:v>0.76891308428759142</c:v>
                </c:pt>
                <c:pt idx="12">
                  <c:v>0.72719336534264511</c:v>
                </c:pt>
                <c:pt idx="13">
                  <c:v>0.7784417860649766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E6-4DCF-95BF-86F67E0669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4969520"/>
        <c:axId val="584960664"/>
      </c:barChart>
      <c:catAx>
        <c:axId val="58496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84960664"/>
        <c:crosses val="autoZero"/>
        <c:auto val="1"/>
        <c:lblAlgn val="ctr"/>
        <c:lblOffset val="100"/>
        <c:noMultiLvlLbl val="0"/>
      </c:catAx>
      <c:valAx>
        <c:axId val="5849606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8496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715512429918754E-2"/>
          <c:y val="2.8771679934523318E-2"/>
          <c:w val="0.90704095273293006"/>
          <c:h val="0.82011171320422394"/>
        </c:manualLayout>
      </c:layout>
      <c:lineChart>
        <c:grouping val="standard"/>
        <c:varyColors val="0"/>
        <c:ser>
          <c:idx val="0"/>
          <c:order val="0"/>
          <c:tx>
            <c:strRef>
              <c:f>'Allmän hälsa'!$B$5:$C$5</c:f>
              <c:strCache>
                <c:ptCount val="2"/>
                <c:pt idx="0">
                  <c:v>Åk 9</c:v>
                </c:pt>
                <c:pt idx="1">
                  <c:v>Tjejer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'Allmän hälsa'!$D$4:$I$4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  <c:pt idx="5">
                  <c:v>2023</c:v>
                </c:pt>
              </c:numCache>
            </c:numRef>
          </c:cat>
          <c:val>
            <c:numRef>
              <c:f>'Allmän hälsa'!$D$5:$I$5</c:f>
              <c:numCache>
                <c:formatCode>General</c:formatCode>
                <c:ptCount val="6"/>
                <c:pt idx="0">
                  <c:v>86</c:v>
                </c:pt>
                <c:pt idx="1">
                  <c:v>79</c:v>
                </c:pt>
                <c:pt idx="2">
                  <c:v>73.900000000000006</c:v>
                </c:pt>
                <c:pt idx="3">
                  <c:v>69.3</c:v>
                </c:pt>
                <c:pt idx="4" formatCode="0.0">
                  <c:v>68.441814595660802</c:v>
                </c:pt>
                <c:pt idx="5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7C-43A5-A724-392838CD3850}"/>
            </c:ext>
          </c:extLst>
        </c:ser>
        <c:ser>
          <c:idx val="1"/>
          <c:order val="1"/>
          <c:tx>
            <c:strRef>
              <c:f>'Allmän hälsa'!$B$6:$C$6</c:f>
              <c:strCache>
                <c:ptCount val="2"/>
                <c:pt idx="0">
                  <c:v>Åk 9</c:v>
                </c:pt>
                <c:pt idx="1">
                  <c:v>Killar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'Allmän hälsa'!$D$4:$I$4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  <c:pt idx="5">
                  <c:v>2023</c:v>
                </c:pt>
              </c:numCache>
            </c:numRef>
          </c:cat>
          <c:val>
            <c:numRef>
              <c:f>'Allmän hälsa'!$D$6:$I$6</c:f>
              <c:numCache>
                <c:formatCode>General</c:formatCode>
                <c:ptCount val="6"/>
                <c:pt idx="0">
                  <c:v>91</c:v>
                </c:pt>
                <c:pt idx="1">
                  <c:v>90</c:v>
                </c:pt>
                <c:pt idx="2">
                  <c:v>89.2</c:v>
                </c:pt>
                <c:pt idx="3">
                  <c:v>86.2</c:v>
                </c:pt>
                <c:pt idx="4" formatCode="0.0">
                  <c:v>85.928143712574894</c:v>
                </c:pt>
                <c:pt idx="5">
                  <c:v>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7C-43A5-A724-392838CD3850}"/>
            </c:ext>
          </c:extLst>
        </c:ser>
        <c:ser>
          <c:idx val="3"/>
          <c:order val="2"/>
          <c:tx>
            <c:strRef>
              <c:f>'Allmän hälsa'!$B$7:$C$7</c:f>
              <c:strCache>
                <c:ptCount val="2"/>
                <c:pt idx="0">
                  <c:v>Gy 2</c:v>
                </c:pt>
                <c:pt idx="1">
                  <c:v>Tjejer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'Allmän hälsa'!$D$4:$I$4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  <c:pt idx="5">
                  <c:v>2023</c:v>
                </c:pt>
              </c:numCache>
            </c:numRef>
          </c:cat>
          <c:val>
            <c:numRef>
              <c:f>'Allmän hälsa'!$D$7:$I$7</c:f>
              <c:numCache>
                <c:formatCode>General</c:formatCode>
                <c:ptCount val="6"/>
                <c:pt idx="1">
                  <c:v>80</c:v>
                </c:pt>
                <c:pt idx="2">
                  <c:v>72.399999999999991</c:v>
                </c:pt>
                <c:pt idx="3">
                  <c:v>65.600000000000009</c:v>
                </c:pt>
                <c:pt idx="4" formatCode="0.0">
                  <c:v>68.264686022957505</c:v>
                </c:pt>
                <c:pt idx="5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7C-43A5-A724-392838CD3850}"/>
            </c:ext>
          </c:extLst>
        </c:ser>
        <c:ser>
          <c:idx val="2"/>
          <c:order val="3"/>
          <c:tx>
            <c:strRef>
              <c:f>'Allmän hälsa'!$B$8:$C$8</c:f>
              <c:strCache>
                <c:ptCount val="2"/>
                <c:pt idx="0">
                  <c:v>Gy 2</c:v>
                </c:pt>
                <c:pt idx="1">
                  <c:v>Killar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'Allmän hälsa'!$D$4:$I$4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  <c:pt idx="5">
                  <c:v>2023</c:v>
                </c:pt>
              </c:numCache>
            </c:numRef>
          </c:cat>
          <c:val>
            <c:numRef>
              <c:f>'Allmän hälsa'!$D$8:$I$8</c:f>
              <c:numCache>
                <c:formatCode>General</c:formatCode>
                <c:ptCount val="6"/>
                <c:pt idx="1">
                  <c:v>86</c:v>
                </c:pt>
                <c:pt idx="2">
                  <c:v>85.3</c:v>
                </c:pt>
                <c:pt idx="3">
                  <c:v>84.2</c:v>
                </c:pt>
                <c:pt idx="4" formatCode="0.0">
                  <c:v>83.13917841814839</c:v>
                </c:pt>
                <c:pt idx="5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87C-43A5-A724-392838CD38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363008"/>
        <c:axId val="178373376"/>
      </c:lineChart>
      <c:dateAx>
        <c:axId val="17836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373376"/>
        <c:crosses val="autoZero"/>
        <c:auto val="0"/>
        <c:lblOffset val="100"/>
        <c:baseTimeUnit val="days"/>
      </c:dateAx>
      <c:valAx>
        <c:axId val="17837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Andel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36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v-SE" sz="1600" b="0" i="0" baseline="0" dirty="0">
                <a:effectLst/>
              </a:rPr>
              <a:t>Andel </a:t>
            </a:r>
            <a:r>
              <a:rPr lang="sv-SE" sz="1600" b="0" i="0" baseline="0" dirty="0">
                <a:solidFill>
                  <a:srgbClr val="92D050"/>
                </a:solidFill>
                <a:effectLst/>
              </a:rPr>
              <a:t>tjejer</a:t>
            </a:r>
            <a:r>
              <a:rPr lang="sv-SE" sz="1600" b="0" i="0" baseline="0" dirty="0">
                <a:effectLst/>
              </a:rPr>
              <a:t> (åk 9 och </a:t>
            </a:r>
            <a:r>
              <a:rPr lang="sv-SE" sz="1600" b="0" i="0" baseline="0" dirty="0" err="1">
                <a:effectLst/>
              </a:rPr>
              <a:t>gy</a:t>
            </a:r>
            <a:r>
              <a:rPr lang="sv-SE" sz="1600" b="0" i="0" baseline="0" dirty="0">
                <a:effectLst/>
              </a:rPr>
              <a:t> 2) som svarar bra eller mycket bra på frågan ”Hur mår du rent allmänt?” uppdelat på </a:t>
            </a:r>
            <a:r>
              <a:rPr lang="sv-SE" sz="1600" b="0" i="0" u="none" strike="noStrike" baseline="0" dirty="0">
                <a:effectLst/>
              </a:rPr>
              <a:t>härkomst</a:t>
            </a:r>
            <a:endParaRPr lang="sv-SE" sz="1600" b="0" dirty="0">
              <a:effectLst/>
            </a:endParaRPr>
          </a:p>
        </c:rich>
      </c:tx>
      <c:layout>
        <c:manualLayout>
          <c:xMode val="edge"/>
          <c:yMode val="edge"/>
          <c:x val="0.10848600174978129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6.1932750570893536E-2"/>
          <c:y val="0.22707500128098984"/>
          <c:w val="0.89721302622430976"/>
          <c:h val="0.61561809782447474"/>
        </c:manualLayout>
      </c:layout>
      <c:lineChart>
        <c:grouping val="standard"/>
        <c:varyColors val="0"/>
        <c:ser>
          <c:idx val="0"/>
          <c:order val="0"/>
          <c:tx>
            <c:strRef>
              <c:f>Födelseland!$G$34</c:f>
              <c:strCache>
                <c:ptCount val="1"/>
                <c:pt idx="0">
                  <c:v>Sverige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Födelseland!$F$35:$F$39</c:f>
              <c:numCache>
                <c:formatCode>0</c:formatCode>
                <c:ptCount val="5"/>
                <c:pt idx="0" formatCode="General">
                  <c:v>2013</c:v>
                </c:pt>
                <c:pt idx="1">
                  <c:v>2015</c:v>
                </c:pt>
                <c:pt idx="2" formatCode="General">
                  <c:v>2017</c:v>
                </c:pt>
                <c:pt idx="3" formatCode="General">
                  <c:v>2020</c:v>
                </c:pt>
                <c:pt idx="4" formatCode="General">
                  <c:v>2023</c:v>
                </c:pt>
              </c:numCache>
            </c:numRef>
          </c:cat>
          <c:val>
            <c:numRef>
              <c:f>Födelseland!$G$35:$G$39</c:f>
              <c:numCache>
                <c:formatCode>0</c:formatCode>
                <c:ptCount val="5"/>
                <c:pt idx="0">
                  <c:v>80</c:v>
                </c:pt>
                <c:pt idx="1">
                  <c:v>73</c:v>
                </c:pt>
                <c:pt idx="2">
                  <c:v>67</c:v>
                </c:pt>
                <c:pt idx="3">
                  <c:v>68</c:v>
                </c:pt>
                <c:pt idx="4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1D-4FCA-9D22-63E987E7943D}"/>
            </c:ext>
          </c:extLst>
        </c:ser>
        <c:ser>
          <c:idx val="1"/>
          <c:order val="1"/>
          <c:tx>
            <c:strRef>
              <c:f>Födelseland!$H$34</c:f>
              <c:strCache>
                <c:ptCount val="1"/>
                <c:pt idx="0">
                  <c:v>Övriga Europa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Födelseland!$F$35:$F$39</c:f>
              <c:numCache>
                <c:formatCode>0</c:formatCode>
                <c:ptCount val="5"/>
                <c:pt idx="0" formatCode="General">
                  <c:v>2013</c:v>
                </c:pt>
                <c:pt idx="1">
                  <c:v>2015</c:v>
                </c:pt>
                <c:pt idx="2" formatCode="General">
                  <c:v>2017</c:v>
                </c:pt>
                <c:pt idx="3" formatCode="General">
                  <c:v>2020</c:v>
                </c:pt>
                <c:pt idx="4" formatCode="General">
                  <c:v>2023</c:v>
                </c:pt>
              </c:numCache>
            </c:numRef>
          </c:cat>
          <c:val>
            <c:numRef>
              <c:f>Födelseland!$H$35:$H$39</c:f>
              <c:numCache>
                <c:formatCode>0</c:formatCode>
                <c:ptCount val="5"/>
                <c:pt idx="0">
                  <c:v>83</c:v>
                </c:pt>
                <c:pt idx="1">
                  <c:v>77</c:v>
                </c:pt>
                <c:pt idx="2">
                  <c:v>68</c:v>
                </c:pt>
                <c:pt idx="3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1D-4FCA-9D22-63E987E7943D}"/>
            </c:ext>
          </c:extLst>
        </c:ser>
        <c:ser>
          <c:idx val="2"/>
          <c:order val="2"/>
          <c:tx>
            <c:strRef>
              <c:f>Födelseland!$I$34</c:f>
              <c:strCache>
                <c:ptCount val="1"/>
                <c:pt idx="0">
                  <c:v>Övriga världen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Födelseland!$F$35:$F$39</c:f>
              <c:numCache>
                <c:formatCode>0</c:formatCode>
                <c:ptCount val="5"/>
                <c:pt idx="0" formatCode="General">
                  <c:v>2013</c:v>
                </c:pt>
                <c:pt idx="1">
                  <c:v>2015</c:v>
                </c:pt>
                <c:pt idx="2" formatCode="General">
                  <c:v>2017</c:v>
                </c:pt>
                <c:pt idx="3" formatCode="General">
                  <c:v>2020</c:v>
                </c:pt>
                <c:pt idx="4" formatCode="General">
                  <c:v>2023</c:v>
                </c:pt>
              </c:numCache>
            </c:numRef>
          </c:cat>
          <c:val>
            <c:numRef>
              <c:f>Födelseland!$I$35:$I$39</c:f>
              <c:numCache>
                <c:formatCode>0</c:formatCode>
                <c:ptCount val="5"/>
                <c:pt idx="0">
                  <c:v>76</c:v>
                </c:pt>
                <c:pt idx="1">
                  <c:v>72</c:v>
                </c:pt>
                <c:pt idx="2">
                  <c:v>68</c:v>
                </c:pt>
                <c:pt idx="3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81D-4FCA-9D22-63E987E794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4124064"/>
        <c:axId val="434116192"/>
      </c:lineChart>
      <c:catAx>
        <c:axId val="43412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4116192"/>
        <c:crosses val="autoZero"/>
        <c:auto val="1"/>
        <c:lblAlgn val="ctr"/>
        <c:lblOffset val="100"/>
        <c:noMultiLvlLbl val="0"/>
      </c:catAx>
      <c:valAx>
        <c:axId val="434116192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412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v-SE" sz="16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Andel </a:t>
            </a:r>
            <a:r>
              <a:rPr lang="sv-SE" sz="1600" b="0" i="0" u="none" strike="noStrike" kern="1200" spc="0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killar</a:t>
            </a:r>
            <a:r>
              <a:rPr lang="sv-SE" sz="16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 (åk 9 och </a:t>
            </a:r>
            <a:r>
              <a:rPr lang="sv-SE" sz="1600" b="0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gy</a:t>
            </a:r>
            <a:r>
              <a:rPr lang="sv-SE" sz="16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 2) som svarar bra eller mycket bra på frågan ”Hur mår du rent allmänt?” uppdelat på härkomst</a:t>
            </a:r>
            <a:endParaRPr lang="sv-SE" sz="1600" dirty="0"/>
          </a:p>
        </c:rich>
      </c:tx>
      <c:layout>
        <c:manualLayout>
          <c:xMode val="edge"/>
          <c:yMode val="edge"/>
          <c:x val="0.1223269932655443"/>
          <c:y val="2.96296296296296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8.3325111184777895E-2"/>
          <c:y val="0.21541421211237485"/>
          <c:w val="0.88783888496932073"/>
          <c:h val="0.63806007582385527"/>
        </c:manualLayout>
      </c:layout>
      <c:lineChart>
        <c:grouping val="standard"/>
        <c:varyColors val="0"/>
        <c:ser>
          <c:idx val="0"/>
          <c:order val="0"/>
          <c:tx>
            <c:strRef>
              <c:f>Födelseland!$N$34</c:f>
              <c:strCache>
                <c:ptCount val="1"/>
                <c:pt idx="0">
                  <c:v>Sverige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Födelseland!$M$35:$M$39</c:f>
              <c:numCache>
                <c:formatCode>0</c:formatCode>
                <c:ptCount val="5"/>
                <c:pt idx="0" formatCode="General">
                  <c:v>2013</c:v>
                </c:pt>
                <c:pt idx="1">
                  <c:v>2015</c:v>
                </c:pt>
                <c:pt idx="2" formatCode="General">
                  <c:v>2017</c:v>
                </c:pt>
                <c:pt idx="3" formatCode="General">
                  <c:v>2020</c:v>
                </c:pt>
                <c:pt idx="4" formatCode="General">
                  <c:v>2023</c:v>
                </c:pt>
              </c:numCache>
            </c:numRef>
          </c:cat>
          <c:val>
            <c:numRef>
              <c:f>Födelseland!$N$35:$N$39</c:f>
              <c:numCache>
                <c:formatCode>0</c:formatCode>
                <c:ptCount val="5"/>
                <c:pt idx="0">
                  <c:v>88</c:v>
                </c:pt>
                <c:pt idx="1">
                  <c:v>87.5</c:v>
                </c:pt>
                <c:pt idx="2">
                  <c:v>86</c:v>
                </c:pt>
                <c:pt idx="3">
                  <c:v>85</c:v>
                </c:pt>
                <c:pt idx="4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0D-45D3-8F65-F57296C5D65E}"/>
            </c:ext>
          </c:extLst>
        </c:ser>
        <c:ser>
          <c:idx val="1"/>
          <c:order val="1"/>
          <c:tx>
            <c:strRef>
              <c:f>Födelseland!$O$34</c:f>
              <c:strCache>
                <c:ptCount val="1"/>
                <c:pt idx="0">
                  <c:v>Övriga Europa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Födelseland!$M$35:$M$39</c:f>
              <c:numCache>
                <c:formatCode>0</c:formatCode>
                <c:ptCount val="5"/>
                <c:pt idx="0" formatCode="General">
                  <c:v>2013</c:v>
                </c:pt>
                <c:pt idx="1">
                  <c:v>2015</c:v>
                </c:pt>
                <c:pt idx="2" formatCode="General">
                  <c:v>2017</c:v>
                </c:pt>
                <c:pt idx="3" formatCode="General">
                  <c:v>2020</c:v>
                </c:pt>
                <c:pt idx="4" formatCode="General">
                  <c:v>2023</c:v>
                </c:pt>
              </c:numCache>
            </c:numRef>
          </c:cat>
          <c:val>
            <c:numRef>
              <c:f>Födelseland!$O$35:$O$39</c:f>
              <c:numCache>
                <c:formatCode>0</c:formatCode>
                <c:ptCount val="5"/>
                <c:pt idx="0">
                  <c:v>89</c:v>
                </c:pt>
                <c:pt idx="1">
                  <c:v>86</c:v>
                </c:pt>
                <c:pt idx="2">
                  <c:v>85.5</c:v>
                </c:pt>
                <c:pt idx="3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0D-45D3-8F65-F57296C5D65E}"/>
            </c:ext>
          </c:extLst>
        </c:ser>
        <c:ser>
          <c:idx val="2"/>
          <c:order val="2"/>
          <c:tx>
            <c:strRef>
              <c:f>Födelseland!$P$34</c:f>
              <c:strCache>
                <c:ptCount val="1"/>
                <c:pt idx="0">
                  <c:v>Övriga världen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Födelseland!$M$35:$M$39</c:f>
              <c:numCache>
                <c:formatCode>0</c:formatCode>
                <c:ptCount val="5"/>
                <c:pt idx="0" formatCode="General">
                  <c:v>2013</c:v>
                </c:pt>
                <c:pt idx="1">
                  <c:v>2015</c:v>
                </c:pt>
                <c:pt idx="2" formatCode="General">
                  <c:v>2017</c:v>
                </c:pt>
                <c:pt idx="3" formatCode="General">
                  <c:v>2020</c:v>
                </c:pt>
                <c:pt idx="4" formatCode="General">
                  <c:v>2023</c:v>
                </c:pt>
              </c:numCache>
            </c:numRef>
          </c:cat>
          <c:val>
            <c:numRef>
              <c:f>Födelseland!$P$35:$P$39</c:f>
              <c:numCache>
                <c:formatCode>0</c:formatCode>
                <c:ptCount val="5"/>
                <c:pt idx="0">
                  <c:v>89</c:v>
                </c:pt>
                <c:pt idx="1">
                  <c:v>85.5</c:v>
                </c:pt>
                <c:pt idx="2">
                  <c:v>79.5</c:v>
                </c:pt>
                <c:pt idx="3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0D-45D3-8F65-F57296C5D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4124064"/>
        <c:axId val="434116192"/>
      </c:lineChart>
      <c:catAx>
        <c:axId val="43412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4116192"/>
        <c:crosses val="autoZero"/>
        <c:auto val="1"/>
        <c:lblAlgn val="ctr"/>
        <c:lblOffset val="100"/>
        <c:noMultiLvlLbl val="0"/>
      </c:catAx>
      <c:valAx>
        <c:axId val="434116192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412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544505079636498"/>
          <c:y val="0.94361071918033368"/>
          <c:w val="0.68910969199349881"/>
          <c:h val="5.63892808196663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HLV1PsyXReg!$D$18</c:f>
              <c:strCache>
                <c:ptCount val="1"/>
                <c:pt idx="0">
                  <c:v>2012-2015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HLV1PsyXReg!$B$19:$C$22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</c:multiLvlStrCache>
            </c:multiLvlStrRef>
          </c:cat>
          <c:val>
            <c:numRef>
              <c:f>HLV1PsyXReg!$D$19:$D$22</c:f>
              <c:numCache>
                <c:formatCode>General</c:formatCode>
                <c:ptCount val="4"/>
                <c:pt idx="0">
                  <c:v>38</c:v>
                </c:pt>
                <c:pt idx="1">
                  <c:v>35.700000000000003</c:v>
                </c:pt>
                <c:pt idx="2">
                  <c:v>25.5</c:v>
                </c:pt>
                <c:pt idx="3">
                  <c:v>22.8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2-47C3-9BDE-B2E8B2C8C51F}"/>
            </c:ext>
          </c:extLst>
        </c:ser>
        <c:ser>
          <c:idx val="1"/>
          <c:order val="1"/>
          <c:tx>
            <c:strRef>
              <c:f>HLV1PsyXReg!$E$18</c:f>
              <c:strCache>
                <c:ptCount val="1"/>
                <c:pt idx="0">
                  <c:v>2013-2016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HLV1PsyXReg!$B$19:$C$22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</c:multiLvlStrCache>
            </c:multiLvlStrRef>
          </c:cat>
          <c:val>
            <c:numRef>
              <c:f>HLV1PsyXReg!$E$19:$E$22</c:f>
              <c:numCache>
                <c:formatCode>General</c:formatCode>
                <c:ptCount val="4"/>
                <c:pt idx="0">
                  <c:v>39.200000000000003</c:v>
                </c:pt>
                <c:pt idx="1">
                  <c:v>36.9</c:v>
                </c:pt>
                <c:pt idx="2">
                  <c:v>26.8</c:v>
                </c:pt>
                <c:pt idx="3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E2-47C3-9BDE-B2E8B2C8C51F}"/>
            </c:ext>
          </c:extLst>
        </c:ser>
        <c:ser>
          <c:idx val="2"/>
          <c:order val="2"/>
          <c:tx>
            <c:strRef>
              <c:f>HLV1PsyXReg!$F$18</c:f>
              <c:strCache>
                <c:ptCount val="1"/>
                <c:pt idx="0">
                  <c:v>2015-2018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HLV1PsyXReg!$B$19:$C$22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</c:multiLvlStrCache>
            </c:multiLvlStrRef>
          </c:cat>
          <c:val>
            <c:numRef>
              <c:f>HLV1PsyXReg!$F$19:$F$22</c:f>
              <c:numCache>
                <c:formatCode>General</c:formatCode>
                <c:ptCount val="4"/>
                <c:pt idx="0">
                  <c:v>41.9</c:v>
                </c:pt>
                <c:pt idx="1">
                  <c:v>39.1</c:v>
                </c:pt>
                <c:pt idx="2">
                  <c:v>28.5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E2-47C3-9BDE-B2E8B2C8C51F}"/>
            </c:ext>
          </c:extLst>
        </c:ser>
        <c:ser>
          <c:idx val="3"/>
          <c:order val="3"/>
          <c:tx>
            <c:strRef>
              <c:f>HLV1PsyXReg!$G$18</c:f>
              <c:strCache>
                <c:ptCount val="1"/>
                <c:pt idx="0">
                  <c:v>2017-2020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HLV1PsyXReg!$B$19:$C$22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</c:multiLvlStrCache>
            </c:multiLvlStrRef>
          </c:cat>
          <c:val>
            <c:numRef>
              <c:f>HLV1PsyXReg!$G$19:$G$22</c:f>
              <c:numCache>
                <c:formatCode>General</c:formatCode>
                <c:ptCount val="4"/>
                <c:pt idx="0">
                  <c:v>47.6</c:v>
                </c:pt>
                <c:pt idx="1">
                  <c:v>45</c:v>
                </c:pt>
                <c:pt idx="2">
                  <c:v>32.6</c:v>
                </c:pt>
                <c:pt idx="3">
                  <c:v>30.2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E2-47C3-9BDE-B2E8B2C8C51F}"/>
            </c:ext>
          </c:extLst>
        </c:ser>
        <c:ser>
          <c:idx val="4"/>
          <c:order val="4"/>
          <c:tx>
            <c:strRef>
              <c:f>HLV1PsyXReg!$H$18</c:f>
              <c:strCache>
                <c:ptCount val="1"/>
                <c:pt idx="0">
                  <c:v>2018-2021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HLV1PsyXReg!$B$19:$C$22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</c:multiLvlStrCache>
            </c:multiLvlStrRef>
          </c:cat>
          <c:val>
            <c:numRef>
              <c:f>HLV1PsyXReg!$H$19:$H$22</c:f>
              <c:numCache>
                <c:formatCode>General</c:formatCode>
                <c:ptCount val="4"/>
                <c:pt idx="0">
                  <c:v>48.9</c:v>
                </c:pt>
                <c:pt idx="1">
                  <c:v>45.4</c:v>
                </c:pt>
                <c:pt idx="2">
                  <c:v>33.200000000000003</c:v>
                </c:pt>
                <c:pt idx="3">
                  <c:v>30.8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E2-47C3-9BDE-B2E8B2C8C51F}"/>
            </c:ext>
          </c:extLst>
        </c:ser>
        <c:ser>
          <c:idx val="5"/>
          <c:order val="5"/>
          <c:tx>
            <c:strRef>
              <c:f>HLV1PsyXReg!$I$18</c:f>
              <c:strCache>
                <c:ptCount val="1"/>
                <c:pt idx="0">
                  <c:v>2019-2022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HLV1PsyXReg!$B$19:$C$22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</c:multiLvlStrCache>
            </c:multiLvlStrRef>
          </c:cat>
          <c:val>
            <c:numRef>
              <c:f>HLV1PsyXReg!$I$19:$I$22</c:f>
              <c:numCache>
                <c:formatCode>General</c:formatCode>
                <c:ptCount val="4"/>
                <c:pt idx="0">
                  <c:v>50.6</c:v>
                </c:pt>
                <c:pt idx="1">
                  <c:v>48.3</c:v>
                </c:pt>
                <c:pt idx="2">
                  <c:v>34.200000000000003</c:v>
                </c:pt>
                <c:pt idx="3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DE2-47C3-9BDE-B2E8B2C8C51F}"/>
            </c:ext>
          </c:extLst>
        </c:ser>
        <c:ser>
          <c:idx val="6"/>
          <c:order val="6"/>
          <c:tx>
            <c:strRef>
              <c:f>HLV1PsyXReg!$J$18</c:f>
              <c:strCache>
                <c:ptCount val="1"/>
                <c:pt idx="0">
                  <c:v>2021-2024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HLV1PsyXReg!$B$19:$C$22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</c:multiLvlStrCache>
            </c:multiLvlStrRef>
          </c:cat>
          <c:val>
            <c:numRef>
              <c:f>HLV1PsyXReg!$J$19:$J$22</c:f>
              <c:numCache>
                <c:formatCode>General</c:formatCode>
                <c:ptCount val="4"/>
                <c:pt idx="0">
                  <c:v>52.1</c:v>
                </c:pt>
                <c:pt idx="1">
                  <c:v>51.5</c:v>
                </c:pt>
                <c:pt idx="2">
                  <c:v>35.299999999999997</c:v>
                </c:pt>
                <c:pt idx="3">
                  <c:v>29.7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E2-47C3-9BDE-B2E8B2C8C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2983064"/>
        <c:axId val="552983392"/>
      </c:barChart>
      <c:catAx>
        <c:axId val="552983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2983392"/>
        <c:crosses val="autoZero"/>
        <c:auto val="1"/>
        <c:lblAlgn val="ctr"/>
        <c:lblOffset val="100"/>
        <c:noMultiLvlLbl val="0"/>
      </c:catAx>
      <c:valAx>
        <c:axId val="55298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2983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'Ängslan oro ångest'!$K$3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'Ängslan oro ångest'!$J$4:$J$17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'Ängslan oro ångest'!$K$4:$K$17</c:f>
              <c:numCache>
                <c:formatCode>0.0%</c:formatCode>
                <c:ptCount val="14"/>
                <c:pt idx="0">
                  <c:v>0.2791932059447983</c:v>
                </c:pt>
                <c:pt idx="1">
                  <c:v>0.26334785314250153</c:v>
                </c:pt>
                <c:pt idx="2">
                  <c:v>0.32129494062144137</c:v>
                </c:pt>
                <c:pt idx="3">
                  <c:v>0.27500602554832487</c:v>
                </c:pt>
                <c:pt idx="4">
                  <c:v>0.33449050439044314</c:v>
                </c:pt>
                <c:pt idx="5">
                  <c:v>0.34652131748141229</c:v>
                </c:pt>
                <c:pt idx="6">
                  <c:v>0.34168272318561338</c:v>
                </c:pt>
                <c:pt idx="7">
                  <c:v>0.27924307737268939</c:v>
                </c:pt>
                <c:pt idx="8">
                  <c:v>0.3524702653247942</c:v>
                </c:pt>
                <c:pt idx="9">
                  <c:v>0.29341864716636196</c:v>
                </c:pt>
                <c:pt idx="10">
                  <c:v>0.31169871794871795</c:v>
                </c:pt>
                <c:pt idx="11">
                  <c:v>0.32646430098332613</c:v>
                </c:pt>
                <c:pt idx="12">
                  <c:v>0.30272487140275267</c:v>
                </c:pt>
                <c:pt idx="13">
                  <c:v>0.32019995303116716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65-4874-8B99-E72BA463EF72}"/>
            </c:ext>
          </c:extLst>
        </c:ser>
        <c:ser>
          <c:idx val="1"/>
          <c:order val="1"/>
          <c:tx>
            <c:strRef>
              <c:f>'Ängslan oro ångest'!$L$3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'Ängslan oro ångest'!$J$4:$J$17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'Ängslan oro ångest'!$L$4:$L$17</c:f>
              <c:numCache>
                <c:formatCode>0.0%</c:formatCode>
                <c:ptCount val="14"/>
                <c:pt idx="0">
                  <c:v>0.52759134973900079</c:v>
                </c:pt>
                <c:pt idx="1">
                  <c:v>0.51890140410430485</c:v>
                </c:pt>
                <c:pt idx="2">
                  <c:v>0.45473946292014938</c:v>
                </c:pt>
                <c:pt idx="3">
                  <c:v>0.48319814600231742</c:v>
                </c:pt>
                <c:pt idx="4">
                  <c:v>0.53804229343797694</c:v>
                </c:pt>
                <c:pt idx="5">
                  <c:v>0.49764833574529665</c:v>
                </c:pt>
                <c:pt idx="6">
                  <c:v>0.47985865724381627</c:v>
                </c:pt>
                <c:pt idx="7">
                  <c:v>0.50051715221513537</c:v>
                </c:pt>
                <c:pt idx="8">
                  <c:v>0.52524834437086088</c:v>
                </c:pt>
                <c:pt idx="9">
                  <c:v>0.47135278514588852</c:v>
                </c:pt>
                <c:pt idx="10">
                  <c:v>0.49187452758881328</c:v>
                </c:pt>
                <c:pt idx="11">
                  <c:v>0.48446423385925852</c:v>
                </c:pt>
                <c:pt idx="12">
                  <c:v>0.50147907114332202</c:v>
                </c:pt>
                <c:pt idx="13">
                  <c:v>0.49540305085913017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65-4874-8B99-E72BA463E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3481312"/>
        <c:axId val="533480656"/>
      </c:barChart>
      <c:catAx>
        <c:axId val="53348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3480656"/>
        <c:crosses val="autoZero"/>
        <c:auto val="1"/>
        <c:lblAlgn val="ctr"/>
        <c:lblOffset val="100"/>
        <c:noMultiLvlLbl val="0"/>
      </c:catAx>
      <c:valAx>
        <c:axId val="5334806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348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'Ängslan oro ångest'!$O$3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'Ängslan oro ångest'!$N$4:$N$8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'Ängslan oro ångest'!$O$4:$O$8</c:f>
              <c:numCache>
                <c:formatCode>0.0%</c:formatCode>
                <c:ptCount val="5"/>
                <c:pt idx="0">
                  <c:v>0.38400000000000001</c:v>
                </c:pt>
                <c:pt idx="1">
                  <c:v>0.33400000000000002</c:v>
                </c:pt>
                <c:pt idx="2">
                  <c:v>0.30099999999999999</c:v>
                </c:pt>
                <c:pt idx="3">
                  <c:v>0.28799999999999998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82-433D-88BB-2397520A7A0A}"/>
            </c:ext>
          </c:extLst>
        </c:ser>
        <c:ser>
          <c:idx val="1"/>
          <c:order val="1"/>
          <c:tx>
            <c:strRef>
              <c:f>'Ängslan oro ångest'!$P$3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'Ängslan oro ångest'!$N$4:$N$8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'Ängslan oro ångest'!$P$4:$P$8</c:f>
              <c:numCache>
                <c:formatCode>0.0%</c:formatCode>
                <c:ptCount val="5"/>
                <c:pt idx="0">
                  <c:v>0.70799999999999996</c:v>
                </c:pt>
                <c:pt idx="1">
                  <c:v>0.47</c:v>
                </c:pt>
                <c:pt idx="2">
                  <c:v>0.44800000000000001</c:v>
                </c:pt>
                <c:pt idx="3">
                  <c:v>0.41199999999999998</c:v>
                </c:pt>
                <c:pt idx="4">
                  <c:v>0.51500000000000001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82-433D-88BB-2397520A7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8952576"/>
        <c:axId val="358954544"/>
      </c:barChart>
      <c:catAx>
        <c:axId val="35895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8954544"/>
        <c:crosses val="autoZero"/>
        <c:auto val="1"/>
        <c:lblAlgn val="ctr"/>
        <c:lblOffset val="100"/>
        <c:noMultiLvlLbl val="0"/>
      </c:catAx>
      <c:valAx>
        <c:axId val="3589545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Andel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895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'Ängslan oro ångest utbildning'!$K$3</c:f>
              <c:strCache>
                <c:ptCount val="1"/>
                <c:pt idx="0">
                  <c:v>Förgymnasial utbildning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0"/>
                  <c:y val="-8.75713046762559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CC4-4F37-BBF1-26194D9348D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'Ängslan oro ångest utbildning'!$J$4:$J$17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'Ängslan oro ångest utbildning'!$K$4:$K$17</c:f>
              <c:numCache>
                <c:formatCode>General</c:formatCode>
                <c:ptCount val="14"/>
                <c:pt idx="0">
                  <c:v>0.38445523941707149</c:v>
                </c:pt>
                <c:pt idx="1">
                  <c:v>0.31529632232372923</c:v>
                </c:pt>
                <c:pt idx="2">
                  <c:v>0.41121055110692417</c:v>
                </c:pt>
                <c:pt idx="3">
                  <c:v>0.33266773162939295</c:v>
                </c:pt>
                <c:pt idx="4">
                  <c:v>0.48235782482357825</c:v>
                </c:pt>
                <c:pt idx="5">
                  <c:v>0.47177620233761258</c:v>
                </c:pt>
                <c:pt idx="6">
                  <c:v>0.34562211981566821</c:v>
                </c:pt>
                <c:pt idx="7">
                  <c:v>0.38358702845797488</c:v>
                </c:pt>
                <c:pt idx="8">
                  <c:v>0.47703488372093017</c:v>
                </c:pt>
                <c:pt idx="9">
                  <c:v>0.40882956878850102</c:v>
                </c:pt>
                <c:pt idx="10">
                  <c:v>0.44340659340659339</c:v>
                </c:pt>
                <c:pt idx="11">
                  <c:v>0.40462287104622874</c:v>
                </c:pt>
                <c:pt idx="12">
                  <c:v>0.41513419483101394</c:v>
                </c:pt>
                <c:pt idx="13">
                  <c:v>0.42443694918942443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C4-4F37-BBF1-26194D9348DC}"/>
            </c:ext>
          </c:extLst>
        </c:ser>
        <c:ser>
          <c:idx val="1"/>
          <c:order val="1"/>
          <c:tx>
            <c:strRef>
              <c:f>'Ängslan oro ångest utbildning'!$L$3</c:f>
              <c:strCache>
                <c:ptCount val="1"/>
                <c:pt idx="0">
                  <c:v>Gymnasial utbildning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7514260935251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C4-4F37-BBF1-26194D9348DC}"/>
                </c:ext>
              </c:extLst>
            </c:dLbl>
            <c:dLbl>
              <c:idx val="1"/>
              <c:layout>
                <c:manualLayout>
                  <c:x val="0"/>
                  <c:y val="-2.6271391402876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C4-4F37-BBF1-26194D9348DC}"/>
                </c:ext>
              </c:extLst>
            </c:dLbl>
            <c:dLbl>
              <c:idx val="2"/>
              <c:layout>
                <c:manualLayout>
                  <c:x val="3.3321106848458637E-3"/>
                  <c:y val="-1.3135695701438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C4-4F37-BBF1-26194D9348DC}"/>
                </c:ext>
              </c:extLst>
            </c:dLbl>
            <c:dLbl>
              <c:idx val="4"/>
              <c:layout>
                <c:manualLayout>
                  <c:x val="3.33211068484578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CC4-4F37-BBF1-26194D9348DC}"/>
                </c:ext>
              </c:extLst>
            </c:dLbl>
            <c:dLbl>
              <c:idx val="5"/>
              <c:layout>
                <c:manualLayout>
                  <c:x val="5.55351780807637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CC4-4F37-BBF1-26194D9348DC}"/>
                </c:ext>
              </c:extLst>
            </c:dLbl>
            <c:dLbl>
              <c:idx val="7"/>
              <c:layout>
                <c:manualLayout>
                  <c:x val="2.221407123230548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CC4-4F37-BBF1-26194D9348DC}"/>
                </c:ext>
              </c:extLst>
            </c:dLbl>
            <c:dLbl>
              <c:idx val="8"/>
              <c:layout>
                <c:manualLayout>
                  <c:x val="3.33211068484574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CC4-4F37-BBF1-26194D9348DC}"/>
                </c:ext>
              </c:extLst>
            </c:dLbl>
            <c:dLbl>
              <c:idx val="10"/>
              <c:layout>
                <c:manualLayout>
                  <c:x val="3.3321106848458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CC4-4F37-BBF1-26194D9348DC}"/>
                </c:ext>
              </c:extLst>
            </c:dLbl>
            <c:dLbl>
              <c:idx val="11"/>
              <c:layout>
                <c:manualLayout>
                  <c:x val="2.2214071232305485E-3"/>
                  <c:y val="-1.5324978318344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CC4-4F37-BBF1-26194D9348DC}"/>
                </c:ext>
              </c:extLst>
            </c:dLbl>
            <c:dLbl>
              <c:idx val="12"/>
              <c:layout>
                <c:manualLayout>
                  <c:x val="5.5535178080763714E-3"/>
                  <c:y val="8.75713046762551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CC4-4F37-BBF1-26194D9348DC}"/>
                </c:ext>
              </c:extLst>
            </c:dLbl>
            <c:dLbl>
              <c:idx val="13"/>
              <c:layout>
                <c:manualLayout>
                  <c:x val="6.6642213696916459E-3"/>
                  <c:y val="4.3785652338127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CC4-4F37-BBF1-26194D9348D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'Ängslan oro ångest utbildning'!$J$4:$J$17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'Ängslan oro ångest utbildning'!$L$4:$L$17</c:f>
              <c:numCache>
                <c:formatCode>General</c:formatCode>
                <c:ptCount val="14"/>
                <c:pt idx="0">
                  <c:v>0.38519353626456221</c:v>
                </c:pt>
                <c:pt idx="1">
                  <c:v>0.32216298552932215</c:v>
                </c:pt>
                <c:pt idx="2">
                  <c:v>0.3712196743104022</c:v>
                </c:pt>
                <c:pt idx="3">
                  <c:v>0.37227138643067847</c:v>
                </c:pt>
                <c:pt idx="4">
                  <c:v>0.41448900388098325</c:v>
                </c:pt>
                <c:pt idx="5">
                  <c:v>0.41278148887817645</c:v>
                </c:pt>
                <c:pt idx="6">
                  <c:v>0.4046153846153846</c:v>
                </c:pt>
                <c:pt idx="7">
                  <c:v>0.35860601223729716</c:v>
                </c:pt>
                <c:pt idx="8">
                  <c:v>0.40513094601817218</c:v>
                </c:pt>
                <c:pt idx="9">
                  <c:v>0.39693044212897777</c:v>
                </c:pt>
                <c:pt idx="10">
                  <c:v>0.36424674779689459</c:v>
                </c:pt>
                <c:pt idx="11">
                  <c:v>0.42115863049401731</c:v>
                </c:pt>
                <c:pt idx="12">
                  <c:v>0.38159624413145538</c:v>
                </c:pt>
                <c:pt idx="13">
                  <c:v>0.39282767157199833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C4-4F37-BBF1-26194D9348DC}"/>
            </c:ext>
          </c:extLst>
        </c:ser>
        <c:ser>
          <c:idx val="2"/>
          <c:order val="2"/>
          <c:tx>
            <c:strRef>
              <c:f>'Ängslan oro ångest utbildning'!$M$3</c:f>
              <c:strCache>
                <c:ptCount val="1"/>
                <c:pt idx="0">
                  <c:v>Eftergymnasial utbildning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9.9963320545374684E-3"/>
                  <c:y val="-8.027276863536140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C4-4F37-BBF1-26194D9348DC}"/>
                </c:ext>
              </c:extLst>
            </c:dLbl>
            <c:dLbl>
              <c:idx val="4"/>
              <c:layout>
                <c:manualLayout>
                  <c:x val="8.885628492922194E-3"/>
                  <c:y val="-1.7514260935251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C4-4F37-BBF1-26194D9348DC}"/>
                </c:ext>
              </c:extLst>
            </c:dLbl>
            <c:dLbl>
              <c:idx val="5"/>
              <c:layout>
                <c:manualLayout>
                  <c:x val="1.8881960547459664E-2"/>
                  <c:y val="4.3785652338127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CC4-4F37-BBF1-26194D9348DC}"/>
                </c:ext>
              </c:extLst>
            </c:dLbl>
            <c:dLbl>
              <c:idx val="10"/>
              <c:layout>
                <c:manualLayout>
                  <c:x val="0"/>
                  <c:y val="-1.0946413084531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CC4-4F37-BBF1-26194D9348DC}"/>
                </c:ext>
              </c:extLst>
            </c:dLbl>
            <c:dLbl>
              <c:idx val="12"/>
              <c:layout>
                <c:manualLayout>
                  <c:x val="2.2214071232305485E-3"/>
                  <c:y val="-6.56784785071919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CC4-4F37-BBF1-26194D9348DC}"/>
                </c:ext>
              </c:extLst>
            </c:dLbl>
            <c:dLbl>
              <c:idx val="13"/>
              <c:layout>
                <c:manualLayout>
                  <c:x val="5.5535178080763714E-3"/>
                  <c:y val="-6.56784785071927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CC4-4F37-BBF1-26194D9348D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'Ängslan oro ångest utbildning'!$J$4:$J$17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'Ängslan oro ångest utbildning'!$M$4:$M$17</c:f>
              <c:numCache>
                <c:formatCode>General</c:formatCode>
                <c:ptCount val="14"/>
                <c:pt idx="0">
                  <c:v>0.4445234708392603</c:v>
                </c:pt>
                <c:pt idx="1">
                  <c:v>0.48868868868868875</c:v>
                </c:pt>
                <c:pt idx="2">
                  <c:v>0.36891914328407771</c:v>
                </c:pt>
                <c:pt idx="3">
                  <c:v>0.41803278688524592</c:v>
                </c:pt>
                <c:pt idx="4">
                  <c:v>0.41824976642790401</c:v>
                </c:pt>
                <c:pt idx="5">
                  <c:v>0.4113175314969037</c:v>
                </c:pt>
                <c:pt idx="6">
                  <c:v>0.47915370255133788</c:v>
                </c:pt>
                <c:pt idx="7">
                  <c:v>0.41620198265179675</c:v>
                </c:pt>
                <c:pt idx="8">
                  <c:v>0.4562097971301336</c:v>
                </c:pt>
                <c:pt idx="9">
                  <c:v>0.30719156850588963</c:v>
                </c:pt>
                <c:pt idx="10">
                  <c:v>0.38311480652382474</c:v>
                </c:pt>
                <c:pt idx="11">
                  <c:v>0.36185682326621932</c:v>
                </c:pt>
                <c:pt idx="12">
                  <c:v>0.40510314875135722</c:v>
                </c:pt>
                <c:pt idx="13">
                  <c:v>0.40812531517902167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C4-4F37-BBF1-26194D934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7391032"/>
        <c:axId val="537392344"/>
      </c:barChart>
      <c:catAx>
        <c:axId val="537391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7392344"/>
        <c:crosses val="autoZero"/>
        <c:auto val="1"/>
        <c:lblAlgn val="ctr"/>
        <c:lblOffset val="100"/>
        <c:noMultiLvlLbl val="0"/>
      </c:catAx>
      <c:valAx>
        <c:axId val="537392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7391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HLV1PsyXReg!$C$7</c:f>
              <c:strCache>
                <c:ptCount val="1"/>
                <c:pt idx="0">
                  <c:v>2012-2015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HLV1PsyXReg!$A$8:$B$11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</c:multiLvlStrCache>
            </c:multiLvlStrRef>
          </c:cat>
          <c:val>
            <c:numRef>
              <c:f>HLV1PsyXReg!$C$8:$C$11</c:f>
              <c:numCache>
                <c:formatCode>General</c:formatCode>
                <c:ptCount val="4"/>
                <c:pt idx="0">
                  <c:v>37.4</c:v>
                </c:pt>
                <c:pt idx="1">
                  <c:v>36.700000000000003</c:v>
                </c:pt>
                <c:pt idx="2">
                  <c:v>27.1</c:v>
                </c:pt>
                <c:pt idx="3">
                  <c:v>26.3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14-4AB2-A198-6363FA3BC39E}"/>
            </c:ext>
          </c:extLst>
        </c:ser>
        <c:ser>
          <c:idx val="1"/>
          <c:order val="1"/>
          <c:tx>
            <c:strRef>
              <c:f>HLV1PsyXReg!$D$7</c:f>
              <c:strCache>
                <c:ptCount val="1"/>
                <c:pt idx="0">
                  <c:v>2013-2016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HLV1PsyXReg!$A$8:$B$11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</c:multiLvlStrCache>
            </c:multiLvlStrRef>
          </c:cat>
          <c:val>
            <c:numRef>
              <c:f>HLV1PsyXReg!$D$8:$D$11</c:f>
              <c:numCache>
                <c:formatCode>General</c:formatCode>
                <c:ptCount val="4"/>
                <c:pt idx="0">
                  <c:v>39.1</c:v>
                </c:pt>
                <c:pt idx="1">
                  <c:v>39.1</c:v>
                </c:pt>
                <c:pt idx="2">
                  <c:v>28.9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14-4AB2-A198-6363FA3BC39E}"/>
            </c:ext>
          </c:extLst>
        </c:ser>
        <c:ser>
          <c:idx val="2"/>
          <c:order val="2"/>
          <c:tx>
            <c:strRef>
              <c:f>HLV1PsyXReg!$E$7</c:f>
              <c:strCache>
                <c:ptCount val="1"/>
                <c:pt idx="0">
                  <c:v>2015-2018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HLV1PsyXReg!$A$8:$B$11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</c:multiLvlStrCache>
            </c:multiLvlStrRef>
          </c:cat>
          <c:val>
            <c:numRef>
              <c:f>HLV1PsyXReg!$E$8:$E$11</c:f>
              <c:numCache>
                <c:formatCode>General</c:formatCode>
                <c:ptCount val="4"/>
                <c:pt idx="0">
                  <c:v>42</c:v>
                </c:pt>
                <c:pt idx="1">
                  <c:v>38.4</c:v>
                </c:pt>
                <c:pt idx="2">
                  <c:v>31.2</c:v>
                </c:pt>
                <c:pt idx="3">
                  <c:v>31.8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14-4AB2-A198-6363FA3BC39E}"/>
            </c:ext>
          </c:extLst>
        </c:ser>
        <c:ser>
          <c:idx val="3"/>
          <c:order val="3"/>
          <c:tx>
            <c:strRef>
              <c:f>HLV1PsyXReg!$F$7</c:f>
              <c:strCache>
                <c:ptCount val="1"/>
                <c:pt idx="0">
                  <c:v>2017-2020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HLV1PsyXReg!$A$8:$B$11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</c:multiLvlStrCache>
            </c:multiLvlStrRef>
          </c:cat>
          <c:val>
            <c:numRef>
              <c:f>HLV1PsyXReg!$F$8:$F$11</c:f>
              <c:numCache>
                <c:formatCode>General</c:formatCode>
                <c:ptCount val="4"/>
                <c:pt idx="0">
                  <c:v>46.2</c:v>
                </c:pt>
                <c:pt idx="1">
                  <c:v>38.9</c:v>
                </c:pt>
                <c:pt idx="2">
                  <c:v>35.1</c:v>
                </c:pt>
                <c:pt idx="3">
                  <c:v>34.200000000000003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14-4AB2-A198-6363FA3BC39E}"/>
            </c:ext>
          </c:extLst>
        </c:ser>
        <c:ser>
          <c:idx val="4"/>
          <c:order val="4"/>
          <c:tx>
            <c:strRef>
              <c:f>HLV1PsyXReg!$G$7</c:f>
              <c:strCache>
                <c:ptCount val="1"/>
                <c:pt idx="0">
                  <c:v>2018-2021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HLV1PsyXReg!$A$8:$B$11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</c:multiLvlStrCache>
            </c:multiLvlStrRef>
          </c:cat>
          <c:val>
            <c:numRef>
              <c:f>HLV1PsyXReg!$G$8:$G$11</c:f>
              <c:numCache>
                <c:formatCode>General</c:formatCode>
                <c:ptCount val="4"/>
                <c:pt idx="0">
                  <c:v>47.2</c:v>
                </c:pt>
                <c:pt idx="1">
                  <c:v>41.5</c:v>
                </c:pt>
                <c:pt idx="2">
                  <c:v>36.200000000000003</c:v>
                </c:pt>
                <c:pt idx="3">
                  <c:v>34.5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14-4AB2-A198-6363FA3BC39E}"/>
            </c:ext>
          </c:extLst>
        </c:ser>
        <c:ser>
          <c:idx val="5"/>
          <c:order val="5"/>
          <c:tx>
            <c:strRef>
              <c:f>HLV1PsyXReg!$H$7</c:f>
              <c:strCache>
                <c:ptCount val="1"/>
                <c:pt idx="0">
                  <c:v>2019-2022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HLV1PsyXReg!$A$8:$B$11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</c:multiLvlStrCache>
            </c:multiLvlStrRef>
          </c:cat>
          <c:val>
            <c:numRef>
              <c:f>HLV1PsyXReg!$H$8:$H$11</c:f>
              <c:numCache>
                <c:formatCode>General</c:formatCode>
                <c:ptCount val="4"/>
                <c:pt idx="0">
                  <c:v>48.2</c:v>
                </c:pt>
                <c:pt idx="1">
                  <c:v>45.3</c:v>
                </c:pt>
                <c:pt idx="2">
                  <c:v>37.200000000000003</c:v>
                </c:pt>
                <c:pt idx="3">
                  <c:v>34.5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14-4AB2-A198-6363FA3BC39E}"/>
            </c:ext>
          </c:extLst>
        </c:ser>
        <c:ser>
          <c:idx val="6"/>
          <c:order val="6"/>
          <c:tx>
            <c:strRef>
              <c:f>HLV1PsyXReg!$I$7</c:f>
              <c:strCache>
                <c:ptCount val="1"/>
                <c:pt idx="0">
                  <c:v>2021-2024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HLV1PsyXReg!$A$8:$B$11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</c:multiLvlStrCache>
            </c:multiLvlStrRef>
          </c:cat>
          <c:val>
            <c:numRef>
              <c:f>HLV1PsyXReg!$I$8:$I$11</c:f>
              <c:numCache>
                <c:formatCode>General</c:formatCode>
                <c:ptCount val="4"/>
                <c:pt idx="0">
                  <c:v>48.9</c:v>
                </c:pt>
                <c:pt idx="1">
                  <c:v>50.4</c:v>
                </c:pt>
                <c:pt idx="2">
                  <c:v>38.200000000000003</c:v>
                </c:pt>
                <c:pt idx="3">
                  <c:v>33.6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114-4AB2-A198-6363FA3BC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8922456"/>
        <c:axId val="748923440"/>
      </c:barChart>
      <c:catAx>
        <c:axId val="748922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8923440"/>
        <c:crosses val="autoZero"/>
        <c:auto val="1"/>
        <c:lblAlgn val="ctr"/>
        <c:lblOffset val="100"/>
        <c:noMultiLvlLbl val="0"/>
      </c:catAx>
      <c:valAx>
        <c:axId val="74892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8922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Kommun!$L$3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Kommun!$K$4:$K$17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</c:strCache>
            </c:strRef>
          </c:cat>
          <c:val>
            <c:numRef>
              <c:f>Kommun!$L$4:$L$17</c:f>
              <c:numCache>
                <c:formatCode>General</c:formatCode>
                <c:ptCount val="14"/>
                <c:pt idx="0">
                  <c:v>0.32802547770700641</c:v>
                </c:pt>
                <c:pt idx="1">
                  <c:v>0.30483549351944167</c:v>
                </c:pt>
                <c:pt idx="2">
                  <c:v>0.3731901740686514</c:v>
                </c:pt>
                <c:pt idx="3">
                  <c:v>0.4202555608140085</c:v>
                </c:pt>
                <c:pt idx="4">
                  <c:v>0.38309168878905447</c:v>
                </c:pt>
                <c:pt idx="5">
                  <c:v>0.32019758108451674</c:v>
                </c:pt>
                <c:pt idx="6">
                  <c:v>0.32495164410058025</c:v>
                </c:pt>
                <c:pt idx="7">
                  <c:v>0.33575875778261199</c:v>
                </c:pt>
                <c:pt idx="8">
                  <c:v>0.40212477396021701</c:v>
                </c:pt>
                <c:pt idx="9">
                  <c:v>0.2981585477340995</c:v>
                </c:pt>
                <c:pt idx="10">
                  <c:v>0.38022690437601292</c:v>
                </c:pt>
                <c:pt idx="11">
                  <c:v>0.32491005653589172</c:v>
                </c:pt>
                <c:pt idx="12">
                  <c:v>0.34191761855313257</c:v>
                </c:pt>
                <c:pt idx="13">
                  <c:v>0.33664335475508989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D5-4E96-95F7-DEB125CC7ECA}"/>
            </c:ext>
          </c:extLst>
        </c:ser>
        <c:ser>
          <c:idx val="1"/>
          <c:order val="1"/>
          <c:tx>
            <c:strRef>
              <c:f>Kommun!$M$3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Kommun!$K$4:$K$17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</c:strCache>
            </c:strRef>
          </c:cat>
          <c:val>
            <c:numRef>
              <c:f>Kommun!$M$4:$M$17</c:f>
              <c:numCache>
                <c:formatCode>General</c:formatCode>
                <c:ptCount val="14"/>
                <c:pt idx="0">
                  <c:v>0.44139744552967691</c:v>
                </c:pt>
                <c:pt idx="1">
                  <c:v>0.50816137973514008</c:v>
                </c:pt>
                <c:pt idx="2">
                  <c:v>0.50325167037861918</c:v>
                </c:pt>
                <c:pt idx="3">
                  <c:v>0.54323853743470685</c:v>
                </c:pt>
                <c:pt idx="4">
                  <c:v>0.48883048620236536</c:v>
                </c:pt>
                <c:pt idx="5">
                  <c:v>0.47403218360482752</c:v>
                </c:pt>
                <c:pt idx="6">
                  <c:v>0.44499294781382226</c:v>
                </c:pt>
                <c:pt idx="7">
                  <c:v>0.56698961333682463</c:v>
                </c:pt>
                <c:pt idx="8">
                  <c:v>0.41163079470198677</c:v>
                </c:pt>
                <c:pt idx="9">
                  <c:v>0.4785798506485</c:v>
                </c:pt>
                <c:pt idx="10">
                  <c:v>0.46375186846038863</c:v>
                </c:pt>
                <c:pt idx="11">
                  <c:v>0.50399768808399958</c:v>
                </c:pt>
                <c:pt idx="12">
                  <c:v>0.48930780120706358</c:v>
                </c:pt>
                <c:pt idx="13">
                  <c:v>0.48745490041874484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D5-4E96-95F7-DEB125CC7E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3135368"/>
        <c:axId val="533148488"/>
      </c:barChart>
      <c:catAx>
        <c:axId val="533135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3148488"/>
        <c:crosses val="autoZero"/>
        <c:auto val="1"/>
        <c:lblAlgn val="ctr"/>
        <c:lblOffset val="100"/>
        <c:noMultiLvlLbl val="0"/>
      </c:catAx>
      <c:valAx>
        <c:axId val="5331484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3135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Blad1!$A$18:$B$18</c:f>
              <c:strCache>
                <c:ptCount val="2"/>
                <c:pt idx="0">
                  <c:v>Flickor</c:v>
                </c:pt>
                <c:pt idx="1">
                  <c:v>Riket</c:v>
                </c:pt>
              </c:strCache>
            </c:strRef>
          </c:tx>
          <c:dLbls>
            <c:dLbl>
              <c:idx val="4"/>
              <c:layout>
                <c:manualLayout>
                  <c:x val="-2.6492573763380076E-2"/>
                  <c:y val="-2.60121197394771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6C3-410B-9840-F339EE61AD43}"/>
                </c:ext>
              </c:extLst>
            </c:dLbl>
            <c:dLbl>
              <c:idx val="5"/>
              <c:layout>
                <c:manualLayout>
                  <c:x val="-2.1725578934161889E-2"/>
                  <c:y val="-4.12387264162442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6C3-410B-9840-F339EE61AD43}"/>
                </c:ext>
              </c:extLst>
            </c:dLbl>
            <c:dLbl>
              <c:idx val="6"/>
              <c:layout>
                <c:manualLayout>
                  <c:x val="-2.1725578934161889E-2"/>
                  <c:y val="-2.85498875189383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6C3-410B-9840-F339EE61AD43}"/>
                </c:ext>
              </c:extLst>
            </c:dLbl>
            <c:dLbl>
              <c:idx val="7"/>
              <c:layout>
                <c:manualLayout>
                  <c:x val="-2.8876071177989172E-2"/>
                  <c:y val="-2.6012119739477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6C3-410B-9840-F339EE61AD43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Blad1!$C$4:$J$4</c:f>
              <c:strCache>
                <c:ptCount val="8"/>
                <c:pt idx="0">
                  <c:v>2015/2016</c:v>
                </c:pt>
                <c:pt idx="1">
                  <c:v>2016/2017</c:v>
                </c:pt>
                <c:pt idx="2">
                  <c:v>2017/2018</c:v>
                </c:pt>
                <c:pt idx="3">
                  <c:v>2018/2019</c:v>
                </c:pt>
                <c:pt idx="4">
                  <c:v>2019/2020</c:v>
                </c:pt>
                <c:pt idx="5">
                  <c:v>2020/2021</c:v>
                </c:pt>
                <c:pt idx="6">
                  <c:v>2021/2022</c:v>
                </c:pt>
                <c:pt idx="7">
                  <c:v>2022/2023</c:v>
                </c:pt>
              </c:strCache>
            </c:strRef>
          </c:cat>
          <c:val>
            <c:numRef>
              <c:f>Blad1!$C$18:$J$18</c:f>
              <c:numCache>
                <c:formatCode>0.0</c:formatCode>
                <c:ptCount val="8"/>
                <c:pt idx="0">
                  <c:v>74.150000000000006</c:v>
                </c:pt>
                <c:pt idx="1">
                  <c:v>74.650000000000006</c:v>
                </c:pt>
                <c:pt idx="2">
                  <c:v>74.650000000000006</c:v>
                </c:pt>
                <c:pt idx="3">
                  <c:v>74.75</c:v>
                </c:pt>
                <c:pt idx="4">
                  <c:v>74.75</c:v>
                </c:pt>
                <c:pt idx="5">
                  <c:v>75.349999999999994</c:v>
                </c:pt>
                <c:pt idx="6">
                  <c:v>76.650000000000006</c:v>
                </c:pt>
                <c:pt idx="7">
                  <c:v>77.099999999999994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C3-410B-9840-F339EE61AD43}"/>
            </c:ext>
          </c:extLst>
        </c:ser>
        <c:ser>
          <c:idx val="1"/>
          <c:order val="1"/>
          <c:tx>
            <c:strRef>
              <c:f>Blad1!$A$19:$B$19</c:f>
              <c:strCache>
                <c:ptCount val="2"/>
                <c:pt idx="0">
                  <c:v>Flickor</c:v>
                </c:pt>
                <c:pt idx="1">
                  <c:v>Jönköpings län</c:v>
                </c:pt>
              </c:strCache>
            </c:strRef>
          </c:tx>
          <c:dLbls>
            <c:dLbl>
              <c:idx val="4"/>
              <c:layout>
                <c:manualLayout>
                  <c:x val="-6.2328457392027805E-3"/>
                  <c:y val="2.85498875189382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6C3-410B-9840-F339EE61AD43}"/>
                </c:ext>
              </c:extLst>
            </c:dLbl>
            <c:dLbl>
              <c:idx val="5"/>
              <c:layout>
                <c:manualLayout>
                  <c:x val="-2.8876071177989172E-2"/>
                  <c:y val="2.85498875189383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6C3-410B-9840-F339EE61AD43}"/>
                </c:ext>
              </c:extLst>
            </c:dLbl>
            <c:dLbl>
              <c:idx val="6"/>
              <c:layout>
                <c:manualLayout>
                  <c:x val="-1.8150332812248249E-2"/>
                  <c:y val="3.1087655298399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6C3-410B-9840-F339EE61AD43}"/>
                </c:ext>
              </c:extLst>
            </c:dLbl>
            <c:dLbl>
              <c:idx val="7"/>
              <c:layout>
                <c:manualLayout>
                  <c:x val="-2.1725578934162066E-2"/>
                  <c:y val="2.0936584180554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6C3-410B-9840-F339EE61AD43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Blad1!$C$4:$J$4</c:f>
              <c:strCache>
                <c:ptCount val="8"/>
                <c:pt idx="0">
                  <c:v>2015/2016</c:v>
                </c:pt>
                <c:pt idx="1">
                  <c:v>2016/2017</c:v>
                </c:pt>
                <c:pt idx="2">
                  <c:v>2017/2018</c:v>
                </c:pt>
                <c:pt idx="3">
                  <c:v>2018/2019</c:v>
                </c:pt>
                <c:pt idx="4">
                  <c:v>2019/2020</c:v>
                </c:pt>
                <c:pt idx="5">
                  <c:v>2020/2021</c:v>
                </c:pt>
                <c:pt idx="6">
                  <c:v>2021/2022</c:v>
                </c:pt>
                <c:pt idx="7">
                  <c:v>2022/2023</c:v>
                </c:pt>
              </c:strCache>
            </c:strRef>
          </c:cat>
          <c:val>
            <c:numRef>
              <c:f>Blad1!$C$19:$J$19</c:f>
              <c:numCache>
                <c:formatCode>0.0</c:formatCode>
                <c:ptCount val="8"/>
                <c:pt idx="0">
                  <c:v>77.349999999999994</c:v>
                </c:pt>
                <c:pt idx="1">
                  <c:v>76.650000000000006</c:v>
                </c:pt>
                <c:pt idx="2">
                  <c:v>76.349999999999994</c:v>
                </c:pt>
                <c:pt idx="3">
                  <c:v>75.3</c:v>
                </c:pt>
                <c:pt idx="4">
                  <c:v>74.099999999999994</c:v>
                </c:pt>
                <c:pt idx="5">
                  <c:v>74.95</c:v>
                </c:pt>
                <c:pt idx="6">
                  <c:v>76.300000000000011</c:v>
                </c:pt>
                <c:pt idx="7">
                  <c:v>76.800000000000011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C3-410B-9840-F339EE61AD43}"/>
            </c:ext>
          </c:extLst>
        </c:ser>
        <c:ser>
          <c:idx val="2"/>
          <c:order val="2"/>
          <c:tx>
            <c:strRef>
              <c:f>Blad1!$A$33:$B$33</c:f>
              <c:strCache>
                <c:ptCount val="2"/>
                <c:pt idx="0">
                  <c:v>Pojkar</c:v>
                </c:pt>
                <c:pt idx="1">
                  <c:v>Riket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Blad1!$C$4:$J$4</c:f>
              <c:strCache>
                <c:ptCount val="8"/>
                <c:pt idx="0">
                  <c:v>2015/2016</c:v>
                </c:pt>
                <c:pt idx="1">
                  <c:v>2016/2017</c:v>
                </c:pt>
                <c:pt idx="2">
                  <c:v>2017/2018</c:v>
                </c:pt>
                <c:pt idx="3">
                  <c:v>2018/2019</c:v>
                </c:pt>
                <c:pt idx="4">
                  <c:v>2019/2020</c:v>
                </c:pt>
                <c:pt idx="5">
                  <c:v>2020/2021</c:v>
                </c:pt>
                <c:pt idx="6">
                  <c:v>2021/2022</c:v>
                </c:pt>
                <c:pt idx="7">
                  <c:v>2022/2023</c:v>
                </c:pt>
              </c:strCache>
            </c:strRef>
          </c:cat>
          <c:val>
            <c:numRef>
              <c:f>Blad1!$C$33:$J$33</c:f>
              <c:numCache>
                <c:formatCode>0.0</c:formatCode>
                <c:ptCount val="8"/>
                <c:pt idx="0">
                  <c:v>66.25</c:v>
                </c:pt>
                <c:pt idx="1">
                  <c:v>67.349999999999994</c:v>
                </c:pt>
                <c:pt idx="2">
                  <c:v>68</c:v>
                </c:pt>
                <c:pt idx="3">
                  <c:v>68.150000000000006</c:v>
                </c:pt>
                <c:pt idx="4">
                  <c:v>68.099999999999994</c:v>
                </c:pt>
                <c:pt idx="5">
                  <c:v>68.050000000000011</c:v>
                </c:pt>
                <c:pt idx="6">
                  <c:v>69.099999999999994</c:v>
                </c:pt>
                <c:pt idx="7">
                  <c:v>70.449999999999989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6C3-410B-9840-F339EE61AD43}"/>
            </c:ext>
          </c:extLst>
        </c:ser>
        <c:ser>
          <c:idx val="3"/>
          <c:order val="3"/>
          <c:tx>
            <c:strRef>
              <c:f>Blad1!$A$34:$B$34</c:f>
              <c:strCache>
                <c:ptCount val="2"/>
                <c:pt idx="0">
                  <c:v>Pojkar</c:v>
                </c:pt>
                <c:pt idx="1">
                  <c:v>Jönköpings län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Blad1!$C$4:$J$4</c:f>
              <c:strCache>
                <c:ptCount val="8"/>
                <c:pt idx="0">
                  <c:v>2015/2016</c:v>
                </c:pt>
                <c:pt idx="1">
                  <c:v>2016/2017</c:v>
                </c:pt>
                <c:pt idx="2">
                  <c:v>2017/2018</c:v>
                </c:pt>
                <c:pt idx="3">
                  <c:v>2018/2019</c:v>
                </c:pt>
                <c:pt idx="4">
                  <c:v>2019/2020</c:v>
                </c:pt>
                <c:pt idx="5">
                  <c:v>2020/2021</c:v>
                </c:pt>
                <c:pt idx="6">
                  <c:v>2021/2022</c:v>
                </c:pt>
                <c:pt idx="7">
                  <c:v>2022/2023</c:v>
                </c:pt>
              </c:strCache>
            </c:strRef>
          </c:cat>
          <c:val>
            <c:numRef>
              <c:f>Blad1!$C$34:$J$34</c:f>
              <c:numCache>
                <c:formatCode>0.0</c:formatCode>
                <c:ptCount val="8"/>
                <c:pt idx="0">
                  <c:v>68.699999999999989</c:v>
                </c:pt>
                <c:pt idx="1">
                  <c:v>70.099999999999994</c:v>
                </c:pt>
                <c:pt idx="2">
                  <c:v>70.3</c:v>
                </c:pt>
                <c:pt idx="3">
                  <c:v>68.5</c:v>
                </c:pt>
                <c:pt idx="4">
                  <c:v>67.3</c:v>
                </c:pt>
                <c:pt idx="5">
                  <c:v>66.650000000000006</c:v>
                </c:pt>
                <c:pt idx="6">
                  <c:v>67.7</c:v>
                </c:pt>
                <c:pt idx="7">
                  <c:v>68.300000000000011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6C3-410B-9840-F339EE61A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221184"/>
        <c:axId val="132222976"/>
      </c:lineChart>
      <c:catAx>
        <c:axId val="132221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2222976"/>
        <c:crosses val="autoZero"/>
        <c:auto val="1"/>
        <c:lblAlgn val="ctr"/>
        <c:lblOffset val="100"/>
        <c:noMultiLvlLbl val="0"/>
      </c:catAx>
      <c:valAx>
        <c:axId val="1322229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 dirty="0" err="1" smtClean="0">
                    <a:effectLst/>
                    <a:latin typeface="Arial (Brödtext)"/>
                  </a:rPr>
                  <a:t>Andel</a:t>
                </a:r>
                <a:r>
                  <a:rPr lang="en-US" sz="1000" b="0" i="0" baseline="0" dirty="0" smtClean="0">
                    <a:effectLst/>
                    <a:latin typeface="Arial (Brödtext)"/>
                  </a:rPr>
                  <a:t> (%)</a:t>
                </a:r>
                <a:endParaRPr lang="sv-SE" sz="1000" dirty="0" smtClean="0">
                  <a:effectLst/>
                  <a:latin typeface="Arial (Brödtext)"/>
                </a:endParaRPr>
              </a:p>
            </c:rich>
          </c:tx>
          <c:layout>
            <c:manualLayout>
              <c:xMode val="edge"/>
              <c:yMode val="edge"/>
              <c:x val="2.3834974146090936E-3"/>
              <c:y val="0.4014394938212348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322211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280765767046539"/>
          <c:y val="0.95669748888877348"/>
          <c:w val="0.57438468465906933"/>
          <c:h val="4.3302511111226565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Blad2!$K$4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Blad2!$J$5:$J$9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Blad2!$K$5:$K$9</c:f>
              <c:numCache>
                <c:formatCode>0.00%</c:formatCode>
                <c:ptCount val="5"/>
                <c:pt idx="0">
                  <c:v>0.31588062883026913</c:v>
                </c:pt>
                <c:pt idx="1">
                  <c:v>0.26155005021760963</c:v>
                </c:pt>
                <c:pt idx="2">
                  <c:v>0.36810426854904743</c:v>
                </c:pt>
                <c:pt idx="3">
                  <c:v>0.37140837712424324</c:v>
                </c:pt>
                <c:pt idx="4">
                  <c:v>0.50462962962962965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E4-4498-8CBD-DB40CE4AF83F}"/>
            </c:ext>
          </c:extLst>
        </c:ser>
        <c:ser>
          <c:idx val="1"/>
          <c:order val="1"/>
          <c:tx>
            <c:strRef>
              <c:f>Blad2!$L$4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Blad2!$J$5:$J$9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Blad2!$L$5:$L$9</c:f>
              <c:numCache>
                <c:formatCode>###0.0%</c:formatCode>
                <c:ptCount val="5"/>
                <c:pt idx="0" formatCode="0.0%">
                  <c:v>0.41345506248596869</c:v>
                </c:pt>
                <c:pt idx="1">
                  <c:v>0.36320440651292296</c:v>
                </c:pt>
                <c:pt idx="2">
                  <c:v>0.57472273567467658</c:v>
                </c:pt>
                <c:pt idx="3">
                  <c:v>0.53542830808226283</c:v>
                </c:pt>
                <c:pt idx="4">
                  <c:v>0.57657532341076645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E4-4498-8CBD-DB40CE4AF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4435144"/>
        <c:axId val="594435472"/>
      </c:barChart>
      <c:catAx>
        <c:axId val="594435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4435472"/>
        <c:crosses val="autoZero"/>
        <c:auto val="1"/>
        <c:lblAlgn val="ctr"/>
        <c:lblOffset val="100"/>
        <c:noMultiLvlLbl val="0"/>
      </c:catAx>
      <c:valAx>
        <c:axId val="5944354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4435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Utbildning!$N$3</c:f>
              <c:strCache>
                <c:ptCount val="1"/>
                <c:pt idx="0">
                  <c:v>Förgymnasial utbildning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Utbildning!$M$4:$M$17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</c:strCache>
            </c:strRef>
          </c:cat>
          <c:val>
            <c:numRef>
              <c:f>Utbildning!$N$4:$N$17</c:f>
              <c:numCache>
                <c:formatCode>0.0%</c:formatCode>
                <c:ptCount val="14"/>
                <c:pt idx="0">
                  <c:v>0.35834502103786814</c:v>
                </c:pt>
                <c:pt idx="1">
                  <c:v>0.39484777517564407</c:v>
                </c:pt>
                <c:pt idx="2">
                  <c:v>0.43542654028436023</c:v>
                </c:pt>
                <c:pt idx="3">
                  <c:v>0.50233100233100236</c:v>
                </c:pt>
                <c:pt idx="4">
                  <c:v>0.48338870431893688</c:v>
                </c:pt>
                <c:pt idx="5">
                  <c:v>0.40293531575720415</c:v>
                </c:pt>
                <c:pt idx="6">
                  <c:v>0.41671503192106785</c:v>
                </c:pt>
                <c:pt idx="7">
                  <c:v>0.49272999048783805</c:v>
                </c:pt>
                <c:pt idx="8">
                  <c:v>0.4849699398797595</c:v>
                </c:pt>
                <c:pt idx="9">
                  <c:v>0.47601773478436116</c:v>
                </c:pt>
                <c:pt idx="10">
                  <c:v>0.51213526043086999</c:v>
                </c:pt>
                <c:pt idx="11">
                  <c:v>0.47284267057243989</c:v>
                </c:pt>
                <c:pt idx="12">
                  <c:v>0.39782118707738545</c:v>
                </c:pt>
                <c:pt idx="13" formatCode="###0.0%">
                  <c:v>0.43794568810005202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89-42FF-BA7B-EFC31AA2B272}"/>
            </c:ext>
          </c:extLst>
        </c:ser>
        <c:ser>
          <c:idx val="1"/>
          <c:order val="1"/>
          <c:tx>
            <c:strRef>
              <c:f>Utbildning!$O$3</c:f>
              <c:strCache>
                <c:ptCount val="1"/>
                <c:pt idx="0">
                  <c:v>Gymnasial utbildning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Utbildning!$M$4:$M$17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</c:strCache>
            </c:strRef>
          </c:cat>
          <c:val>
            <c:numRef>
              <c:f>Utbildning!$O$4:$O$17</c:f>
              <c:numCache>
                <c:formatCode>0.0%</c:formatCode>
                <c:ptCount val="14"/>
                <c:pt idx="0">
                  <c:v>0.38317054845980464</c:v>
                </c:pt>
                <c:pt idx="1">
                  <c:v>0.34454580007601676</c:v>
                </c:pt>
                <c:pt idx="2">
                  <c:v>0.49536219081272082</c:v>
                </c:pt>
                <c:pt idx="3">
                  <c:v>0.46800353877912121</c:v>
                </c:pt>
                <c:pt idx="4">
                  <c:v>0.41770186335403725</c:v>
                </c:pt>
                <c:pt idx="5">
                  <c:v>0.41632999724543202</c:v>
                </c:pt>
                <c:pt idx="6">
                  <c:v>0.36461538461538462</c:v>
                </c:pt>
                <c:pt idx="7">
                  <c:v>0.42763335432220928</c:v>
                </c:pt>
                <c:pt idx="8">
                  <c:v>0.38866613205025391</c:v>
                </c:pt>
                <c:pt idx="9">
                  <c:v>0.35435731381106572</c:v>
                </c:pt>
                <c:pt idx="10">
                  <c:v>0.39026437263952996</c:v>
                </c:pt>
                <c:pt idx="11">
                  <c:v>0.39762016965127234</c:v>
                </c:pt>
                <c:pt idx="12">
                  <c:v>0.40112676056338026</c:v>
                </c:pt>
                <c:pt idx="13">
                  <c:v>0.41145152411752561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89-42FF-BA7B-EFC31AA2B272}"/>
            </c:ext>
          </c:extLst>
        </c:ser>
        <c:ser>
          <c:idx val="2"/>
          <c:order val="2"/>
          <c:tx>
            <c:strRef>
              <c:f>Utbildning!$P$3</c:f>
              <c:strCache>
                <c:ptCount val="1"/>
                <c:pt idx="0">
                  <c:v>Eftergymnasial utbildning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Utbildning!$M$4:$M$17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</c:strCache>
            </c:strRef>
          </c:cat>
          <c:val>
            <c:numRef>
              <c:f>Utbildning!$P$4:$P$17</c:f>
              <c:numCache>
                <c:formatCode>0.0%</c:formatCode>
                <c:ptCount val="14"/>
                <c:pt idx="0">
                  <c:v>0.40814867762687634</c:v>
                </c:pt>
                <c:pt idx="1">
                  <c:v>0.45055165496489469</c:v>
                </c:pt>
                <c:pt idx="2">
                  <c:v>0.34451270131163869</c:v>
                </c:pt>
                <c:pt idx="3">
                  <c:v>0.44964871194379391</c:v>
                </c:pt>
                <c:pt idx="4">
                  <c:v>0.41679724224381076</c:v>
                </c:pt>
                <c:pt idx="5">
                  <c:v>0.38498447643240191</c:v>
                </c:pt>
                <c:pt idx="6">
                  <c:v>0.37461300309597523</c:v>
                </c:pt>
                <c:pt idx="7">
                  <c:v>0.41071145618760896</c:v>
                </c:pt>
                <c:pt idx="8">
                  <c:v>0.30628401781296388</c:v>
                </c:pt>
                <c:pt idx="9">
                  <c:v>0.32765034097954121</c:v>
                </c:pt>
                <c:pt idx="10">
                  <c:v>0.3527508090614887</c:v>
                </c:pt>
                <c:pt idx="11">
                  <c:v>0.33054159687325518</c:v>
                </c:pt>
                <c:pt idx="12">
                  <c:v>0.43960567652475357</c:v>
                </c:pt>
                <c:pt idx="13">
                  <c:v>0.38754350963579248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89-42FF-BA7B-EFC31AA2B2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48922456"/>
        <c:axId val="748923440"/>
      </c:barChart>
      <c:catAx>
        <c:axId val="748922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8923440"/>
        <c:crosses val="autoZero"/>
        <c:auto val="1"/>
        <c:lblAlgn val="ctr"/>
        <c:lblOffset val="100"/>
        <c:noMultiLvlLbl val="0"/>
      </c:catAx>
      <c:valAx>
        <c:axId val="74892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8922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HLV1PsyXReg!$D$6</c:f>
              <c:strCache>
                <c:ptCount val="1"/>
                <c:pt idx="0">
                  <c:v>2012-2015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HLV1PsyXReg!$B$7:$C$10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</c:multiLvlStrCache>
            </c:multiLvlStrRef>
          </c:cat>
          <c:val>
            <c:numRef>
              <c:f>HLV1PsyXReg!$D$7:$D$10</c:f>
              <c:numCache>
                <c:formatCode>General</c:formatCode>
                <c:ptCount val="4"/>
                <c:pt idx="0">
                  <c:v>16.399999999999999</c:v>
                </c:pt>
                <c:pt idx="1">
                  <c:v>14.5</c:v>
                </c:pt>
                <c:pt idx="2">
                  <c:v>10.3</c:v>
                </c:pt>
                <c:pt idx="3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45-4EDF-962B-4F2FCE75CCB2}"/>
            </c:ext>
          </c:extLst>
        </c:ser>
        <c:ser>
          <c:idx val="1"/>
          <c:order val="1"/>
          <c:tx>
            <c:strRef>
              <c:f>HLV1PsyXReg!$E$6</c:f>
              <c:strCache>
                <c:ptCount val="1"/>
                <c:pt idx="0">
                  <c:v>2013-2016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HLV1PsyXReg!$B$7:$C$10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</c:multiLvlStrCache>
            </c:multiLvlStrRef>
          </c:cat>
          <c:val>
            <c:numRef>
              <c:f>HLV1PsyXReg!$E$7:$E$10</c:f>
              <c:numCache>
                <c:formatCode>General</c:formatCode>
                <c:ptCount val="4"/>
                <c:pt idx="0">
                  <c:v>17.100000000000001</c:v>
                </c:pt>
                <c:pt idx="1">
                  <c:v>14.9</c:v>
                </c:pt>
                <c:pt idx="2">
                  <c:v>10.4</c:v>
                </c:pt>
                <c:pt idx="3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45-4EDF-962B-4F2FCE75CCB2}"/>
            </c:ext>
          </c:extLst>
        </c:ser>
        <c:ser>
          <c:idx val="2"/>
          <c:order val="2"/>
          <c:tx>
            <c:strRef>
              <c:f>HLV1PsyXReg!$F$6</c:f>
              <c:strCache>
                <c:ptCount val="1"/>
                <c:pt idx="0">
                  <c:v>2015-2018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HLV1PsyXReg!$B$7:$C$10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</c:multiLvlStrCache>
            </c:multiLvlStrRef>
          </c:cat>
          <c:val>
            <c:numRef>
              <c:f>HLV1PsyXReg!$F$7:$F$10</c:f>
              <c:numCache>
                <c:formatCode>General</c:formatCode>
                <c:ptCount val="4"/>
                <c:pt idx="0">
                  <c:v>18.2</c:v>
                </c:pt>
                <c:pt idx="1">
                  <c:v>16.2</c:v>
                </c:pt>
                <c:pt idx="2">
                  <c:v>11</c:v>
                </c:pt>
                <c:pt idx="3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45-4EDF-962B-4F2FCE75CCB2}"/>
            </c:ext>
          </c:extLst>
        </c:ser>
        <c:ser>
          <c:idx val="3"/>
          <c:order val="3"/>
          <c:tx>
            <c:strRef>
              <c:f>HLV1PsyXReg!$G$6</c:f>
              <c:strCache>
                <c:ptCount val="1"/>
                <c:pt idx="0">
                  <c:v>2017-2020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HLV1PsyXReg!$B$7:$C$10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</c:multiLvlStrCache>
            </c:multiLvlStrRef>
          </c:cat>
          <c:val>
            <c:numRef>
              <c:f>HLV1PsyXReg!$G$7:$G$10</c:f>
              <c:numCache>
                <c:formatCode>General</c:formatCode>
                <c:ptCount val="4"/>
                <c:pt idx="0">
                  <c:v>18.600000000000001</c:v>
                </c:pt>
                <c:pt idx="1">
                  <c:v>15.1</c:v>
                </c:pt>
                <c:pt idx="2">
                  <c:v>11.5</c:v>
                </c:pt>
                <c:pt idx="3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45-4EDF-962B-4F2FCE75CCB2}"/>
            </c:ext>
          </c:extLst>
        </c:ser>
        <c:ser>
          <c:idx val="4"/>
          <c:order val="4"/>
          <c:tx>
            <c:strRef>
              <c:f>HLV1PsyXReg!$H$6</c:f>
              <c:strCache>
                <c:ptCount val="1"/>
                <c:pt idx="0">
                  <c:v>2018-2021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HLV1PsyXReg!$B$7:$C$10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</c:multiLvlStrCache>
            </c:multiLvlStrRef>
          </c:cat>
          <c:val>
            <c:numRef>
              <c:f>HLV1PsyXReg!$H$7:$H$10</c:f>
              <c:numCache>
                <c:formatCode>General</c:formatCode>
                <c:ptCount val="4"/>
                <c:pt idx="0">
                  <c:v>18.600000000000001</c:v>
                </c:pt>
                <c:pt idx="1">
                  <c:v>15.4</c:v>
                </c:pt>
                <c:pt idx="2">
                  <c:v>11.7</c:v>
                </c:pt>
                <c:pt idx="3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45-4EDF-962B-4F2FCE75CCB2}"/>
            </c:ext>
          </c:extLst>
        </c:ser>
        <c:ser>
          <c:idx val="5"/>
          <c:order val="5"/>
          <c:tx>
            <c:strRef>
              <c:f>HLV1PsyXReg!$I$6</c:f>
              <c:strCache>
                <c:ptCount val="1"/>
                <c:pt idx="0">
                  <c:v>2019-2022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HLV1PsyXReg!$B$7:$C$10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</c:multiLvlStrCache>
            </c:multiLvlStrRef>
          </c:cat>
          <c:val>
            <c:numRef>
              <c:f>HLV1PsyXReg!$I$7:$I$10</c:f>
              <c:numCache>
                <c:formatCode>General</c:formatCode>
                <c:ptCount val="4"/>
                <c:pt idx="0">
                  <c:v>18.399999999999999</c:v>
                </c:pt>
                <c:pt idx="1">
                  <c:v>16.100000000000001</c:v>
                </c:pt>
                <c:pt idx="2">
                  <c:v>11.5</c:v>
                </c:pt>
                <c:pt idx="3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445-4EDF-962B-4F2FCE75CCB2}"/>
            </c:ext>
          </c:extLst>
        </c:ser>
        <c:ser>
          <c:idx val="6"/>
          <c:order val="6"/>
          <c:tx>
            <c:strRef>
              <c:f>HLV1PsyXReg!$J$6</c:f>
              <c:strCache>
                <c:ptCount val="1"/>
                <c:pt idx="0">
                  <c:v>2021-2024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HLV1PsyXReg!$B$7:$C$10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</c:multiLvlStrCache>
            </c:multiLvlStrRef>
          </c:cat>
          <c:val>
            <c:numRef>
              <c:f>HLV1PsyXReg!$J$7:$J$10</c:f>
              <c:numCache>
                <c:formatCode>General</c:formatCode>
                <c:ptCount val="4"/>
                <c:pt idx="0">
                  <c:v>19.600000000000001</c:v>
                </c:pt>
                <c:pt idx="1">
                  <c:v>19.899999999999999</c:v>
                </c:pt>
                <c:pt idx="2">
                  <c:v>12.3</c:v>
                </c:pt>
                <c:pt idx="3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45-4EDF-962B-4F2FCE75CC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2975520"/>
        <c:axId val="552969944"/>
      </c:barChart>
      <c:catAx>
        <c:axId val="55297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2969944"/>
        <c:crosses val="autoZero"/>
        <c:auto val="1"/>
        <c:lblAlgn val="ctr"/>
        <c:lblOffset val="100"/>
        <c:noMultiLvlLbl val="0"/>
      </c:catAx>
      <c:valAx>
        <c:axId val="55296994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2975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Stress!$K$2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Stress!$J$3:$J$16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Stress!$K$3:$K$16</c:f>
              <c:numCache>
                <c:formatCode>0.0%</c:formatCode>
                <c:ptCount val="14"/>
                <c:pt idx="0">
                  <c:v>8.227401129943504E-2</c:v>
                </c:pt>
                <c:pt idx="1">
                  <c:v>8.6164145797173325E-2</c:v>
                </c:pt>
                <c:pt idx="2">
                  <c:v>0.10320549987575582</c:v>
                </c:pt>
                <c:pt idx="3">
                  <c:v>7.3303381414045868E-2</c:v>
                </c:pt>
                <c:pt idx="4">
                  <c:v>0.11426239542950417</c:v>
                </c:pt>
                <c:pt idx="5">
                  <c:v>0.10491720843360511</c:v>
                </c:pt>
                <c:pt idx="6">
                  <c:v>0.11497923985946981</c:v>
                </c:pt>
                <c:pt idx="7">
                  <c:v>6.2871646120377087E-2</c:v>
                </c:pt>
                <c:pt idx="8">
                  <c:v>9.3848226313426139E-2</c:v>
                </c:pt>
                <c:pt idx="9">
                  <c:v>9.0194022024121662E-2</c:v>
                </c:pt>
                <c:pt idx="10">
                  <c:v>8.6378205128205127E-2</c:v>
                </c:pt>
                <c:pt idx="11">
                  <c:v>9.0986250212188077E-2</c:v>
                </c:pt>
                <c:pt idx="12">
                  <c:v>7.6441878050457143E-2</c:v>
                </c:pt>
                <c:pt idx="13">
                  <c:v>9.334806333902447E-2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4C-49B6-B7E0-0EC74F1A4B0F}"/>
            </c:ext>
          </c:extLst>
        </c:ser>
        <c:ser>
          <c:idx val="1"/>
          <c:order val="1"/>
          <c:tx>
            <c:strRef>
              <c:f>Stress!$L$2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3657056472036048E-2"/>
                  <c:y val="-2.09059244920814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4C-49B6-B7E0-0EC74F1A4B0F}"/>
                </c:ext>
              </c:extLst>
            </c:dLbl>
            <c:dLbl>
              <c:idx val="11"/>
              <c:layout>
                <c:manualLayout>
                  <c:x val="6.82852823601792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4C-49B6-B7E0-0EC74F1A4B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Stress!$J$3:$J$16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Stress!$L$3:$L$16</c:f>
              <c:numCache>
                <c:formatCode>0.0%</c:formatCode>
                <c:ptCount val="14"/>
                <c:pt idx="0">
                  <c:v>0.15087328130806391</c:v>
                </c:pt>
                <c:pt idx="1">
                  <c:v>0.15296454767726161</c:v>
                </c:pt>
                <c:pt idx="2">
                  <c:v>0.10459729151817534</c:v>
                </c:pt>
                <c:pt idx="3">
                  <c:v>0.15304649148137453</c:v>
                </c:pt>
                <c:pt idx="4">
                  <c:v>0.22502172024326672</c:v>
                </c:pt>
                <c:pt idx="5">
                  <c:v>0.17084364601943974</c:v>
                </c:pt>
                <c:pt idx="6">
                  <c:v>0.13724796604174036</c:v>
                </c:pt>
                <c:pt idx="7">
                  <c:v>0.20498232910955952</c:v>
                </c:pt>
                <c:pt idx="8">
                  <c:v>0.17005963397079993</c:v>
                </c:pt>
                <c:pt idx="9">
                  <c:v>0.15108006726167378</c:v>
                </c:pt>
                <c:pt idx="10">
                  <c:v>0.17132736763609244</c:v>
                </c:pt>
                <c:pt idx="11">
                  <c:v>9.5800399961908395E-2</c:v>
                </c:pt>
                <c:pt idx="12">
                  <c:v>0.17857407819571186</c:v>
                </c:pt>
                <c:pt idx="13">
                  <c:v>0.1621853174412787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4C-49B6-B7E0-0EC74F1A4B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5136256"/>
        <c:axId val="655142160"/>
      </c:barChart>
      <c:catAx>
        <c:axId val="65513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55142160"/>
        <c:crosses val="autoZero"/>
        <c:auto val="1"/>
        <c:lblAlgn val="ctr"/>
        <c:lblOffset val="100"/>
        <c:noMultiLvlLbl val="0"/>
      </c:catAx>
      <c:valAx>
        <c:axId val="655142160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5513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'Stressad - ålder'!$O$5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'Stressad - ålder'!$N$6:$N$10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'Stressad - ålder'!$O$6:$O$10</c:f>
              <c:numCache>
                <c:formatCode>###0.0%</c:formatCode>
                <c:ptCount val="5"/>
                <c:pt idx="0">
                  <c:v>0.1231781075453614</c:v>
                </c:pt>
                <c:pt idx="1">
                  <c:v>0.13087050501080763</c:v>
                </c:pt>
                <c:pt idx="2">
                  <c:v>8.5278316011978161E-2</c:v>
                </c:pt>
                <c:pt idx="3">
                  <c:v>4.1535839239257202E-2</c:v>
                </c:pt>
                <c:pt idx="4">
                  <c:v>6.3203463203463206E-2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6B-44C8-A45D-3EDF5F876818}"/>
            </c:ext>
          </c:extLst>
        </c:ser>
        <c:ser>
          <c:idx val="1"/>
          <c:order val="1"/>
          <c:tx>
            <c:strRef>
              <c:f>'Stressad - ålder'!$P$5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'Stressad - ålder'!$N$6:$N$10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'Stressad - ålder'!$P$6:$P$10</c:f>
              <c:numCache>
                <c:formatCode>###0.0%</c:formatCode>
                <c:ptCount val="5"/>
                <c:pt idx="0">
                  <c:v>0.36382994620442316</c:v>
                </c:pt>
                <c:pt idx="1">
                  <c:v>0.16306802782545848</c:v>
                </c:pt>
                <c:pt idx="2">
                  <c:v>0.15385503498279723</c:v>
                </c:pt>
                <c:pt idx="3">
                  <c:v>4.4265248348631721E-2</c:v>
                </c:pt>
                <c:pt idx="4">
                  <c:v>3.8964435146443516E-2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6B-44C8-A45D-3EDF5F876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4435144"/>
        <c:axId val="594435472"/>
      </c:barChart>
      <c:catAx>
        <c:axId val="594435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4435472"/>
        <c:crosses val="autoZero"/>
        <c:auto val="1"/>
        <c:lblAlgn val="ctr"/>
        <c:lblOffset val="100"/>
        <c:noMultiLvlLbl val="0"/>
      </c:catAx>
      <c:valAx>
        <c:axId val="594435472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4435144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'Stressad - utbildning'!$N$5</c:f>
              <c:strCache>
                <c:ptCount val="1"/>
                <c:pt idx="0">
                  <c:v>Förgymnasial utbildning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'Stressad - utbildning'!$M$6:$M$19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</c:strCache>
            </c:strRef>
          </c:cat>
          <c:val>
            <c:numRef>
              <c:f>'Stressad - utbildning'!$N$6:$N$19</c:f>
              <c:numCache>
                <c:formatCode>0.0%</c:formatCode>
                <c:ptCount val="14"/>
                <c:pt idx="0">
                  <c:v>9.7945205479452055E-2</c:v>
                </c:pt>
                <c:pt idx="1">
                  <c:v>5.7479224376731294E-2</c:v>
                </c:pt>
                <c:pt idx="2">
                  <c:v>8.9061929675142967E-2</c:v>
                </c:pt>
                <c:pt idx="3">
                  <c:v>0.12913263321664722</c:v>
                </c:pt>
                <c:pt idx="4">
                  <c:v>0.20702634880803011</c:v>
                </c:pt>
                <c:pt idx="5">
                  <c:v>0.12374035061033578</c:v>
                </c:pt>
                <c:pt idx="6">
                  <c:v>7.8887627695800225E-2</c:v>
                </c:pt>
                <c:pt idx="7">
                  <c:v>8.3766909469302805E-2</c:v>
                </c:pt>
                <c:pt idx="8">
                  <c:v>0.13619666572478101</c:v>
                </c:pt>
                <c:pt idx="9">
                  <c:v>0.14442888577715543</c:v>
                </c:pt>
                <c:pt idx="10">
                  <c:v>0.10957792207792208</c:v>
                </c:pt>
                <c:pt idx="11">
                  <c:v>6.4473996675374026E-2</c:v>
                </c:pt>
                <c:pt idx="12">
                  <c:v>8.0850024425989264E-2</c:v>
                </c:pt>
                <c:pt idx="13">
                  <c:v>0.10533243980661529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BF-413D-83EC-2DEDB1B396A4}"/>
            </c:ext>
          </c:extLst>
        </c:ser>
        <c:ser>
          <c:idx val="1"/>
          <c:order val="1"/>
          <c:tx>
            <c:strRef>
              <c:f>'Stressad - utbildning'!$O$5</c:f>
              <c:strCache>
                <c:ptCount val="1"/>
                <c:pt idx="0">
                  <c:v>Gymnasial utbildning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'Stressad - utbildning'!$M$6:$M$19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</c:strCache>
            </c:strRef>
          </c:cat>
          <c:val>
            <c:numRef>
              <c:f>'Stressad - utbildning'!$O$6:$O$19</c:f>
              <c:numCache>
                <c:formatCode>0.0%</c:formatCode>
                <c:ptCount val="14"/>
                <c:pt idx="0">
                  <c:v>0.11983471074380166</c:v>
                </c:pt>
                <c:pt idx="1">
                  <c:v>0.11638909916729751</c:v>
                </c:pt>
                <c:pt idx="2">
                  <c:v>7.972614840989399E-2</c:v>
                </c:pt>
                <c:pt idx="3">
                  <c:v>7.3662671733411289E-2</c:v>
                </c:pt>
                <c:pt idx="4">
                  <c:v>0.12603519668737059</c:v>
                </c:pt>
                <c:pt idx="5">
                  <c:v>9.7052612248645656E-2</c:v>
                </c:pt>
                <c:pt idx="6">
                  <c:v>0.11309062742060419</c:v>
                </c:pt>
                <c:pt idx="7">
                  <c:v>0.1569167852062589</c:v>
                </c:pt>
                <c:pt idx="8">
                  <c:v>0.14932126696832579</c:v>
                </c:pt>
                <c:pt idx="9">
                  <c:v>0.10723296888141295</c:v>
                </c:pt>
                <c:pt idx="10">
                  <c:v>0.12715065044062107</c:v>
                </c:pt>
                <c:pt idx="11">
                  <c:v>9.5782280867106509E-2</c:v>
                </c:pt>
                <c:pt idx="12">
                  <c:v>0.13019703969077023</c:v>
                </c:pt>
                <c:pt idx="13">
                  <c:v>0.10998600053249508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BF-413D-83EC-2DEDB1B396A4}"/>
            </c:ext>
          </c:extLst>
        </c:ser>
        <c:ser>
          <c:idx val="2"/>
          <c:order val="2"/>
          <c:tx>
            <c:strRef>
              <c:f>'Stressad - utbildning'!$P$5</c:f>
              <c:strCache>
                <c:ptCount val="1"/>
                <c:pt idx="0">
                  <c:v>Eftergymnasial utbildning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'Stressad - utbildning'!$M$6:$M$19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</c:strCache>
            </c:strRef>
          </c:cat>
          <c:val>
            <c:numRef>
              <c:f>'Stressad - utbildning'!$P$6:$P$19</c:f>
              <c:numCache>
                <c:formatCode>0.0%</c:formatCode>
                <c:ptCount val="14"/>
                <c:pt idx="0">
                  <c:v>0.12633832976445397</c:v>
                </c:pt>
                <c:pt idx="1">
                  <c:v>0.16676676676676677</c:v>
                </c:pt>
                <c:pt idx="2">
                  <c:v>0.16038519010459903</c:v>
                </c:pt>
                <c:pt idx="3">
                  <c:v>0.15008828722778106</c:v>
                </c:pt>
                <c:pt idx="4">
                  <c:v>0.18867343798091721</c:v>
                </c:pt>
                <c:pt idx="5">
                  <c:v>0.18755071535340595</c:v>
                </c:pt>
                <c:pt idx="6">
                  <c:v>0.19690402476780186</c:v>
                </c:pt>
                <c:pt idx="7">
                  <c:v>0.1294919454770756</c:v>
                </c:pt>
                <c:pt idx="8">
                  <c:v>9.9901088031651833E-2</c:v>
                </c:pt>
                <c:pt idx="9">
                  <c:v>0.1143831370117793</c:v>
                </c:pt>
                <c:pt idx="10">
                  <c:v>0.14226607256524507</c:v>
                </c:pt>
                <c:pt idx="11">
                  <c:v>0.13437558161176252</c:v>
                </c:pt>
                <c:pt idx="12">
                  <c:v>0.15991332611050921</c:v>
                </c:pt>
                <c:pt idx="13">
                  <c:v>0.16792811328875407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BF-413D-83EC-2DEDB1B396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48922456"/>
        <c:axId val="748923440"/>
      </c:barChart>
      <c:catAx>
        <c:axId val="748922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8923440"/>
        <c:crosses val="autoZero"/>
        <c:auto val="1"/>
        <c:lblAlgn val="ctr"/>
        <c:lblOffset val="100"/>
        <c:noMultiLvlLbl val="0"/>
      </c:catAx>
      <c:valAx>
        <c:axId val="74892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8922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 eller fler psykosomatiska bes'!$B$5:$C$5</c:f>
              <c:strCache>
                <c:ptCount val="2"/>
                <c:pt idx="0">
                  <c:v>Åk 9</c:v>
                </c:pt>
                <c:pt idx="1">
                  <c:v>Tjejer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'2 eller fler psykosomatiska bes'!$D$4:$I$4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  <c:pt idx="5">
                  <c:v>2023</c:v>
                </c:pt>
              </c:numCache>
            </c:numRef>
          </c:cat>
          <c:val>
            <c:numRef>
              <c:f>'2 eller fler psykosomatiska bes'!$D$5:$I$5</c:f>
              <c:numCache>
                <c:formatCode>0.0</c:formatCode>
                <c:ptCount val="6"/>
                <c:pt idx="0">
                  <c:v>39.799999999999997</c:v>
                </c:pt>
                <c:pt idx="1">
                  <c:v>48.139880952380956</c:v>
                </c:pt>
                <c:pt idx="2">
                  <c:v>50.7</c:v>
                </c:pt>
                <c:pt idx="3">
                  <c:v>52.886247877758919</c:v>
                </c:pt>
                <c:pt idx="4">
                  <c:v>57.227722772277204</c:v>
                </c:pt>
                <c:pt idx="5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21-4102-8886-79456B6A20EF}"/>
            </c:ext>
          </c:extLst>
        </c:ser>
        <c:ser>
          <c:idx val="1"/>
          <c:order val="1"/>
          <c:tx>
            <c:strRef>
              <c:f>'2 eller fler psykosomatiska bes'!$B$6:$C$6</c:f>
              <c:strCache>
                <c:ptCount val="2"/>
                <c:pt idx="0">
                  <c:v>Åk 9</c:v>
                </c:pt>
                <c:pt idx="1">
                  <c:v>Killar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'2 eller fler psykosomatiska bes'!$D$4:$I$4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  <c:pt idx="5">
                  <c:v>2023</c:v>
                </c:pt>
              </c:numCache>
            </c:numRef>
          </c:cat>
          <c:val>
            <c:numRef>
              <c:f>'2 eller fler psykosomatiska bes'!$D$6:$I$6</c:f>
              <c:numCache>
                <c:formatCode>0.0</c:formatCode>
                <c:ptCount val="6"/>
                <c:pt idx="0">
                  <c:v>23.1</c:v>
                </c:pt>
                <c:pt idx="1">
                  <c:v>22.059953881629514</c:v>
                </c:pt>
                <c:pt idx="2">
                  <c:v>22.9</c:v>
                </c:pt>
                <c:pt idx="3">
                  <c:v>24.117647058823529</c:v>
                </c:pt>
                <c:pt idx="4">
                  <c:v>25.783132530120501</c:v>
                </c:pt>
                <c:pt idx="5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21-4102-8886-79456B6A20EF}"/>
            </c:ext>
          </c:extLst>
        </c:ser>
        <c:ser>
          <c:idx val="3"/>
          <c:order val="2"/>
          <c:tx>
            <c:strRef>
              <c:f>'2 eller fler psykosomatiska bes'!$B$7:$C$7</c:f>
              <c:strCache>
                <c:ptCount val="2"/>
                <c:pt idx="0">
                  <c:v>Gy 2</c:v>
                </c:pt>
                <c:pt idx="1">
                  <c:v>Tjejer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'2 eller fler psykosomatiska bes'!$D$4:$I$4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  <c:pt idx="5">
                  <c:v>2023</c:v>
                </c:pt>
              </c:numCache>
            </c:numRef>
          </c:cat>
          <c:val>
            <c:numRef>
              <c:f>'2 eller fler psykosomatiska bes'!$D$7:$I$7</c:f>
              <c:numCache>
                <c:formatCode>0.0</c:formatCode>
                <c:ptCount val="6"/>
                <c:pt idx="1">
                  <c:v>50.775862068965516</c:v>
                </c:pt>
                <c:pt idx="2">
                  <c:v>54.7</c:v>
                </c:pt>
                <c:pt idx="3">
                  <c:v>58.716475095785434</c:v>
                </c:pt>
                <c:pt idx="4">
                  <c:v>56.881355932203405</c:v>
                </c:pt>
                <c:pt idx="5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21-4102-8886-79456B6A20EF}"/>
            </c:ext>
          </c:extLst>
        </c:ser>
        <c:ser>
          <c:idx val="2"/>
          <c:order val="3"/>
          <c:tx>
            <c:strRef>
              <c:f>'2 eller fler psykosomatiska bes'!$B$8:$C$8</c:f>
              <c:strCache>
                <c:ptCount val="2"/>
                <c:pt idx="0">
                  <c:v>Gy 2</c:v>
                </c:pt>
                <c:pt idx="1">
                  <c:v>Killar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'2 eller fler psykosomatiska bes'!$D$4:$I$4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  <c:pt idx="5">
                  <c:v>2023</c:v>
                </c:pt>
              </c:numCache>
            </c:numRef>
          </c:cat>
          <c:val>
            <c:numRef>
              <c:f>'2 eller fler psykosomatiska bes'!$D$8:$I$8</c:f>
              <c:numCache>
                <c:formatCode>0.0</c:formatCode>
                <c:ptCount val="6"/>
                <c:pt idx="1">
                  <c:v>25.769569041336855</c:v>
                </c:pt>
                <c:pt idx="2">
                  <c:v>26.5</c:v>
                </c:pt>
                <c:pt idx="3">
                  <c:v>25</c:v>
                </c:pt>
                <c:pt idx="4">
                  <c:v>27.928483353884097</c:v>
                </c:pt>
                <c:pt idx="5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821-4102-8886-79456B6A20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363008"/>
        <c:axId val="178373376"/>
      </c:lineChart>
      <c:dateAx>
        <c:axId val="17836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373376"/>
        <c:crosses val="autoZero"/>
        <c:auto val="0"/>
        <c:lblOffset val="100"/>
        <c:baseTimeUnit val="days"/>
      </c:dateAx>
      <c:valAx>
        <c:axId val="17837337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00" dirty="0"/>
                  <a:t>Andel (%)</a:t>
                </a:r>
              </a:p>
            </c:rich>
          </c:tx>
          <c:layout>
            <c:manualLayout>
              <c:xMode val="edge"/>
              <c:yMode val="edge"/>
              <c:x val="2.1724770449048768E-2"/>
              <c:y val="0.356356923983449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36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200" noProof="0" dirty="0" smtClean="0"/>
              <a:t>Andel </a:t>
            </a:r>
            <a:r>
              <a:rPr lang="sv-SE" sz="1200" b="1" u="sng" noProof="0" dirty="0" smtClean="0"/>
              <a:t>tjejer</a:t>
            </a:r>
            <a:r>
              <a:rPr lang="sv-SE" sz="1200" noProof="0" dirty="0" smtClean="0"/>
              <a:t> med minst två psykosomatiska besvär mer än en gång i veckan uppdelat på hur ofta de upplever att familjen har råd att göra/köpa samma saker som de flesta andra i klassen </a:t>
            </a:r>
            <a:endParaRPr lang="sv-SE" sz="1200" noProof="0" dirty="0"/>
          </a:p>
        </c:rich>
      </c:tx>
      <c:layout>
        <c:manualLayout>
          <c:xMode val="edge"/>
          <c:yMode val="edge"/>
          <c:x val="6.3243151175407741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Blad1!$C$5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Blad1!$D$4:$F$4</c:f>
              <c:strCache>
                <c:ptCount val="3"/>
                <c:pt idx="0">
                  <c:v>alltid/ofta</c:v>
                </c:pt>
                <c:pt idx="1">
                  <c:v>ibland</c:v>
                </c:pt>
                <c:pt idx="2">
                  <c:v>sällan/aldrig</c:v>
                </c:pt>
              </c:strCache>
            </c:strRef>
          </c:cat>
          <c:val>
            <c:numRef>
              <c:f>Blad1!$D$5:$F$5</c:f>
              <c:numCache>
                <c:formatCode>General</c:formatCode>
                <c:ptCount val="3"/>
                <c:pt idx="0">
                  <c:v>55</c:v>
                </c:pt>
                <c:pt idx="1">
                  <c:v>69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18-43F9-A54C-B554919656DD}"/>
            </c:ext>
          </c:extLst>
        </c:ser>
        <c:ser>
          <c:idx val="1"/>
          <c:order val="1"/>
          <c:tx>
            <c:strRef>
              <c:f>Blad1!$C$6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Blad1!$D$4:$F$4</c:f>
              <c:strCache>
                <c:ptCount val="3"/>
                <c:pt idx="0">
                  <c:v>alltid/ofta</c:v>
                </c:pt>
                <c:pt idx="1">
                  <c:v>ibland</c:v>
                </c:pt>
                <c:pt idx="2">
                  <c:v>sällan/aldrig</c:v>
                </c:pt>
              </c:strCache>
            </c:strRef>
          </c:cat>
          <c:val>
            <c:numRef>
              <c:f>Blad1!$D$6:$F$6</c:f>
              <c:numCache>
                <c:formatCode>General</c:formatCode>
                <c:ptCount val="3"/>
                <c:pt idx="0">
                  <c:v>58</c:v>
                </c:pt>
                <c:pt idx="1">
                  <c:v>79</c:v>
                </c:pt>
                <c:pt idx="2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18-43F9-A54C-B55491965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0471880"/>
        <c:axId val="580471224"/>
      </c:barChart>
      <c:catAx>
        <c:axId val="580471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80471224"/>
        <c:crosses val="autoZero"/>
        <c:auto val="1"/>
        <c:lblAlgn val="ctr"/>
        <c:lblOffset val="100"/>
        <c:noMultiLvlLbl val="0"/>
      </c:catAx>
      <c:valAx>
        <c:axId val="580471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80471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baseline="0" dirty="0" err="1">
                <a:effectLst/>
              </a:rPr>
              <a:t>Andel</a:t>
            </a:r>
            <a:r>
              <a:rPr lang="en-US" sz="1200" b="1" i="0" u="sng" baseline="0" dirty="0">
                <a:effectLst/>
              </a:rPr>
              <a:t> </a:t>
            </a:r>
            <a:r>
              <a:rPr lang="en-US" sz="1200" b="1" i="0" u="sng" baseline="0" dirty="0" err="1">
                <a:effectLst/>
              </a:rPr>
              <a:t>killar</a:t>
            </a:r>
            <a:r>
              <a:rPr lang="en-US" sz="1200" b="1" i="0" u="sng" baseline="0" dirty="0">
                <a:effectLst/>
              </a:rPr>
              <a:t> </a:t>
            </a:r>
            <a:r>
              <a:rPr lang="en-US" sz="1200" b="0" i="0" baseline="0" dirty="0">
                <a:effectLst/>
              </a:rPr>
              <a:t>med </a:t>
            </a:r>
            <a:r>
              <a:rPr lang="en-US" sz="1200" b="0" i="0" baseline="0" dirty="0" err="1">
                <a:effectLst/>
              </a:rPr>
              <a:t>minst</a:t>
            </a:r>
            <a:r>
              <a:rPr lang="en-US" sz="1200" b="0" i="0" baseline="0" dirty="0">
                <a:effectLst/>
              </a:rPr>
              <a:t> </a:t>
            </a:r>
            <a:r>
              <a:rPr lang="en-US" sz="1200" b="0" i="0" baseline="0" dirty="0" err="1">
                <a:effectLst/>
              </a:rPr>
              <a:t>två</a:t>
            </a:r>
            <a:r>
              <a:rPr lang="en-US" sz="1200" b="0" i="0" baseline="0" dirty="0">
                <a:effectLst/>
              </a:rPr>
              <a:t> </a:t>
            </a:r>
            <a:r>
              <a:rPr lang="en-US" sz="1200" b="0" i="0" baseline="0" dirty="0" err="1">
                <a:effectLst/>
              </a:rPr>
              <a:t>psykosomatiska</a:t>
            </a:r>
            <a:r>
              <a:rPr lang="en-US" sz="1200" b="0" i="0" baseline="0" dirty="0">
                <a:effectLst/>
              </a:rPr>
              <a:t> </a:t>
            </a:r>
            <a:r>
              <a:rPr lang="en-US" sz="1200" b="0" i="0" baseline="0" dirty="0" err="1">
                <a:effectLst/>
              </a:rPr>
              <a:t>besvär</a:t>
            </a:r>
            <a:r>
              <a:rPr lang="en-US" sz="1200" b="0" i="0" baseline="0" dirty="0">
                <a:effectLst/>
              </a:rPr>
              <a:t> </a:t>
            </a:r>
            <a:r>
              <a:rPr lang="en-US" sz="1200" b="0" i="0" baseline="0" dirty="0" err="1">
                <a:effectLst/>
              </a:rPr>
              <a:t>mer</a:t>
            </a:r>
            <a:r>
              <a:rPr lang="en-US" sz="1200" b="0" i="0" baseline="0" dirty="0">
                <a:effectLst/>
              </a:rPr>
              <a:t> </a:t>
            </a:r>
            <a:r>
              <a:rPr lang="en-US" sz="1200" b="0" i="0" baseline="0" dirty="0" err="1">
                <a:effectLst/>
              </a:rPr>
              <a:t>än</a:t>
            </a:r>
            <a:r>
              <a:rPr lang="en-US" sz="1200" b="0" i="0" baseline="0" dirty="0">
                <a:effectLst/>
              </a:rPr>
              <a:t> </a:t>
            </a:r>
            <a:r>
              <a:rPr lang="en-US" sz="1200" b="0" i="0" baseline="0" dirty="0" err="1">
                <a:effectLst/>
              </a:rPr>
              <a:t>en</a:t>
            </a:r>
            <a:r>
              <a:rPr lang="en-US" sz="1200" b="0" i="0" baseline="0" dirty="0">
                <a:effectLst/>
              </a:rPr>
              <a:t> </a:t>
            </a:r>
            <a:r>
              <a:rPr lang="en-US" sz="1200" b="0" i="0" baseline="0" dirty="0" err="1">
                <a:effectLst/>
              </a:rPr>
              <a:t>gång</a:t>
            </a:r>
            <a:r>
              <a:rPr lang="en-US" sz="1200" b="0" i="0" baseline="0" dirty="0">
                <a:effectLst/>
              </a:rPr>
              <a:t> </a:t>
            </a:r>
            <a:r>
              <a:rPr lang="en-US" sz="1200" b="0" i="0" baseline="0" dirty="0" err="1">
                <a:effectLst/>
              </a:rPr>
              <a:t>i</a:t>
            </a:r>
            <a:r>
              <a:rPr lang="en-US" sz="1200" b="0" i="0" baseline="0" dirty="0">
                <a:effectLst/>
              </a:rPr>
              <a:t> </a:t>
            </a:r>
            <a:r>
              <a:rPr lang="en-US" sz="1200" b="0" i="0" baseline="0" dirty="0" err="1">
                <a:effectLst/>
              </a:rPr>
              <a:t>veckan</a:t>
            </a:r>
            <a:r>
              <a:rPr lang="en-US" sz="1200" b="0" i="0" baseline="0" dirty="0">
                <a:effectLst/>
              </a:rPr>
              <a:t> </a:t>
            </a:r>
            <a:r>
              <a:rPr lang="en-US" sz="1200" b="0" i="0" baseline="0" dirty="0" err="1">
                <a:effectLst/>
              </a:rPr>
              <a:t>uppdelat</a:t>
            </a:r>
            <a:r>
              <a:rPr lang="en-US" sz="1200" b="0" i="0" baseline="0" dirty="0">
                <a:effectLst/>
              </a:rPr>
              <a:t> </a:t>
            </a:r>
            <a:r>
              <a:rPr lang="en-US" sz="1200" b="0" i="0" baseline="0" dirty="0" err="1">
                <a:effectLst/>
              </a:rPr>
              <a:t>på</a:t>
            </a:r>
            <a:r>
              <a:rPr lang="en-US" sz="1200" b="0" i="0" baseline="0" dirty="0">
                <a:effectLst/>
              </a:rPr>
              <a:t> </a:t>
            </a:r>
            <a:r>
              <a:rPr lang="en-US" sz="1200" b="0" i="0" baseline="0" dirty="0" err="1">
                <a:effectLst/>
              </a:rPr>
              <a:t>hur</a:t>
            </a:r>
            <a:r>
              <a:rPr lang="en-US" sz="1200" b="0" i="0" baseline="0" dirty="0">
                <a:effectLst/>
              </a:rPr>
              <a:t> </a:t>
            </a:r>
            <a:r>
              <a:rPr lang="en-US" sz="1200" b="0" i="0" baseline="0" dirty="0" err="1">
                <a:effectLst/>
              </a:rPr>
              <a:t>ofta</a:t>
            </a:r>
            <a:r>
              <a:rPr lang="en-US" sz="1200" b="0" i="0" baseline="0" dirty="0">
                <a:effectLst/>
              </a:rPr>
              <a:t> de </a:t>
            </a:r>
            <a:r>
              <a:rPr lang="en-US" sz="1200" b="0" i="0" baseline="0" dirty="0" err="1">
                <a:effectLst/>
              </a:rPr>
              <a:t>upplever</a:t>
            </a:r>
            <a:r>
              <a:rPr lang="en-US" sz="1200" b="0" i="0" baseline="0" dirty="0">
                <a:effectLst/>
              </a:rPr>
              <a:t> </a:t>
            </a:r>
            <a:r>
              <a:rPr lang="en-US" sz="1200" b="0" i="0" baseline="0" dirty="0" err="1">
                <a:effectLst/>
              </a:rPr>
              <a:t>att</a:t>
            </a:r>
            <a:r>
              <a:rPr lang="en-US" sz="1200" b="0" i="0" baseline="0" dirty="0">
                <a:effectLst/>
              </a:rPr>
              <a:t> </a:t>
            </a:r>
            <a:r>
              <a:rPr lang="en-US" sz="1200" b="0" i="0" baseline="0" dirty="0" err="1">
                <a:effectLst/>
              </a:rPr>
              <a:t>familjen</a:t>
            </a:r>
            <a:r>
              <a:rPr lang="en-US" sz="1200" b="0" i="0" baseline="0" dirty="0">
                <a:effectLst/>
              </a:rPr>
              <a:t> </a:t>
            </a:r>
            <a:r>
              <a:rPr lang="en-US" sz="1200" b="0" i="0" baseline="0" dirty="0" err="1">
                <a:effectLst/>
              </a:rPr>
              <a:t>har</a:t>
            </a:r>
            <a:r>
              <a:rPr lang="en-US" sz="1200" b="0" i="0" baseline="0" dirty="0">
                <a:effectLst/>
              </a:rPr>
              <a:t> </a:t>
            </a:r>
            <a:r>
              <a:rPr lang="en-US" sz="1200" b="0" i="0" baseline="0" dirty="0" err="1">
                <a:effectLst/>
              </a:rPr>
              <a:t>råd</a:t>
            </a:r>
            <a:r>
              <a:rPr lang="en-US" sz="1200" b="0" i="0" baseline="0" dirty="0">
                <a:effectLst/>
              </a:rPr>
              <a:t> </a:t>
            </a:r>
            <a:r>
              <a:rPr lang="en-US" sz="1200" b="0" i="0" baseline="0" dirty="0" err="1">
                <a:effectLst/>
              </a:rPr>
              <a:t>att</a:t>
            </a:r>
            <a:r>
              <a:rPr lang="en-US" sz="1200" b="0" i="0" baseline="0" dirty="0">
                <a:effectLst/>
              </a:rPr>
              <a:t> </a:t>
            </a:r>
            <a:r>
              <a:rPr lang="en-US" sz="1200" b="0" i="0" baseline="0" dirty="0" err="1">
                <a:effectLst/>
              </a:rPr>
              <a:t>göra</a:t>
            </a:r>
            <a:r>
              <a:rPr lang="en-US" sz="1200" b="0" i="0" baseline="0" dirty="0">
                <a:effectLst/>
              </a:rPr>
              <a:t>/</a:t>
            </a:r>
            <a:r>
              <a:rPr lang="en-US" sz="1200" b="0" i="0" baseline="0" dirty="0" err="1">
                <a:effectLst/>
              </a:rPr>
              <a:t>köpa</a:t>
            </a:r>
            <a:r>
              <a:rPr lang="en-US" sz="1200" b="0" i="0" baseline="0" dirty="0">
                <a:effectLst/>
              </a:rPr>
              <a:t> </a:t>
            </a:r>
            <a:r>
              <a:rPr lang="en-US" sz="1200" b="0" i="0" baseline="0" dirty="0" err="1">
                <a:effectLst/>
              </a:rPr>
              <a:t>samma</a:t>
            </a:r>
            <a:r>
              <a:rPr lang="en-US" sz="1200" b="0" i="0" baseline="0" dirty="0">
                <a:effectLst/>
              </a:rPr>
              <a:t> </a:t>
            </a:r>
            <a:r>
              <a:rPr lang="en-US" sz="1200" b="0" i="0" baseline="0" dirty="0" err="1">
                <a:effectLst/>
              </a:rPr>
              <a:t>saker</a:t>
            </a:r>
            <a:r>
              <a:rPr lang="en-US" sz="1200" b="0" i="0" baseline="0" dirty="0">
                <a:effectLst/>
              </a:rPr>
              <a:t> </a:t>
            </a:r>
            <a:r>
              <a:rPr lang="en-US" sz="1200" b="0" i="0" baseline="0" dirty="0" err="1">
                <a:effectLst/>
              </a:rPr>
              <a:t>som</a:t>
            </a:r>
            <a:r>
              <a:rPr lang="en-US" sz="1200" b="0" i="0" baseline="0" dirty="0">
                <a:effectLst/>
              </a:rPr>
              <a:t> </a:t>
            </a:r>
            <a:r>
              <a:rPr lang="en-US" sz="1200" b="0" i="0" baseline="0" dirty="0" smtClean="0">
                <a:effectLst/>
              </a:rPr>
              <a:t>de </a:t>
            </a:r>
            <a:r>
              <a:rPr lang="en-US" sz="1200" b="0" i="0" baseline="0" dirty="0" err="1">
                <a:effectLst/>
              </a:rPr>
              <a:t>flesta</a:t>
            </a:r>
            <a:r>
              <a:rPr lang="en-US" sz="1200" b="0" i="0" baseline="0" dirty="0">
                <a:effectLst/>
              </a:rPr>
              <a:t> </a:t>
            </a:r>
            <a:r>
              <a:rPr lang="en-US" sz="1200" b="0" i="0" baseline="0" dirty="0" err="1">
                <a:effectLst/>
              </a:rPr>
              <a:t>andra</a:t>
            </a:r>
            <a:r>
              <a:rPr lang="en-US" sz="1200" b="0" i="0" baseline="0" dirty="0">
                <a:effectLst/>
              </a:rPr>
              <a:t> </a:t>
            </a:r>
            <a:r>
              <a:rPr lang="en-US" sz="1200" b="0" i="0" baseline="0" dirty="0" err="1">
                <a:effectLst/>
              </a:rPr>
              <a:t>i</a:t>
            </a:r>
            <a:r>
              <a:rPr lang="en-US" sz="1200" b="0" i="0" baseline="0" dirty="0">
                <a:effectLst/>
              </a:rPr>
              <a:t> </a:t>
            </a:r>
            <a:r>
              <a:rPr lang="en-US" sz="1200" b="0" i="0" baseline="0" dirty="0" err="1">
                <a:effectLst/>
              </a:rPr>
              <a:t>klassen</a:t>
            </a:r>
            <a:r>
              <a:rPr lang="en-US" sz="1200" b="0" i="0" baseline="0" dirty="0" smtClean="0">
                <a:effectLst/>
              </a:rPr>
              <a:t>,</a:t>
            </a:r>
            <a:endParaRPr lang="sv-SE" sz="1200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sv-SE" dirty="0"/>
          </a:p>
        </c:rich>
      </c:tx>
      <c:layout>
        <c:manualLayout>
          <c:xMode val="edge"/>
          <c:yMode val="edge"/>
          <c:x val="0.12712962962962962"/>
          <c:y val="1.52207038005498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5.0854476523767865E-2"/>
          <c:y val="0.22216690568365047"/>
          <c:w val="0.9190529308836396"/>
          <c:h val="0.61696152086231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'[Diagram i Microsoft PowerPoint]Blad1'!$H$5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'[Diagram i Microsoft PowerPoint]Blad1'!$I$4:$K$4</c:f>
              <c:strCache>
                <c:ptCount val="3"/>
                <c:pt idx="0">
                  <c:v>alltid/ofta</c:v>
                </c:pt>
                <c:pt idx="1">
                  <c:v>ibland</c:v>
                </c:pt>
                <c:pt idx="2">
                  <c:v>sällan/aldrig</c:v>
                </c:pt>
              </c:strCache>
            </c:strRef>
          </c:cat>
          <c:val>
            <c:numRef>
              <c:f>'[Diagram i Microsoft PowerPoint]Blad1'!$I$5:$K$5</c:f>
              <c:numCache>
                <c:formatCode>General</c:formatCode>
                <c:ptCount val="3"/>
                <c:pt idx="0">
                  <c:v>24</c:v>
                </c:pt>
                <c:pt idx="1">
                  <c:v>39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B0-4728-B57F-E74B55B94A25}"/>
            </c:ext>
          </c:extLst>
        </c:ser>
        <c:ser>
          <c:idx val="1"/>
          <c:order val="1"/>
          <c:tx>
            <c:strRef>
              <c:f>'[Diagram i Microsoft PowerPoint]Blad1'!$H$6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'[Diagram i Microsoft PowerPoint]Blad1'!$I$4:$K$4</c:f>
              <c:strCache>
                <c:ptCount val="3"/>
                <c:pt idx="0">
                  <c:v>alltid/ofta</c:v>
                </c:pt>
                <c:pt idx="1">
                  <c:v>ibland</c:v>
                </c:pt>
                <c:pt idx="2">
                  <c:v>sällan/aldrig</c:v>
                </c:pt>
              </c:strCache>
            </c:strRef>
          </c:cat>
          <c:val>
            <c:numRef>
              <c:f>'[Diagram i Microsoft PowerPoint]Blad1'!$I$6:$K$6</c:f>
              <c:numCache>
                <c:formatCode>General</c:formatCode>
                <c:ptCount val="3"/>
                <c:pt idx="0">
                  <c:v>24</c:v>
                </c:pt>
                <c:pt idx="1">
                  <c:v>39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B0-4728-B57F-E74B55B94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4328680"/>
        <c:axId val="534329008"/>
      </c:barChart>
      <c:catAx>
        <c:axId val="534328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4329008"/>
        <c:crosses val="autoZero"/>
        <c:auto val="1"/>
        <c:lblAlgn val="ctr"/>
        <c:lblOffset val="100"/>
        <c:noMultiLvlLbl val="0"/>
      </c:catAx>
      <c:valAx>
        <c:axId val="534329008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4328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196661858799342E-2"/>
          <c:y val="2.30150203897924E-2"/>
          <c:w val="0.92323781619887246"/>
          <c:h val="0.88058680558930558"/>
        </c:manualLayout>
      </c:layout>
      <c:lineChart>
        <c:grouping val="standard"/>
        <c:varyColors val="0"/>
        <c:ser>
          <c:idx val="0"/>
          <c:order val="0"/>
          <c:tx>
            <c:strRef>
              <c:f>tabell!$J$15:$K$15</c:f>
              <c:strCache>
                <c:ptCount val="2"/>
                <c:pt idx="0">
                  <c:v>Jönköpings län</c:v>
                </c:pt>
                <c:pt idx="1">
                  <c:v>Kvinnor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tabell!$L$14:$T$14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tabell!$L$15:$T$15</c:f>
              <c:numCache>
                <c:formatCode>General</c:formatCode>
                <c:ptCount val="9"/>
                <c:pt idx="0">
                  <c:v>47.04</c:v>
                </c:pt>
                <c:pt idx="1">
                  <c:v>48.44</c:v>
                </c:pt>
                <c:pt idx="2">
                  <c:v>47.05</c:v>
                </c:pt>
                <c:pt idx="3">
                  <c:v>47.26</c:v>
                </c:pt>
                <c:pt idx="4">
                  <c:v>45.07</c:v>
                </c:pt>
                <c:pt idx="5">
                  <c:v>42.96</c:v>
                </c:pt>
                <c:pt idx="6">
                  <c:v>47.56</c:v>
                </c:pt>
                <c:pt idx="7">
                  <c:v>47.3</c:v>
                </c:pt>
                <c:pt idx="8">
                  <c:v>45.8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AD-48E1-BA68-6A6B929C291A}"/>
            </c:ext>
          </c:extLst>
        </c:ser>
        <c:ser>
          <c:idx val="1"/>
          <c:order val="1"/>
          <c:tx>
            <c:strRef>
              <c:f>tabell!$J$16:$K$16</c:f>
              <c:strCache>
                <c:ptCount val="2"/>
                <c:pt idx="0">
                  <c:v>Jönköpings län</c:v>
                </c:pt>
                <c:pt idx="1">
                  <c:v>Män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tabell!$L$14:$T$14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tabell!$L$16:$T$16</c:f>
              <c:numCache>
                <c:formatCode>General</c:formatCode>
                <c:ptCount val="9"/>
                <c:pt idx="0">
                  <c:v>24.33</c:v>
                </c:pt>
                <c:pt idx="1">
                  <c:v>24.62</c:v>
                </c:pt>
                <c:pt idx="2">
                  <c:v>23.8</c:v>
                </c:pt>
                <c:pt idx="3">
                  <c:v>24.06</c:v>
                </c:pt>
                <c:pt idx="4">
                  <c:v>23.23</c:v>
                </c:pt>
                <c:pt idx="5">
                  <c:v>22.76</c:v>
                </c:pt>
                <c:pt idx="6">
                  <c:v>25.56</c:v>
                </c:pt>
                <c:pt idx="7">
                  <c:v>25</c:v>
                </c:pt>
                <c:pt idx="8">
                  <c:v>24.1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AD-48E1-BA68-6A6B929C291A}"/>
            </c:ext>
          </c:extLst>
        </c:ser>
        <c:ser>
          <c:idx val="2"/>
          <c:order val="2"/>
          <c:tx>
            <c:strRef>
              <c:f>tabell!$J$17:$K$17</c:f>
              <c:strCache>
                <c:ptCount val="2"/>
                <c:pt idx="0">
                  <c:v>Riket</c:v>
                </c:pt>
                <c:pt idx="1">
                  <c:v>Kvinnor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tabell!$L$14:$T$14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tabell!$L$17:$T$17</c:f>
              <c:numCache>
                <c:formatCode>General</c:formatCode>
                <c:ptCount val="9"/>
                <c:pt idx="0">
                  <c:v>45.91</c:v>
                </c:pt>
                <c:pt idx="1">
                  <c:v>46.52</c:v>
                </c:pt>
                <c:pt idx="2">
                  <c:v>41.73</c:v>
                </c:pt>
                <c:pt idx="3">
                  <c:v>41.01</c:v>
                </c:pt>
                <c:pt idx="4">
                  <c:v>38.65</c:v>
                </c:pt>
                <c:pt idx="5">
                  <c:v>37.22</c:v>
                </c:pt>
                <c:pt idx="6">
                  <c:v>41.68</c:v>
                </c:pt>
                <c:pt idx="7">
                  <c:v>43.4</c:v>
                </c:pt>
                <c:pt idx="8">
                  <c:v>44.2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2AD-48E1-BA68-6A6B929C291A}"/>
            </c:ext>
          </c:extLst>
        </c:ser>
        <c:ser>
          <c:idx val="3"/>
          <c:order val="3"/>
          <c:tx>
            <c:strRef>
              <c:f>tabell!$J$18:$K$18</c:f>
              <c:strCache>
                <c:ptCount val="2"/>
                <c:pt idx="0">
                  <c:v>Riket</c:v>
                </c:pt>
                <c:pt idx="1">
                  <c:v>Män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tabell!$L$14:$T$14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tabell!$L$18:$T$18</c:f>
              <c:numCache>
                <c:formatCode>General</c:formatCode>
                <c:ptCount val="9"/>
                <c:pt idx="0">
                  <c:v>22.78</c:v>
                </c:pt>
                <c:pt idx="1">
                  <c:v>22.56</c:v>
                </c:pt>
                <c:pt idx="2">
                  <c:v>20.48</c:v>
                </c:pt>
                <c:pt idx="3">
                  <c:v>20.39</c:v>
                </c:pt>
                <c:pt idx="4">
                  <c:v>19.690000000000001</c:v>
                </c:pt>
                <c:pt idx="5">
                  <c:v>19.52</c:v>
                </c:pt>
                <c:pt idx="6">
                  <c:v>21.52</c:v>
                </c:pt>
                <c:pt idx="7">
                  <c:v>22.4</c:v>
                </c:pt>
                <c:pt idx="8">
                  <c:v>22.6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2AD-48E1-BA68-6A6B929C2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9129360"/>
        <c:axId val="329120504"/>
      </c:lineChart>
      <c:catAx>
        <c:axId val="32912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29120504"/>
        <c:crosses val="autoZero"/>
        <c:auto val="1"/>
        <c:lblAlgn val="ctr"/>
        <c:lblOffset val="100"/>
        <c:noMultiLvlLbl val="0"/>
      </c:catAx>
      <c:valAx>
        <c:axId val="329120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Antal per 1000 försäkrade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2912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Blad1!$N$4</c:f>
              <c:strCache>
                <c:ptCount val="1"/>
                <c:pt idx="0">
                  <c:v>2015/2016</c:v>
                </c:pt>
              </c:strCache>
            </c:strRef>
          </c:tx>
          <c:invertIfNegative val="0"/>
          <c:cat>
            <c:strRef>
              <c:f>Blad1!$M$5:$M$19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Riket</c:v>
                </c:pt>
                <c:pt idx="14">
                  <c:v>Jönköpings län</c:v>
                </c:pt>
              </c:strCache>
            </c:strRef>
          </c:cat>
          <c:val>
            <c:numRef>
              <c:f>Blad1!$N$5:$N$19</c:f>
              <c:numCache>
                <c:formatCode>0.0</c:formatCode>
                <c:ptCount val="15"/>
                <c:pt idx="0">
                  <c:v>73.349999999999994</c:v>
                </c:pt>
                <c:pt idx="1">
                  <c:v>70.45</c:v>
                </c:pt>
                <c:pt idx="2">
                  <c:v>67.25</c:v>
                </c:pt>
                <c:pt idx="3">
                  <c:v>79.949999999999989</c:v>
                </c:pt>
                <c:pt idx="4">
                  <c:v>65.3</c:v>
                </c:pt>
                <c:pt idx="5">
                  <c:v>66.650000000000006</c:v>
                </c:pt>
                <c:pt idx="6">
                  <c:v>72.7</c:v>
                </c:pt>
                <c:pt idx="7">
                  <c:v>75.900000000000006</c:v>
                </c:pt>
                <c:pt idx="8">
                  <c:v>69.349999999999994</c:v>
                </c:pt>
                <c:pt idx="9">
                  <c:v>77.050000000000011</c:v>
                </c:pt>
                <c:pt idx="10">
                  <c:v>79.349999999999994</c:v>
                </c:pt>
                <c:pt idx="11">
                  <c:v>76</c:v>
                </c:pt>
                <c:pt idx="12">
                  <c:v>77.599999999999994</c:v>
                </c:pt>
                <c:pt idx="13">
                  <c:v>70.099999999999994</c:v>
                </c:pt>
                <c:pt idx="14">
                  <c:v>72.900000000000006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19-48FD-A3C4-E567818FD7CF}"/>
            </c:ext>
          </c:extLst>
        </c:ser>
        <c:ser>
          <c:idx val="2"/>
          <c:order val="1"/>
          <c:tx>
            <c:strRef>
              <c:f>Blad1!$O$4</c:f>
              <c:strCache>
                <c:ptCount val="1"/>
                <c:pt idx="0">
                  <c:v>2016/2017</c:v>
                </c:pt>
              </c:strCache>
            </c:strRef>
          </c:tx>
          <c:invertIfNegative val="0"/>
          <c:cat>
            <c:strRef>
              <c:f>Blad1!$M$5:$M$19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Riket</c:v>
                </c:pt>
                <c:pt idx="14">
                  <c:v>Jönköpings län</c:v>
                </c:pt>
              </c:strCache>
            </c:strRef>
          </c:cat>
          <c:val>
            <c:numRef>
              <c:f>Blad1!$O$5:$O$19</c:f>
              <c:numCache>
                <c:formatCode>0.0</c:formatCode>
                <c:ptCount val="15"/>
                <c:pt idx="0">
                  <c:v>74.150000000000006</c:v>
                </c:pt>
                <c:pt idx="1">
                  <c:v>67.849999999999994</c:v>
                </c:pt>
                <c:pt idx="2">
                  <c:v>69.349999999999994</c:v>
                </c:pt>
                <c:pt idx="3">
                  <c:v>80.3</c:v>
                </c:pt>
                <c:pt idx="4">
                  <c:v>62.5</c:v>
                </c:pt>
                <c:pt idx="5">
                  <c:v>71</c:v>
                </c:pt>
                <c:pt idx="6">
                  <c:v>74.050000000000011</c:v>
                </c:pt>
                <c:pt idx="7">
                  <c:v>75.400000000000006</c:v>
                </c:pt>
                <c:pt idx="8">
                  <c:v>69.349999999999994</c:v>
                </c:pt>
                <c:pt idx="9">
                  <c:v>74.900000000000006</c:v>
                </c:pt>
                <c:pt idx="10">
                  <c:v>78.7</c:v>
                </c:pt>
                <c:pt idx="11">
                  <c:v>77.849999999999994</c:v>
                </c:pt>
                <c:pt idx="12">
                  <c:v>80.45</c:v>
                </c:pt>
                <c:pt idx="13">
                  <c:v>70.900000000000006</c:v>
                </c:pt>
                <c:pt idx="14">
                  <c:v>73.25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19-48FD-A3C4-E567818FD7CF}"/>
            </c:ext>
          </c:extLst>
        </c:ser>
        <c:ser>
          <c:idx val="3"/>
          <c:order val="2"/>
          <c:tx>
            <c:strRef>
              <c:f>Blad1!$P$4</c:f>
              <c:strCache>
                <c:ptCount val="1"/>
                <c:pt idx="0">
                  <c:v>2017/2018</c:v>
                </c:pt>
              </c:strCache>
            </c:strRef>
          </c:tx>
          <c:invertIfNegative val="0"/>
          <c:cat>
            <c:strRef>
              <c:f>Blad1!$M$5:$M$19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Riket</c:v>
                </c:pt>
                <c:pt idx="14">
                  <c:v>Jönköpings län</c:v>
                </c:pt>
              </c:strCache>
            </c:strRef>
          </c:cat>
          <c:val>
            <c:numRef>
              <c:f>Blad1!$P$5:$P$19</c:f>
              <c:numCache>
                <c:formatCode>0.0</c:formatCode>
                <c:ptCount val="15"/>
                <c:pt idx="0">
                  <c:v>77.05</c:v>
                </c:pt>
                <c:pt idx="1">
                  <c:v>62.2</c:v>
                </c:pt>
                <c:pt idx="2">
                  <c:v>71.800000000000011</c:v>
                </c:pt>
                <c:pt idx="3">
                  <c:v>80.8</c:v>
                </c:pt>
                <c:pt idx="4">
                  <c:v>62.65</c:v>
                </c:pt>
                <c:pt idx="5">
                  <c:v>71.75</c:v>
                </c:pt>
                <c:pt idx="6">
                  <c:v>74.099999999999994</c:v>
                </c:pt>
                <c:pt idx="7">
                  <c:v>73.150000000000006</c:v>
                </c:pt>
                <c:pt idx="8">
                  <c:v>70.900000000000006</c:v>
                </c:pt>
                <c:pt idx="9">
                  <c:v>74.5</c:v>
                </c:pt>
                <c:pt idx="10">
                  <c:v>80</c:v>
                </c:pt>
                <c:pt idx="11">
                  <c:v>79</c:v>
                </c:pt>
                <c:pt idx="12">
                  <c:v>77.5</c:v>
                </c:pt>
                <c:pt idx="13">
                  <c:v>71.2</c:v>
                </c:pt>
                <c:pt idx="14">
                  <c:v>73.2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19-48FD-A3C4-E567818FD7CF}"/>
            </c:ext>
          </c:extLst>
        </c:ser>
        <c:ser>
          <c:idx val="4"/>
          <c:order val="3"/>
          <c:tx>
            <c:strRef>
              <c:f>Blad1!$Q$4</c:f>
              <c:strCache>
                <c:ptCount val="1"/>
                <c:pt idx="0">
                  <c:v>2018/2019</c:v>
                </c:pt>
              </c:strCache>
            </c:strRef>
          </c:tx>
          <c:invertIfNegative val="0"/>
          <c:cat>
            <c:strRef>
              <c:f>Blad1!$M$5:$M$19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Riket</c:v>
                </c:pt>
                <c:pt idx="14">
                  <c:v>Jönköpings län</c:v>
                </c:pt>
              </c:strCache>
            </c:strRef>
          </c:cat>
          <c:val>
            <c:numRef>
              <c:f>Blad1!$Q$5:$Q$19</c:f>
              <c:numCache>
                <c:formatCode>0.0</c:formatCode>
                <c:ptCount val="15"/>
                <c:pt idx="0">
                  <c:v>76.699999999999989</c:v>
                </c:pt>
                <c:pt idx="1">
                  <c:v>62.5</c:v>
                </c:pt>
                <c:pt idx="2">
                  <c:v>69.650000000000006</c:v>
                </c:pt>
                <c:pt idx="3">
                  <c:v>77.849999999999994</c:v>
                </c:pt>
                <c:pt idx="4">
                  <c:v>63.2</c:v>
                </c:pt>
                <c:pt idx="5">
                  <c:v>72.7</c:v>
                </c:pt>
                <c:pt idx="6">
                  <c:v>73.25</c:v>
                </c:pt>
                <c:pt idx="7">
                  <c:v>66.75</c:v>
                </c:pt>
                <c:pt idx="8">
                  <c:v>69.75</c:v>
                </c:pt>
                <c:pt idx="9">
                  <c:v>68.050000000000011</c:v>
                </c:pt>
                <c:pt idx="10">
                  <c:v>80.150000000000006</c:v>
                </c:pt>
                <c:pt idx="11">
                  <c:v>76.349999999999994</c:v>
                </c:pt>
                <c:pt idx="12">
                  <c:v>74.05</c:v>
                </c:pt>
                <c:pt idx="13">
                  <c:v>71.349999999999994</c:v>
                </c:pt>
                <c:pt idx="14">
                  <c:v>71.75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19-48FD-A3C4-E567818FD7CF}"/>
            </c:ext>
          </c:extLst>
        </c:ser>
        <c:ser>
          <c:idx val="5"/>
          <c:order val="4"/>
          <c:tx>
            <c:strRef>
              <c:f>Blad1!$R$4</c:f>
              <c:strCache>
                <c:ptCount val="1"/>
                <c:pt idx="0">
                  <c:v>2019/2020</c:v>
                </c:pt>
              </c:strCache>
            </c:strRef>
          </c:tx>
          <c:invertIfNegative val="0"/>
          <c:cat>
            <c:strRef>
              <c:f>Blad1!$M$5:$M$19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Riket</c:v>
                </c:pt>
                <c:pt idx="14">
                  <c:v>Jönköpings län</c:v>
                </c:pt>
              </c:strCache>
            </c:strRef>
          </c:cat>
          <c:val>
            <c:numRef>
              <c:f>Blad1!$R$5:$R$19</c:f>
              <c:numCache>
                <c:formatCode>0.0</c:formatCode>
                <c:ptCount val="15"/>
                <c:pt idx="0">
                  <c:v>69.150000000000006</c:v>
                </c:pt>
                <c:pt idx="1">
                  <c:v>61.2</c:v>
                </c:pt>
                <c:pt idx="2">
                  <c:v>70.349999999999994</c:v>
                </c:pt>
                <c:pt idx="3">
                  <c:v>76.55</c:v>
                </c:pt>
                <c:pt idx="4">
                  <c:v>58.35</c:v>
                </c:pt>
                <c:pt idx="5">
                  <c:v>72.45</c:v>
                </c:pt>
                <c:pt idx="6">
                  <c:v>74.349999999999994</c:v>
                </c:pt>
                <c:pt idx="7">
                  <c:v>69.5</c:v>
                </c:pt>
                <c:pt idx="8">
                  <c:v>66.599999999999994</c:v>
                </c:pt>
                <c:pt idx="9">
                  <c:v>60.45</c:v>
                </c:pt>
                <c:pt idx="10">
                  <c:v>76.25</c:v>
                </c:pt>
                <c:pt idx="11">
                  <c:v>72.599999999999994</c:v>
                </c:pt>
                <c:pt idx="12">
                  <c:v>72.400000000000006</c:v>
                </c:pt>
                <c:pt idx="13">
                  <c:v>71.300000000000011</c:v>
                </c:pt>
                <c:pt idx="14">
                  <c:v>70.55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19-48FD-A3C4-E567818FD7CF}"/>
            </c:ext>
          </c:extLst>
        </c:ser>
        <c:ser>
          <c:idx val="6"/>
          <c:order val="5"/>
          <c:tx>
            <c:strRef>
              <c:f>Blad1!$S$4</c:f>
              <c:strCache>
                <c:ptCount val="1"/>
                <c:pt idx="0">
                  <c:v>2020/2021</c:v>
                </c:pt>
              </c:strCache>
            </c:strRef>
          </c:tx>
          <c:invertIfNegative val="0"/>
          <c:cat>
            <c:strRef>
              <c:f>Blad1!$M$5:$M$19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Riket</c:v>
                </c:pt>
                <c:pt idx="14">
                  <c:v>Jönköpings län</c:v>
                </c:pt>
              </c:strCache>
            </c:strRef>
          </c:cat>
          <c:val>
            <c:numRef>
              <c:f>Blad1!$S$5:$S$19</c:f>
              <c:numCache>
                <c:formatCode>0.0</c:formatCode>
                <c:ptCount val="15"/>
                <c:pt idx="0">
                  <c:v>66.900000000000006</c:v>
                </c:pt>
                <c:pt idx="1">
                  <c:v>59.35</c:v>
                </c:pt>
                <c:pt idx="2">
                  <c:v>72.05</c:v>
                </c:pt>
                <c:pt idx="3">
                  <c:v>82.35</c:v>
                </c:pt>
                <c:pt idx="4">
                  <c:v>56.8</c:v>
                </c:pt>
                <c:pt idx="5">
                  <c:v>68.7</c:v>
                </c:pt>
                <c:pt idx="6">
                  <c:v>74.8</c:v>
                </c:pt>
                <c:pt idx="7">
                  <c:v>72.150000000000006</c:v>
                </c:pt>
                <c:pt idx="8">
                  <c:v>67.349999999999994</c:v>
                </c:pt>
                <c:pt idx="9">
                  <c:v>62.55</c:v>
                </c:pt>
                <c:pt idx="10">
                  <c:v>73.150000000000006</c:v>
                </c:pt>
                <c:pt idx="11">
                  <c:v>72.349999999999994</c:v>
                </c:pt>
                <c:pt idx="12">
                  <c:v>70.75</c:v>
                </c:pt>
                <c:pt idx="13">
                  <c:v>71.5</c:v>
                </c:pt>
                <c:pt idx="14">
                  <c:v>70.599999999999994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19-48FD-A3C4-E567818FD7CF}"/>
            </c:ext>
          </c:extLst>
        </c:ser>
        <c:ser>
          <c:idx val="0"/>
          <c:order val="6"/>
          <c:tx>
            <c:strRef>
              <c:f>Blad1!$T$4</c:f>
              <c:strCache>
                <c:ptCount val="1"/>
                <c:pt idx="0">
                  <c:v>2021/2022</c:v>
                </c:pt>
              </c:strCache>
            </c:strRef>
          </c:tx>
          <c:invertIfNegative val="0"/>
          <c:cat>
            <c:strRef>
              <c:f>Blad1!$M$5:$M$19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Riket</c:v>
                </c:pt>
                <c:pt idx="14">
                  <c:v>Jönköpings län</c:v>
                </c:pt>
              </c:strCache>
            </c:strRef>
          </c:cat>
          <c:val>
            <c:numRef>
              <c:f>Blad1!$T$5:$T$19</c:f>
              <c:numCache>
                <c:formatCode>0.0</c:formatCode>
                <c:ptCount val="15"/>
                <c:pt idx="0">
                  <c:v>67.949999999999989</c:v>
                </c:pt>
                <c:pt idx="1">
                  <c:v>59.400000000000006</c:v>
                </c:pt>
                <c:pt idx="2">
                  <c:v>77.449999999999989</c:v>
                </c:pt>
                <c:pt idx="3">
                  <c:v>80.7</c:v>
                </c:pt>
                <c:pt idx="4">
                  <c:v>59</c:v>
                </c:pt>
                <c:pt idx="5">
                  <c:v>72.25</c:v>
                </c:pt>
                <c:pt idx="6">
                  <c:v>75.55</c:v>
                </c:pt>
                <c:pt idx="7">
                  <c:v>70.7</c:v>
                </c:pt>
                <c:pt idx="8">
                  <c:v>68.650000000000006</c:v>
                </c:pt>
                <c:pt idx="9">
                  <c:v>67.650000000000006</c:v>
                </c:pt>
                <c:pt idx="10">
                  <c:v>73.900000000000006</c:v>
                </c:pt>
                <c:pt idx="11">
                  <c:v>73.400000000000006</c:v>
                </c:pt>
                <c:pt idx="12">
                  <c:v>72.45</c:v>
                </c:pt>
                <c:pt idx="13">
                  <c:v>72.650000000000006</c:v>
                </c:pt>
                <c:pt idx="14">
                  <c:v>71.75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19-48FD-A3C4-E567818FD7CF}"/>
            </c:ext>
          </c:extLst>
        </c:ser>
        <c:ser>
          <c:idx val="7"/>
          <c:order val="7"/>
          <c:tx>
            <c:strRef>
              <c:f>Blad1!$U$4</c:f>
              <c:strCache>
                <c:ptCount val="1"/>
                <c:pt idx="0">
                  <c:v>2022/2023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4.78833847294230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619-48FD-A3C4-E567818FD7CF}"/>
                </c:ext>
              </c:extLst>
            </c:dLbl>
            <c:dLbl>
              <c:idx val="1"/>
              <c:layout>
                <c:manualLayout>
                  <c:x val="-4.6815120362319546E-3"/>
                  <c:y val="-7.18250770941345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619-48FD-A3C4-E567818FD7CF}"/>
                </c:ext>
              </c:extLst>
            </c:dLbl>
            <c:dLbl>
              <c:idx val="4"/>
              <c:layout>
                <c:manualLayout>
                  <c:x val="-3.5111340271739657E-3"/>
                  <c:y val="-2.6335861601182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619-48FD-A3C4-E567818FD7CF}"/>
                </c:ext>
              </c:extLst>
            </c:dLbl>
            <c:dLbl>
              <c:idx val="8"/>
              <c:layout>
                <c:manualLayout>
                  <c:x val="0"/>
                  <c:y val="-1.6759184655298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619-48FD-A3C4-E567818FD7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Blad1!$M$5:$M$19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Riket</c:v>
                </c:pt>
                <c:pt idx="14">
                  <c:v>Jönköpings län</c:v>
                </c:pt>
              </c:strCache>
            </c:strRef>
          </c:cat>
          <c:val>
            <c:numRef>
              <c:f>Blad1!$U$5:$U$19</c:f>
              <c:numCache>
                <c:formatCode>0.0</c:formatCode>
                <c:ptCount val="15"/>
                <c:pt idx="0">
                  <c:v>67.949999999999989</c:v>
                </c:pt>
                <c:pt idx="1">
                  <c:v>58.3</c:v>
                </c:pt>
                <c:pt idx="2">
                  <c:v>81.699999999999989</c:v>
                </c:pt>
                <c:pt idx="3">
                  <c:v>80.849999999999994</c:v>
                </c:pt>
                <c:pt idx="4">
                  <c:v>55.85</c:v>
                </c:pt>
                <c:pt idx="5">
                  <c:v>76.349999999999994</c:v>
                </c:pt>
                <c:pt idx="6">
                  <c:v>76.75</c:v>
                </c:pt>
                <c:pt idx="7">
                  <c:v>72.599999999999994</c:v>
                </c:pt>
                <c:pt idx="8">
                  <c:v>66.599999999999994</c:v>
                </c:pt>
                <c:pt idx="9">
                  <c:v>71.099999999999994</c:v>
                </c:pt>
                <c:pt idx="10">
                  <c:v>74.550000000000011</c:v>
                </c:pt>
                <c:pt idx="11">
                  <c:v>75.099999999999994</c:v>
                </c:pt>
                <c:pt idx="12">
                  <c:v>71.900000000000006</c:v>
                </c:pt>
                <c:pt idx="13">
                  <c:v>73.650000000000006</c:v>
                </c:pt>
                <c:pt idx="14">
                  <c:v>72.3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619-48FD-A3C4-E567818FD7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268032"/>
        <c:axId val="132269568"/>
      </c:barChart>
      <c:catAx>
        <c:axId val="132268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2269568"/>
        <c:crosses val="autoZero"/>
        <c:auto val="1"/>
        <c:lblAlgn val="ctr"/>
        <c:lblOffset val="100"/>
        <c:noMultiLvlLbl val="0"/>
      </c:catAx>
      <c:valAx>
        <c:axId val="132269568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err="1" smtClean="0"/>
                  <a:t>Andel</a:t>
                </a:r>
                <a:r>
                  <a:rPr lang="en-US" dirty="0" smtClean="0"/>
                  <a:t> (%)</a:t>
                </a:r>
                <a:endParaRPr lang="en-US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322680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tabell!$K$20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tabell!$J$21:$J$35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tabell!$K$21:$K$35</c:f>
              <c:numCache>
                <c:formatCode>General</c:formatCode>
                <c:ptCount val="15"/>
                <c:pt idx="0">
                  <c:v>36.29</c:v>
                </c:pt>
                <c:pt idx="1">
                  <c:v>32.28</c:v>
                </c:pt>
                <c:pt idx="2">
                  <c:v>41.09</c:v>
                </c:pt>
                <c:pt idx="3">
                  <c:v>42.45</c:v>
                </c:pt>
                <c:pt idx="4">
                  <c:v>31</c:v>
                </c:pt>
                <c:pt idx="5">
                  <c:v>32.21</c:v>
                </c:pt>
                <c:pt idx="6">
                  <c:v>35</c:v>
                </c:pt>
                <c:pt idx="7">
                  <c:v>38.869999999999997</c:v>
                </c:pt>
                <c:pt idx="8">
                  <c:v>30.7</c:v>
                </c:pt>
                <c:pt idx="9">
                  <c:v>29.23</c:v>
                </c:pt>
                <c:pt idx="10">
                  <c:v>39.83</c:v>
                </c:pt>
                <c:pt idx="11">
                  <c:v>39.299999999999997</c:v>
                </c:pt>
                <c:pt idx="12">
                  <c:v>38.26</c:v>
                </c:pt>
                <c:pt idx="13">
                  <c:v>35.32</c:v>
                </c:pt>
                <c:pt idx="14">
                  <c:v>34.14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64-4D4D-9D20-E3B07DB94700}"/>
            </c:ext>
          </c:extLst>
        </c:ser>
        <c:ser>
          <c:idx val="1"/>
          <c:order val="1"/>
          <c:tx>
            <c:strRef>
              <c:f>tabell!$L$20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tabell!$J$21:$J$35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tabell!$L$21:$L$35</c:f>
              <c:numCache>
                <c:formatCode>General</c:formatCode>
                <c:ptCount val="15"/>
                <c:pt idx="0">
                  <c:v>38.880000000000003</c:v>
                </c:pt>
                <c:pt idx="1">
                  <c:v>29.62</c:v>
                </c:pt>
                <c:pt idx="2">
                  <c:v>44.46</c:v>
                </c:pt>
                <c:pt idx="3">
                  <c:v>39.46</c:v>
                </c:pt>
                <c:pt idx="4">
                  <c:v>32.31</c:v>
                </c:pt>
                <c:pt idx="5">
                  <c:v>38.21</c:v>
                </c:pt>
                <c:pt idx="6">
                  <c:v>35.42</c:v>
                </c:pt>
                <c:pt idx="7">
                  <c:v>40.81</c:v>
                </c:pt>
                <c:pt idx="8">
                  <c:v>29.61</c:v>
                </c:pt>
                <c:pt idx="9">
                  <c:v>32.770000000000003</c:v>
                </c:pt>
                <c:pt idx="10">
                  <c:v>40.729999999999997</c:v>
                </c:pt>
                <c:pt idx="11">
                  <c:v>42.37</c:v>
                </c:pt>
                <c:pt idx="12">
                  <c:v>37.869999999999997</c:v>
                </c:pt>
                <c:pt idx="13">
                  <c:v>36.14</c:v>
                </c:pt>
                <c:pt idx="14">
                  <c:v>34.32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64-4D4D-9D20-E3B07DB94700}"/>
            </c:ext>
          </c:extLst>
        </c:ser>
        <c:ser>
          <c:idx val="2"/>
          <c:order val="2"/>
          <c:tx>
            <c:strRef>
              <c:f>tabell!$M$20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tabell!$J$21:$J$35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tabell!$M$21:$M$35</c:f>
              <c:numCache>
                <c:formatCode>General</c:formatCode>
                <c:ptCount val="15"/>
                <c:pt idx="0">
                  <c:v>40.51</c:v>
                </c:pt>
                <c:pt idx="1">
                  <c:v>31.82</c:v>
                </c:pt>
                <c:pt idx="2">
                  <c:v>42.92</c:v>
                </c:pt>
                <c:pt idx="3">
                  <c:v>36.01</c:v>
                </c:pt>
                <c:pt idx="4">
                  <c:v>32.44</c:v>
                </c:pt>
                <c:pt idx="5">
                  <c:v>36.76</c:v>
                </c:pt>
                <c:pt idx="6">
                  <c:v>34.42</c:v>
                </c:pt>
                <c:pt idx="7">
                  <c:v>43.44</c:v>
                </c:pt>
                <c:pt idx="8">
                  <c:v>28.38</c:v>
                </c:pt>
                <c:pt idx="9">
                  <c:v>36.31</c:v>
                </c:pt>
                <c:pt idx="10">
                  <c:v>37.520000000000003</c:v>
                </c:pt>
                <c:pt idx="11">
                  <c:v>38.24</c:v>
                </c:pt>
                <c:pt idx="12">
                  <c:v>30.1</c:v>
                </c:pt>
                <c:pt idx="13">
                  <c:v>35.04</c:v>
                </c:pt>
                <c:pt idx="14">
                  <c:v>30.9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64-4D4D-9D20-E3B07DB94700}"/>
            </c:ext>
          </c:extLst>
        </c:ser>
        <c:ser>
          <c:idx val="3"/>
          <c:order val="3"/>
          <c:tx>
            <c:strRef>
              <c:f>tabell!$N$20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tabell!$J$21:$J$35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tabell!$N$21:$N$35</c:f>
              <c:numCache>
                <c:formatCode>General</c:formatCode>
                <c:ptCount val="15"/>
                <c:pt idx="0">
                  <c:v>39.85</c:v>
                </c:pt>
                <c:pt idx="1">
                  <c:v>32.700000000000003</c:v>
                </c:pt>
                <c:pt idx="2">
                  <c:v>42.43</c:v>
                </c:pt>
                <c:pt idx="3">
                  <c:v>39.520000000000003</c:v>
                </c:pt>
                <c:pt idx="4">
                  <c:v>35.44</c:v>
                </c:pt>
                <c:pt idx="5">
                  <c:v>34.92</c:v>
                </c:pt>
                <c:pt idx="6">
                  <c:v>33.43</c:v>
                </c:pt>
                <c:pt idx="7">
                  <c:v>40.89</c:v>
                </c:pt>
                <c:pt idx="8">
                  <c:v>29.56</c:v>
                </c:pt>
                <c:pt idx="9">
                  <c:v>37.89</c:v>
                </c:pt>
                <c:pt idx="10">
                  <c:v>42.44</c:v>
                </c:pt>
                <c:pt idx="11">
                  <c:v>40.380000000000003</c:v>
                </c:pt>
                <c:pt idx="12">
                  <c:v>28.19</c:v>
                </c:pt>
                <c:pt idx="13">
                  <c:v>35.26</c:v>
                </c:pt>
                <c:pt idx="14">
                  <c:v>30.49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64-4D4D-9D20-E3B07DB94700}"/>
            </c:ext>
          </c:extLst>
        </c:ser>
        <c:ser>
          <c:idx val="4"/>
          <c:order val="4"/>
          <c:tx>
            <c:strRef>
              <c:f>tabell!$O$20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tabell!$J$21:$J$35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tabell!$O$21:$O$35</c:f>
              <c:numCache>
                <c:formatCode>General</c:formatCode>
                <c:ptCount val="15"/>
                <c:pt idx="0">
                  <c:v>38.31</c:v>
                </c:pt>
                <c:pt idx="1">
                  <c:v>32.46</c:v>
                </c:pt>
                <c:pt idx="2">
                  <c:v>34.46</c:v>
                </c:pt>
                <c:pt idx="3">
                  <c:v>39.75</c:v>
                </c:pt>
                <c:pt idx="4">
                  <c:v>32.86</c:v>
                </c:pt>
                <c:pt idx="5">
                  <c:v>38.21</c:v>
                </c:pt>
                <c:pt idx="6">
                  <c:v>31.03</c:v>
                </c:pt>
                <c:pt idx="7">
                  <c:v>39.479999999999997</c:v>
                </c:pt>
                <c:pt idx="8">
                  <c:v>29.07</c:v>
                </c:pt>
                <c:pt idx="9">
                  <c:v>38.49</c:v>
                </c:pt>
                <c:pt idx="10">
                  <c:v>40.869999999999997</c:v>
                </c:pt>
                <c:pt idx="11">
                  <c:v>41.07</c:v>
                </c:pt>
                <c:pt idx="12">
                  <c:v>27.37</c:v>
                </c:pt>
                <c:pt idx="13">
                  <c:v>33.75</c:v>
                </c:pt>
                <c:pt idx="14">
                  <c:v>28.97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64-4D4D-9D20-E3B07DB94700}"/>
            </c:ext>
          </c:extLst>
        </c:ser>
        <c:ser>
          <c:idx val="5"/>
          <c:order val="5"/>
          <c:tx>
            <c:strRef>
              <c:f>tabell!$P$20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tabell!$J$21:$J$35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tabell!$P$21:$P$35</c:f>
              <c:numCache>
                <c:formatCode>General</c:formatCode>
                <c:ptCount val="15"/>
                <c:pt idx="0">
                  <c:v>35.619999999999997</c:v>
                </c:pt>
                <c:pt idx="1">
                  <c:v>31.36</c:v>
                </c:pt>
                <c:pt idx="2">
                  <c:v>34.79</c:v>
                </c:pt>
                <c:pt idx="3">
                  <c:v>38.119999999999997</c:v>
                </c:pt>
                <c:pt idx="4">
                  <c:v>32.090000000000003</c:v>
                </c:pt>
                <c:pt idx="5">
                  <c:v>32.86</c:v>
                </c:pt>
                <c:pt idx="6">
                  <c:v>30.17</c:v>
                </c:pt>
                <c:pt idx="7">
                  <c:v>37.97</c:v>
                </c:pt>
                <c:pt idx="8">
                  <c:v>29.37</c:v>
                </c:pt>
                <c:pt idx="9">
                  <c:v>36.869999999999997</c:v>
                </c:pt>
                <c:pt idx="10">
                  <c:v>38.39</c:v>
                </c:pt>
                <c:pt idx="11">
                  <c:v>38.46</c:v>
                </c:pt>
                <c:pt idx="12">
                  <c:v>26.23</c:v>
                </c:pt>
                <c:pt idx="13">
                  <c:v>32.49</c:v>
                </c:pt>
                <c:pt idx="14">
                  <c:v>28.18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964-4D4D-9D20-E3B07DB94700}"/>
            </c:ext>
          </c:extLst>
        </c:ser>
        <c:ser>
          <c:idx val="6"/>
          <c:order val="6"/>
          <c:tx>
            <c:strRef>
              <c:f>tabell!$Q$20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tabell!$J$21:$J$35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tabell!$Q$21:$Q$35</c:f>
              <c:numCache>
                <c:formatCode>General</c:formatCode>
                <c:ptCount val="15"/>
                <c:pt idx="0">
                  <c:v>36.799999999999997</c:v>
                </c:pt>
                <c:pt idx="1">
                  <c:v>34.479999999999997</c:v>
                </c:pt>
                <c:pt idx="2">
                  <c:v>39.799999999999997</c:v>
                </c:pt>
                <c:pt idx="3">
                  <c:v>40.83</c:v>
                </c:pt>
                <c:pt idx="4">
                  <c:v>36.700000000000003</c:v>
                </c:pt>
                <c:pt idx="5">
                  <c:v>36.04</c:v>
                </c:pt>
                <c:pt idx="6">
                  <c:v>33.909999999999997</c:v>
                </c:pt>
                <c:pt idx="7">
                  <c:v>40.950000000000003</c:v>
                </c:pt>
                <c:pt idx="8">
                  <c:v>34.450000000000003</c:v>
                </c:pt>
                <c:pt idx="9">
                  <c:v>44.42</c:v>
                </c:pt>
                <c:pt idx="10">
                  <c:v>41.12</c:v>
                </c:pt>
                <c:pt idx="11">
                  <c:v>39.93</c:v>
                </c:pt>
                <c:pt idx="12">
                  <c:v>28.49</c:v>
                </c:pt>
                <c:pt idx="13">
                  <c:v>36.14</c:v>
                </c:pt>
                <c:pt idx="14">
                  <c:v>31.37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64-4D4D-9D20-E3B07DB94700}"/>
            </c:ext>
          </c:extLst>
        </c:ser>
        <c:ser>
          <c:idx val="7"/>
          <c:order val="7"/>
          <c:tx>
            <c:strRef>
              <c:f>tabell!$R$20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tabell!$J$21:$J$35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tabell!$R$21:$R$35</c:f>
              <c:numCache>
                <c:formatCode>General</c:formatCode>
                <c:ptCount val="15"/>
                <c:pt idx="0">
                  <c:v>42.3</c:v>
                </c:pt>
                <c:pt idx="1">
                  <c:v>34.200000000000003</c:v>
                </c:pt>
                <c:pt idx="2">
                  <c:v>38.1</c:v>
                </c:pt>
                <c:pt idx="3">
                  <c:v>40.200000000000003</c:v>
                </c:pt>
                <c:pt idx="4">
                  <c:v>36.799999999999997</c:v>
                </c:pt>
                <c:pt idx="5">
                  <c:v>37.200000000000003</c:v>
                </c:pt>
                <c:pt idx="6">
                  <c:v>33.5</c:v>
                </c:pt>
                <c:pt idx="7">
                  <c:v>38.1</c:v>
                </c:pt>
                <c:pt idx="8">
                  <c:v>34</c:v>
                </c:pt>
                <c:pt idx="9">
                  <c:v>45.4</c:v>
                </c:pt>
                <c:pt idx="10">
                  <c:v>40</c:v>
                </c:pt>
                <c:pt idx="11">
                  <c:v>42.7</c:v>
                </c:pt>
                <c:pt idx="12">
                  <c:v>25.6</c:v>
                </c:pt>
                <c:pt idx="13">
                  <c:v>35.700000000000003</c:v>
                </c:pt>
                <c:pt idx="14">
                  <c:v>32.700000000000003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964-4D4D-9D20-E3B07DB94700}"/>
            </c:ext>
          </c:extLst>
        </c:ser>
        <c:ser>
          <c:idx val="8"/>
          <c:order val="8"/>
          <c:tx>
            <c:strRef>
              <c:f>tabell!$S$20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tabell!$J$21:$J$35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tabell!$S$21:$S$35</c:f>
              <c:numCache>
                <c:formatCode>General</c:formatCode>
                <c:ptCount val="15"/>
                <c:pt idx="0">
                  <c:v>43.1</c:v>
                </c:pt>
                <c:pt idx="1">
                  <c:v>28.9</c:v>
                </c:pt>
                <c:pt idx="2">
                  <c:v>35.9</c:v>
                </c:pt>
                <c:pt idx="3">
                  <c:v>32</c:v>
                </c:pt>
                <c:pt idx="4">
                  <c:v>36.299999999999997</c:v>
                </c:pt>
                <c:pt idx="5">
                  <c:v>38.5</c:v>
                </c:pt>
                <c:pt idx="6">
                  <c:v>32.5</c:v>
                </c:pt>
                <c:pt idx="7">
                  <c:v>38.9</c:v>
                </c:pt>
                <c:pt idx="8">
                  <c:v>31.9</c:v>
                </c:pt>
                <c:pt idx="9">
                  <c:v>45.3</c:v>
                </c:pt>
                <c:pt idx="10">
                  <c:v>37.299999999999997</c:v>
                </c:pt>
                <c:pt idx="11">
                  <c:v>41.5</c:v>
                </c:pt>
                <c:pt idx="12">
                  <c:v>27.2</c:v>
                </c:pt>
                <c:pt idx="13">
                  <c:v>34.5</c:v>
                </c:pt>
                <c:pt idx="14">
                  <c:v>33.1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64-4D4D-9D20-E3B07DB947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2499832"/>
        <c:axId val="602501144"/>
      </c:barChart>
      <c:catAx>
        <c:axId val="602499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02501144"/>
        <c:crosses val="autoZero"/>
        <c:auto val="1"/>
        <c:lblAlgn val="ctr"/>
        <c:lblOffset val="100"/>
        <c:noMultiLvlLbl val="0"/>
      </c:catAx>
      <c:valAx>
        <c:axId val="602501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Antal per 1000 försäkrade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02499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282548388502875E-2"/>
          <c:y val="2.0922490738502969E-2"/>
          <c:w val="0.90768172696652372"/>
          <c:h val="0.8805882613624364"/>
        </c:manualLayout>
      </c:layout>
      <c:lineChart>
        <c:grouping val="standard"/>
        <c:varyColors val="0"/>
        <c:ser>
          <c:idx val="0"/>
          <c:order val="0"/>
          <c:tx>
            <c:strRef>
              <c:f>tabell!$I$29:$J$29</c:f>
              <c:strCache>
                <c:ptCount val="2"/>
                <c:pt idx="0">
                  <c:v>Jönköpings län</c:v>
                </c:pt>
                <c:pt idx="1">
                  <c:v>Kvinnor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tabell!$K$28:$S$28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tabell!$K$29:$S$29</c:f>
              <c:numCache>
                <c:formatCode>General</c:formatCode>
                <c:ptCount val="9"/>
                <c:pt idx="0">
                  <c:v>22</c:v>
                </c:pt>
                <c:pt idx="1">
                  <c:v>24.9</c:v>
                </c:pt>
                <c:pt idx="2">
                  <c:v>24.6</c:v>
                </c:pt>
                <c:pt idx="3">
                  <c:v>26.1</c:v>
                </c:pt>
                <c:pt idx="4">
                  <c:v>26</c:v>
                </c:pt>
                <c:pt idx="5">
                  <c:v>23.8</c:v>
                </c:pt>
                <c:pt idx="6">
                  <c:v>25.9</c:v>
                </c:pt>
                <c:pt idx="7">
                  <c:v>25.4</c:v>
                </c:pt>
                <c:pt idx="8">
                  <c:v>24.6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D1-4936-AA07-7DF2323E03DF}"/>
            </c:ext>
          </c:extLst>
        </c:ser>
        <c:ser>
          <c:idx val="1"/>
          <c:order val="1"/>
          <c:tx>
            <c:strRef>
              <c:f>tabell!$I$30:$J$30</c:f>
              <c:strCache>
                <c:ptCount val="2"/>
                <c:pt idx="0">
                  <c:v>Jönköpings län</c:v>
                </c:pt>
                <c:pt idx="1">
                  <c:v>Män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tabell!$K$28:$S$28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tabell!$K$30:$S$30</c:f>
              <c:numCache>
                <c:formatCode>General</c:formatCode>
                <c:ptCount val="9"/>
                <c:pt idx="0">
                  <c:v>10.5</c:v>
                </c:pt>
                <c:pt idx="1">
                  <c:v>11.6</c:v>
                </c:pt>
                <c:pt idx="2">
                  <c:v>12.1</c:v>
                </c:pt>
                <c:pt idx="3">
                  <c:v>13.5</c:v>
                </c:pt>
                <c:pt idx="4">
                  <c:v>12.7</c:v>
                </c:pt>
                <c:pt idx="5">
                  <c:v>11.1</c:v>
                </c:pt>
                <c:pt idx="6">
                  <c:v>13</c:v>
                </c:pt>
                <c:pt idx="7">
                  <c:v>13.2</c:v>
                </c:pt>
                <c:pt idx="8">
                  <c:v>12.6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5D1-4936-AA07-7DF2323E03DF}"/>
            </c:ext>
          </c:extLst>
        </c:ser>
        <c:ser>
          <c:idx val="2"/>
          <c:order val="2"/>
          <c:tx>
            <c:strRef>
              <c:f>tabell!$I$31:$J$31</c:f>
              <c:strCache>
                <c:ptCount val="2"/>
                <c:pt idx="0">
                  <c:v>Riket</c:v>
                </c:pt>
                <c:pt idx="1">
                  <c:v>Kvinnor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elete val="1"/>
          </c:dLbls>
          <c:cat>
            <c:numRef>
              <c:f>tabell!$K$28:$S$28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tabell!$K$31:$S$31</c:f>
              <c:numCache>
                <c:formatCode>General</c:formatCode>
                <c:ptCount val="9"/>
                <c:pt idx="0">
                  <c:v>21</c:v>
                </c:pt>
                <c:pt idx="1">
                  <c:v>23.4</c:v>
                </c:pt>
                <c:pt idx="2">
                  <c:v>24.1</c:v>
                </c:pt>
                <c:pt idx="3">
                  <c:v>24.5</c:v>
                </c:pt>
                <c:pt idx="4">
                  <c:v>24.7</c:v>
                </c:pt>
                <c:pt idx="5">
                  <c:v>22.6</c:v>
                </c:pt>
                <c:pt idx="6">
                  <c:v>25.1</c:v>
                </c:pt>
                <c:pt idx="7">
                  <c:v>26.2</c:v>
                </c:pt>
                <c:pt idx="8">
                  <c:v>26.6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5D1-4936-AA07-7DF2323E03DF}"/>
            </c:ext>
          </c:extLst>
        </c:ser>
        <c:ser>
          <c:idx val="3"/>
          <c:order val="3"/>
          <c:tx>
            <c:strRef>
              <c:f>tabell!$I$32:$J$32</c:f>
              <c:strCache>
                <c:ptCount val="2"/>
                <c:pt idx="0">
                  <c:v>Riket</c:v>
                </c:pt>
                <c:pt idx="1">
                  <c:v>Män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elete val="1"/>
          </c:dLbls>
          <c:cat>
            <c:numRef>
              <c:f>tabell!$K$28:$S$28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tabell!$K$32:$S$32</c:f>
              <c:numCache>
                <c:formatCode>General</c:formatCode>
                <c:ptCount val="9"/>
                <c:pt idx="0">
                  <c:v>10.9</c:v>
                </c:pt>
                <c:pt idx="1">
                  <c:v>11.7</c:v>
                </c:pt>
                <c:pt idx="2">
                  <c:v>12.2</c:v>
                </c:pt>
                <c:pt idx="3">
                  <c:v>12.1</c:v>
                </c:pt>
                <c:pt idx="4">
                  <c:v>12.1</c:v>
                </c:pt>
                <c:pt idx="5">
                  <c:v>10.9</c:v>
                </c:pt>
                <c:pt idx="6">
                  <c:v>12.7</c:v>
                </c:pt>
                <c:pt idx="7">
                  <c:v>13</c:v>
                </c:pt>
                <c:pt idx="8">
                  <c:v>13.3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45D1-4936-AA07-7DF2323E03D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29129360"/>
        <c:axId val="329120504"/>
      </c:lineChart>
      <c:catAx>
        <c:axId val="32912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29120504"/>
        <c:crosses val="autoZero"/>
        <c:auto val="1"/>
        <c:lblAlgn val="ctr"/>
        <c:lblOffset val="100"/>
        <c:noMultiLvlLbl val="0"/>
      </c:catAx>
      <c:valAx>
        <c:axId val="329120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Andel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2912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Ålder!$M$8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Ålder!$K$9:$L$20</c:f>
              <c:multiLvlStrCache>
                <c:ptCount val="12"/>
                <c:lvl>
                  <c:pt idx="0">
                    <c:v>16-19 år</c:v>
                  </c:pt>
                  <c:pt idx="1">
                    <c:v>20-29 år</c:v>
                  </c:pt>
                  <c:pt idx="2">
                    <c:v>30-39 år</c:v>
                  </c:pt>
                  <c:pt idx="3">
                    <c:v>40-49 år</c:v>
                  </c:pt>
                  <c:pt idx="4">
                    <c:v>50-59 år</c:v>
                  </c:pt>
                  <c:pt idx="5">
                    <c:v>60-64 år</c:v>
                  </c:pt>
                  <c:pt idx="6">
                    <c:v>16-19 år</c:v>
                  </c:pt>
                  <c:pt idx="7">
                    <c:v>20-29 år</c:v>
                  </c:pt>
                  <c:pt idx="8">
                    <c:v>30-39 år</c:v>
                  </c:pt>
                  <c:pt idx="9">
                    <c:v>40-49 år</c:v>
                  </c:pt>
                  <c:pt idx="10">
                    <c:v>50-59 år</c:v>
                  </c:pt>
                  <c:pt idx="11">
                    <c:v>60-64 år</c:v>
                  </c:pt>
                </c:lvl>
                <c:lvl>
                  <c:pt idx="0">
                    <c:v>Kvinnor</c:v>
                  </c:pt>
                  <c:pt idx="6">
                    <c:v>Män</c:v>
                  </c:pt>
                </c:lvl>
              </c:multiLvlStrCache>
            </c:multiLvlStrRef>
          </c:cat>
          <c:val>
            <c:numRef>
              <c:f>Ålder!$M$9:$M$20</c:f>
              <c:numCache>
                <c:formatCode>General</c:formatCode>
                <c:ptCount val="12"/>
                <c:pt idx="0">
                  <c:v>0.7</c:v>
                </c:pt>
                <c:pt idx="1">
                  <c:v>22.3</c:v>
                </c:pt>
                <c:pt idx="2">
                  <c:v>52.9</c:v>
                </c:pt>
                <c:pt idx="3">
                  <c:v>59.3</c:v>
                </c:pt>
                <c:pt idx="4">
                  <c:v>66.3</c:v>
                </c:pt>
                <c:pt idx="5">
                  <c:v>60.6</c:v>
                </c:pt>
                <c:pt idx="6">
                  <c:v>1.5</c:v>
                </c:pt>
                <c:pt idx="7">
                  <c:v>13.1</c:v>
                </c:pt>
                <c:pt idx="8">
                  <c:v>23</c:v>
                </c:pt>
                <c:pt idx="9">
                  <c:v>23.5</c:v>
                </c:pt>
                <c:pt idx="10">
                  <c:v>40.200000000000003</c:v>
                </c:pt>
                <c:pt idx="11">
                  <c:v>40.9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BA89-4955-A33A-DEDE65ED4701}"/>
            </c:ext>
          </c:extLst>
        </c:ser>
        <c:ser>
          <c:idx val="1"/>
          <c:order val="1"/>
          <c:tx>
            <c:strRef>
              <c:f>Ålder!$N$8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Ålder!$K$9:$L$20</c:f>
              <c:multiLvlStrCache>
                <c:ptCount val="12"/>
                <c:lvl>
                  <c:pt idx="0">
                    <c:v>16-19 år</c:v>
                  </c:pt>
                  <c:pt idx="1">
                    <c:v>20-29 år</c:v>
                  </c:pt>
                  <c:pt idx="2">
                    <c:v>30-39 år</c:v>
                  </c:pt>
                  <c:pt idx="3">
                    <c:v>40-49 år</c:v>
                  </c:pt>
                  <c:pt idx="4">
                    <c:v>50-59 år</c:v>
                  </c:pt>
                  <c:pt idx="5">
                    <c:v>60-64 år</c:v>
                  </c:pt>
                  <c:pt idx="6">
                    <c:v>16-19 år</c:v>
                  </c:pt>
                  <c:pt idx="7">
                    <c:v>20-29 år</c:v>
                  </c:pt>
                  <c:pt idx="8">
                    <c:v>30-39 år</c:v>
                  </c:pt>
                  <c:pt idx="9">
                    <c:v>40-49 år</c:v>
                  </c:pt>
                  <c:pt idx="10">
                    <c:v>50-59 år</c:v>
                  </c:pt>
                  <c:pt idx="11">
                    <c:v>60-64 år</c:v>
                  </c:pt>
                </c:lvl>
                <c:lvl>
                  <c:pt idx="0">
                    <c:v>Kvinnor</c:v>
                  </c:pt>
                  <c:pt idx="6">
                    <c:v>Män</c:v>
                  </c:pt>
                </c:lvl>
              </c:multiLvlStrCache>
            </c:multiLvlStrRef>
          </c:cat>
          <c:val>
            <c:numRef>
              <c:f>Ålder!$N$9:$N$20</c:f>
              <c:numCache>
                <c:formatCode>General</c:formatCode>
                <c:ptCount val="12"/>
                <c:pt idx="0">
                  <c:v>1.4</c:v>
                </c:pt>
                <c:pt idx="1">
                  <c:v>23.9</c:v>
                </c:pt>
                <c:pt idx="2">
                  <c:v>52.4</c:v>
                </c:pt>
                <c:pt idx="3">
                  <c:v>62.4</c:v>
                </c:pt>
                <c:pt idx="4">
                  <c:v>69.400000000000006</c:v>
                </c:pt>
                <c:pt idx="5">
                  <c:v>57.2</c:v>
                </c:pt>
                <c:pt idx="6">
                  <c:v>0.4</c:v>
                </c:pt>
                <c:pt idx="7">
                  <c:v>12.9</c:v>
                </c:pt>
                <c:pt idx="8">
                  <c:v>23.9</c:v>
                </c:pt>
                <c:pt idx="9">
                  <c:v>25.1</c:v>
                </c:pt>
                <c:pt idx="10">
                  <c:v>37.700000000000003</c:v>
                </c:pt>
                <c:pt idx="11">
                  <c:v>44.5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BA89-4955-A33A-DEDE65ED4701}"/>
            </c:ext>
          </c:extLst>
        </c:ser>
        <c:ser>
          <c:idx val="2"/>
          <c:order val="2"/>
          <c:tx>
            <c:strRef>
              <c:f>Ålder!$O$8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Ålder!$K$9:$L$20</c:f>
              <c:multiLvlStrCache>
                <c:ptCount val="12"/>
                <c:lvl>
                  <c:pt idx="0">
                    <c:v>16-19 år</c:v>
                  </c:pt>
                  <c:pt idx="1">
                    <c:v>20-29 år</c:v>
                  </c:pt>
                  <c:pt idx="2">
                    <c:v>30-39 år</c:v>
                  </c:pt>
                  <c:pt idx="3">
                    <c:v>40-49 år</c:v>
                  </c:pt>
                  <c:pt idx="4">
                    <c:v>50-59 år</c:v>
                  </c:pt>
                  <c:pt idx="5">
                    <c:v>60-64 år</c:v>
                  </c:pt>
                  <c:pt idx="6">
                    <c:v>16-19 år</c:v>
                  </c:pt>
                  <c:pt idx="7">
                    <c:v>20-29 år</c:v>
                  </c:pt>
                  <c:pt idx="8">
                    <c:v>30-39 år</c:v>
                  </c:pt>
                  <c:pt idx="9">
                    <c:v>40-49 år</c:v>
                  </c:pt>
                  <c:pt idx="10">
                    <c:v>50-59 år</c:v>
                  </c:pt>
                  <c:pt idx="11">
                    <c:v>60-64 år</c:v>
                  </c:pt>
                </c:lvl>
                <c:lvl>
                  <c:pt idx="0">
                    <c:v>Kvinnor</c:v>
                  </c:pt>
                  <c:pt idx="6">
                    <c:v>Män</c:v>
                  </c:pt>
                </c:lvl>
              </c:multiLvlStrCache>
            </c:multiLvlStrRef>
          </c:cat>
          <c:val>
            <c:numRef>
              <c:f>Ålder!$O$9:$O$20</c:f>
              <c:numCache>
                <c:formatCode>General</c:formatCode>
                <c:ptCount val="12"/>
                <c:pt idx="0">
                  <c:v>1.7</c:v>
                </c:pt>
                <c:pt idx="1">
                  <c:v>25.4</c:v>
                </c:pt>
                <c:pt idx="2">
                  <c:v>50.7</c:v>
                </c:pt>
                <c:pt idx="3">
                  <c:v>58.5</c:v>
                </c:pt>
                <c:pt idx="4">
                  <c:v>66.099999999999994</c:v>
                </c:pt>
                <c:pt idx="5">
                  <c:v>57.8</c:v>
                </c:pt>
                <c:pt idx="6">
                  <c:v>0.8</c:v>
                </c:pt>
                <c:pt idx="7">
                  <c:v>13.4</c:v>
                </c:pt>
                <c:pt idx="8">
                  <c:v>22.6</c:v>
                </c:pt>
                <c:pt idx="9">
                  <c:v>24.2</c:v>
                </c:pt>
                <c:pt idx="10">
                  <c:v>35.6</c:v>
                </c:pt>
                <c:pt idx="11">
                  <c:v>43.1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89-4955-A33A-DEDE65ED4701}"/>
            </c:ext>
          </c:extLst>
        </c:ser>
        <c:ser>
          <c:idx val="3"/>
          <c:order val="3"/>
          <c:tx>
            <c:strRef>
              <c:f>Ålder!$P$8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Ålder!$K$9:$L$20</c:f>
              <c:multiLvlStrCache>
                <c:ptCount val="12"/>
                <c:lvl>
                  <c:pt idx="0">
                    <c:v>16-19 år</c:v>
                  </c:pt>
                  <c:pt idx="1">
                    <c:v>20-29 år</c:v>
                  </c:pt>
                  <c:pt idx="2">
                    <c:v>30-39 år</c:v>
                  </c:pt>
                  <c:pt idx="3">
                    <c:v>40-49 år</c:v>
                  </c:pt>
                  <c:pt idx="4">
                    <c:v>50-59 år</c:v>
                  </c:pt>
                  <c:pt idx="5">
                    <c:v>60-64 år</c:v>
                  </c:pt>
                  <c:pt idx="6">
                    <c:v>16-19 år</c:v>
                  </c:pt>
                  <c:pt idx="7">
                    <c:v>20-29 år</c:v>
                  </c:pt>
                  <c:pt idx="8">
                    <c:v>30-39 år</c:v>
                  </c:pt>
                  <c:pt idx="9">
                    <c:v>40-49 år</c:v>
                  </c:pt>
                  <c:pt idx="10">
                    <c:v>50-59 år</c:v>
                  </c:pt>
                  <c:pt idx="11">
                    <c:v>60-64 år</c:v>
                  </c:pt>
                </c:lvl>
                <c:lvl>
                  <c:pt idx="0">
                    <c:v>Kvinnor</c:v>
                  </c:pt>
                  <c:pt idx="6">
                    <c:v>Män</c:v>
                  </c:pt>
                </c:lvl>
              </c:multiLvlStrCache>
            </c:multiLvlStrRef>
          </c:cat>
          <c:val>
            <c:numRef>
              <c:f>Ålder!$P$9:$P$20</c:f>
              <c:numCache>
                <c:formatCode>General</c:formatCode>
                <c:ptCount val="12"/>
                <c:pt idx="0">
                  <c:v>1.2</c:v>
                </c:pt>
                <c:pt idx="1">
                  <c:v>25.7</c:v>
                </c:pt>
                <c:pt idx="2">
                  <c:v>51.4</c:v>
                </c:pt>
                <c:pt idx="3">
                  <c:v>57</c:v>
                </c:pt>
                <c:pt idx="4">
                  <c:v>66.900000000000006</c:v>
                </c:pt>
                <c:pt idx="5">
                  <c:v>58.7</c:v>
                </c:pt>
                <c:pt idx="6">
                  <c:v>0.9</c:v>
                </c:pt>
                <c:pt idx="7">
                  <c:v>14.1</c:v>
                </c:pt>
                <c:pt idx="8">
                  <c:v>24.2</c:v>
                </c:pt>
                <c:pt idx="9">
                  <c:v>23.2</c:v>
                </c:pt>
                <c:pt idx="10">
                  <c:v>35.299999999999997</c:v>
                </c:pt>
                <c:pt idx="11">
                  <c:v>43.5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89-4955-A33A-DEDE65ED4701}"/>
            </c:ext>
          </c:extLst>
        </c:ser>
        <c:ser>
          <c:idx val="4"/>
          <c:order val="4"/>
          <c:tx>
            <c:strRef>
              <c:f>Ålder!$Q$8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Ålder!$K$9:$L$20</c:f>
              <c:multiLvlStrCache>
                <c:ptCount val="12"/>
                <c:lvl>
                  <c:pt idx="0">
                    <c:v>16-19 år</c:v>
                  </c:pt>
                  <c:pt idx="1">
                    <c:v>20-29 år</c:v>
                  </c:pt>
                  <c:pt idx="2">
                    <c:v>30-39 år</c:v>
                  </c:pt>
                  <c:pt idx="3">
                    <c:v>40-49 år</c:v>
                  </c:pt>
                  <c:pt idx="4">
                    <c:v>50-59 år</c:v>
                  </c:pt>
                  <c:pt idx="5">
                    <c:v>60-64 år</c:v>
                  </c:pt>
                  <c:pt idx="6">
                    <c:v>16-19 år</c:v>
                  </c:pt>
                  <c:pt idx="7">
                    <c:v>20-29 år</c:v>
                  </c:pt>
                  <c:pt idx="8">
                    <c:v>30-39 år</c:v>
                  </c:pt>
                  <c:pt idx="9">
                    <c:v>40-49 år</c:v>
                  </c:pt>
                  <c:pt idx="10">
                    <c:v>50-59 år</c:v>
                  </c:pt>
                  <c:pt idx="11">
                    <c:v>60-64 år</c:v>
                  </c:pt>
                </c:lvl>
                <c:lvl>
                  <c:pt idx="0">
                    <c:v>Kvinnor</c:v>
                  </c:pt>
                  <c:pt idx="6">
                    <c:v>Män</c:v>
                  </c:pt>
                </c:lvl>
              </c:multiLvlStrCache>
            </c:multiLvlStrRef>
          </c:cat>
          <c:val>
            <c:numRef>
              <c:f>Ålder!$Q$9:$Q$20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50.4</c:v>
                </c:pt>
                <c:pt idx="3">
                  <c:v>55</c:v>
                </c:pt>
                <c:pt idx="4">
                  <c:v>62.3</c:v>
                </c:pt>
                <c:pt idx="5">
                  <c:v>55.2</c:v>
                </c:pt>
                <c:pt idx="6">
                  <c:v>0</c:v>
                </c:pt>
                <c:pt idx="7">
                  <c:v>0</c:v>
                </c:pt>
                <c:pt idx="8">
                  <c:v>22.6</c:v>
                </c:pt>
                <c:pt idx="9">
                  <c:v>24</c:v>
                </c:pt>
                <c:pt idx="10">
                  <c:v>33.6</c:v>
                </c:pt>
                <c:pt idx="11">
                  <c:v>40.9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89-4955-A33A-DEDE65ED4701}"/>
            </c:ext>
          </c:extLst>
        </c:ser>
        <c:ser>
          <c:idx val="5"/>
          <c:order val="5"/>
          <c:tx>
            <c:strRef>
              <c:f>Ålder!$R$8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Ålder!$K$9:$L$20</c:f>
              <c:multiLvlStrCache>
                <c:ptCount val="12"/>
                <c:lvl>
                  <c:pt idx="0">
                    <c:v>16-19 år</c:v>
                  </c:pt>
                  <c:pt idx="1">
                    <c:v>20-29 år</c:v>
                  </c:pt>
                  <c:pt idx="2">
                    <c:v>30-39 år</c:v>
                  </c:pt>
                  <c:pt idx="3">
                    <c:v>40-49 år</c:v>
                  </c:pt>
                  <c:pt idx="4">
                    <c:v>50-59 år</c:v>
                  </c:pt>
                  <c:pt idx="5">
                    <c:v>60-64 år</c:v>
                  </c:pt>
                  <c:pt idx="6">
                    <c:v>16-19 år</c:v>
                  </c:pt>
                  <c:pt idx="7">
                    <c:v>20-29 år</c:v>
                  </c:pt>
                  <c:pt idx="8">
                    <c:v>30-39 år</c:v>
                  </c:pt>
                  <c:pt idx="9">
                    <c:v>40-49 år</c:v>
                  </c:pt>
                  <c:pt idx="10">
                    <c:v>50-59 år</c:v>
                  </c:pt>
                  <c:pt idx="11">
                    <c:v>60-64 år</c:v>
                  </c:pt>
                </c:lvl>
                <c:lvl>
                  <c:pt idx="0">
                    <c:v>Kvinnor</c:v>
                  </c:pt>
                  <c:pt idx="6">
                    <c:v>Män</c:v>
                  </c:pt>
                </c:lvl>
              </c:multiLvlStrCache>
            </c:multiLvlStrRef>
          </c:cat>
          <c:val>
            <c:numRef>
              <c:f>Ålder!$R$9:$R$20</c:f>
              <c:numCache>
                <c:formatCode>General</c:formatCode>
                <c:ptCount val="12"/>
                <c:pt idx="0">
                  <c:v>0.8</c:v>
                </c:pt>
                <c:pt idx="1">
                  <c:v>24.9</c:v>
                </c:pt>
                <c:pt idx="2">
                  <c:v>47.8</c:v>
                </c:pt>
                <c:pt idx="3">
                  <c:v>48.9</c:v>
                </c:pt>
                <c:pt idx="4">
                  <c:v>59.5</c:v>
                </c:pt>
                <c:pt idx="5">
                  <c:v>55.4</c:v>
                </c:pt>
                <c:pt idx="6">
                  <c:v>0.7</c:v>
                </c:pt>
                <c:pt idx="7">
                  <c:v>13.6</c:v>
                </c:pt>
                <c:pt idx="8">
                  <c:v>22.2</c:v>
                </c:pt>
                <c:pt idx="9">
                  <c:v>23.6</c:v>
                </c:pt>
                <c:pt idx="10">
                  <c:v>32</c:v>
                </c:pt>
                <c:pt idx="11">
                  <c:v>41.4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89-4955-A33A-DEDE65ED4701}"/>
            </c:ext>
          </c:extLst>
        </c:ser>
        <c:ser>
          <c:idx val="6"/>
          <c:order val="6"/>
          <c:tx>
            <c:strRef>
              <c:f>Ålder!$S$8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Ålder!$K$9:$L$20</c:f>
              <c:multiLvlStrCache>
                <c:ptCount val="12"/>
                <c:lvl>
                  <c:pt idx="0">
                    <c:v>16-19 år</c:v>
                  </c:pt>
                  <c:pt idx="1">
                    <c:v>20-29 år</c:v>
                  </c:pt>
                  <c:pt idx="2">
                    <c:v>30-39 år</c:v>
                  </c:pt>
                  <c:pt idx="3">
                    <c:v>40-49 år</c:v>
                  </c:pt>
                  <c:pt idx="4">
                    <c:v>50-59 år</c:v>
                  </c:pt>
                  <c:pt idx="5">
                    <c:v>60-64 år</c:v>
                  </c:pt>
                  <c:pt idx="6">
                    <c:v>16-19 år</c:v>
                  </c:pt>
                  <c:pt idx="7">
                    <c:v>20-29 år</c:v>
                  </c:pt>
                  <c:pt idx="8">
                    <c:v>30-39 år</c:v>
                  </c:pt>
                  <c:pt idx="9">
                    <c:v>40-49 år</c:v>
                  </c:pt>
                  <c:pt idx="10">
                    <c:v>50-59 år</c:v>
                  </c:pt>
                  <c:pt idx="11">
                    <c:v>60-64 år</c:v>
                  </c:pt>
                </c:lvl>
                <c:lvl>
                  <c:pt idx="0">
                    <c:v>Kvinnor</c:v>
                  </c:pt>
                  <c:pt idx="6">
                    <c:v>Män</c:v>
                  </c:pt>
                </c:lvl>
              </c:multiLvlStrCache>
            </c:multiLvlStrRef>
          </c:cat>
          <c:val>
            <c:numRef>
              <c:f>Ålder!$S$9:$S$20</c:f>
              <c:numCache>
                <c:formatCode>General</c:formatCode>
                <c:ptCount val="12"/>
                <c:pt idx="0">
                  <c:v>0.6</c:v>
                </c:pt>
                <c:pt idx="1">
                  <c:v>23.8</c:v>
                </c:pt>
                <c:pt idx="2">
                  <c:v>50.2</c:v>
                </c:pt>
                <c:pt idx="3">
                  <c:v>58.6</c:v>
                </c:pt>
                <c:pt idx="4">
                  <c:v>67.900000000000006</c:v>
                </c:pt>
                <c:pt idx="5">
                  <c:v>59.7</c:v>
                </c:pt>
                <c:pt idx="6">
                  <c:v>0.8</c:v>
                </c:pt>
                <c:pt idx="7">
                  <c:v>13.2</c:v>
                </c:pt>
                <c:pt idx="8">
                  <c:v>25.6</c:v>
                </c:pt>
                <c:pt idx="9">
                  <c:v>26.8</c:v>
                </c:pt>
                <c:pt idx="10">
                  <c:v>36.4</c:v>
                </c:pt>
                <c:pt idx="11">
                  <c:v>48.1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89-4955-A33A-DEDE65ED4701}"/>
            </c:ext>
          </c:extLst>
        </c:ser>
        <c:ser>
          <c:idx val="7"/>
          <c:order val="7"/>
          <c:tx>
            <c:strRef>
              <c:f>Ålder!$T$8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Ålder!$K$9:$L$20</c:f>
              <c:multiLvlStrCache>
                <c:ptCount val="12"/>
                <c:lvl>
                  <c:pt idx="0">
                    <c:v>16-19 år</c:v>
                  </c:pt>
                  <c:pt idx="1">
                    <c:v>20-29 år</c:v>
                  </c:pt>
                  <c:pt idx="2">
                    <c:v>30-39 år</c:v>
                  </c:pt>
                  <c:pt idx="3">
                    <c:v>40-49 år</c:v>
                  </c:pt>
                  <c:pt idx="4">
                    <c:v>50-59 år</c:v>
                  </c:pt>
                  <c:pt idx="5">
                    <c:v>60-64 år</c:v>
                  </c:pt>
                  <c:pt idx="6">
                    <c:v>16-19 år</c:v>
                  </c:pt>
                  <c:pt idx="7">
                    <c:v>20-29 år</c:v>
                  </c:pt>
                  <c:pt idx="8">
                    <c:v>30-39 år</c:v>
                  </c:pt>
                  <c:pt idx="9">
                    <c:v>40-49 år</c:v>
                  </c:pt>
                  <c:pt idx="10">
                    <c:v>50-59 år</c:v>
                  </c:pt>
                  <c:pt idx="11">
                    <c:v>60-64 år</c:v>
                  </c:pt>
                </c:lvl>
                <c:lvl>
                  <c:pt idx="0">
                    <c:v>Kvinnor</c:v>
                  </c:pt>
                  <c:pt idx="6">
                    <c:v>Män</c:v>
                  </c:pt>
                </c:lvl>
              </c:multiLvlStrCache>
            </c:multiLvlStrRef>
          </c:cat>
          <c:val>
            <c:numRef>
              <c:f>Ålder!$T$9:$T$20</c:f>
              <c:numCache>
                <c:formatCode>General</c:formatCode>
                <c:ptCount val="12"/>
                <c:pt idx="0">
                  <c:v>1.6</c:v>
                </c:pt>
                <c:pt idx="1">
                  <c:v>24.8</c:v>
                </c:pt>
                <c:pt idx="2">
                  <c:v>50.6</c:v>
                </c:pt>
                <c:pt idx="3">
                  <c:v>56.4</c:v>
                </c:pt>
                <c:pt idx="4">
                  <c:v>63.9</c:v>
                </c:pt>
                <c:pt idx="5">
                  <c:v>65.099999999999994</c:v>
                </c:pt>
                <c:pt idx="6">
                  <c:v>0.9</c:v>
                </c:pt>
                <c:pt idx="7">
                  <c:v>13.8</c:v>
                </c:pt>
                <c:pt idx="8">
                  <c:v>23.8</c:v>
                </c:pt>
                <c:pt idx="9">
                  <c:v>26.8</c:v>
                </c:pt>
                <c:pt idx="10">
                  <c:v>34.1</c:v>
                </c:pt>
                <c:pt idx="11">
                  <c:v>49.5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A89-4955-A33A-DEDE65ED4701}"/>
            </c:ext>
          </c:extLst>
        </c:ser>
        <c:ser>
          <c:idx val="8"/>
          <c:order val="8"/>
          <c:tx>
            <c:strRef>
              <c:f>Ålder!$U$8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Ålder!$K$9:$L$20</c:f>
              <c:multiLvlStrCache>
                <c:ptCount val="12"/>
                <c:lvl>
                  <c:pt idx="0">
                    <c:v>16-19 år</c:v>
                  </c:pt>
                  <c:pt idx="1">
                    <c:v>20-29 år</c:v>
                  </c:pt>
                  <c:pt idx="2">
                    <c:v>30-39 år</c:v>
                  </c:pt>
                  <c:pt idx="3">
                    <c:v>40-49 år</c:v>
                  </c:pt>
                  <c:pt idx="4">
                    <c:v>50-59 år</c:v>
                  </c:pt>
                  <c:pt idx="5">
                    <c:v>60-64 år</c:v>
                  </c:pt>
                  <c:pt idx="6">
                    <c:v>16-19 år</c:v>
                  </c:pt>
                  <c:pt idx="7">
                    <c:v>20-29 år</c:v>
                  </c:pt>
                  <c:pt idx="8">
                    <c:v>30-39 år</c:v>
                  </c:pt>
                  <c:pt idx="9">
                    <c:v>40-49 år</c:v>
                  </c:pt>
                  <c:pt idx="10">
                    <c:v>50-59 år</c:v>
                  </c:pt>
                  <c:pt idx="11">
                    <c:v>60-64 år</c:v>
                  </c:pt>
                </c:lvl>
                <c:lvl>
                  <c:pt idx="0">
                    <c:v>Kvinnor</c:v>
                  </c:pt>
                  <c:pt idx="6">
                    <c:v>Män</c:v>
                  </c:pt>
                </c:lvl>
              </c:multiLvlStrCache>
            </c:multiLvlStrRef>
          </c:cat>
          <c:val>
            <c:numRef>
              <c:f>Ålder!$U$9:$U$20</c:f>
              <c:numCache>
                <c:formatCode>General</c:formatCode>
                <c:ptCount val="12"/>
                <c:pt idx="0">
                  <c:v>1.9</c:v>
                </c:pt>
                <c:pt idx="1">
                  <c:v>26.2</c:v>
                </c:pt>
                <c:pt idx="2">
                  <c:v>50.3</c:v>
                </c:pt>
                <c:pt idx="3">
                  <c:v>53.3</c:v>
                </c:pt>
                <c:pt idx="4">
                  <c:v>59.5</c:v>
                </c:pt>
                <c:pt idx="5">
                  <c:v>60.9</c:v>
                </c:pt>
                <c:pt idx="6">
                  <c:v>0.6</c:v>
                </c:pt>
                <c:pt idx="7">
                  <c:v>13.9</c:v>
                </c:pt>
                <c:pt idx="8">
                  <c:v>24.8</c:v>
                </c:pt>
                <c:pt idx="9">
                  <c:v>23.9</c:v>
                </c:pt>
                <c:pt idx="10">
                  <c:v>32.4</c:v>
                </c:pt>
                <c:pt idx="11">
                  <c:v>46.3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89-4955-A33A-DEDE65ED4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2499832"/>
        <c:axId val="602501144"/>
        <c:extLst/>
      </c:barChart>
      <c:catAx>
        <c:axId val="602499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02501144"/>
        <c:crosses val="autoZero"/>
        <c:auto val="1"/>
        <c:lblAlgn val="ctr"/>
        <c:lblOffset val="100"/>
        <c:noMultiLvlLbl val="0"/>
      </c:catAx>
      <c:valAx>
        <c:axId val="602501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Andel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02499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tabell!$J$9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tabell!$I$10:$I$24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Samtliga kommuner</c:v>
                </c:pt>
                <c:pt idx="14">
                  <c:v>Riket</c:v>
                </c:pt>
              </c:strCache>
            </c:strRef>
          </c:cat>
          <c:val>
            <c:numRef>
              <c:f>tabell!$J$10:$J$24</c:f>
              <c:numCache>
                <c:formatCode>0.0</c:formatCode>
                <c:ptCount val="15"/>
                <c:pt idx="0">
                  <c:v>18</c:v>
                </c:pt>
                <c:pt idx="1">
                  <c:v>9.6999999999999993</c:v>
                </c:pt>
                <c:pt idx="2">
                  <c:v>17.8</c:v>
                </c:pt>
                <c:pt idx="3">
                  <c:v>24.7</c:v>
                </c:pt>
                <c:pt idx="4">
                  <c:v>12.2</c:v>
                </c:pt>
                <c:pt idx="5">
                  <c:v>19.399999999999999</c:v>
                </c:pt>
                <c:pt idx="6">
                  <c:v>18.399999999999999</c:v>
                </c:pt>
                <c:pt idx="7">
                  <c:v>17</c:v>
                </c:pt>
                <c:pt idx="8">
                  <c:v>11.5</c:v>
                </c:pt>
                <c:pt idx="9">
                  <c:v>19.899999999999999</c:v>
                </c:pt>
                <c:pt idx="10">
                  <c:v>22.2</c:v>
                </c:pt>
                <c:pt idx="11">
                  <c:v>22.1</c:v>
                </c:pt>
                <c:pt idx="12">
                  <c:v>19.600000000000001</c:v>
                </c:pt>
                <c:pt idx="13" formatCode="General">
                  <c:v>17.899999999999999</c:v>
                </c:pt>
                <c:pt idx="14" formatCode="General">
                  <c:v>17.5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80B5-4D8F-89F2-17A8F0F0E5D0}"/>
            </c:ext>
          </c:extLst>
        </c:ser>
        <c:ser>
          <c:idx val="1"/>
          <c:order val="1"/>
          <c:tx>
            <c:strRef>
              <c:f>tabell!$K$9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tabell!$I$10:$I$24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Samtliga kommuner</c:v>
                </c:pt>
                <c:pt idx="14">
                  <c:v>Riket</c:v>
                </c:pt>
              </c:strCache>
            </c:strRef>
          </c:cat>
          <c:val>
            <c:numRef>
              <c:f>tabell!$K$10:$K$24</c:f>
              <c:numCache>
                <c:formatCode>0.0</c:formatCode>
                <c:ptCount val="15"/>
                <c:pt idx="0">
                  <c:v>15.3</c:v>
                </c:pt>
                <c:pt idx="1">
                  <c:v>14.1</c:v>
                </c:pt>
                <c:pt idx="2">
                  <c:v>20.7</c:v>
                </c:pt>
                <c:pt idx="3">
                  <c:v>25.5</c:v>
                </c:pt>
                <c:pt idx="4">
                  <c:v>14.9</c:v>
                </c:pt>
                <c:pt idx="5">
                  <c:v>20.6</c:v>
                </c:pt>
                <c:pt idx="6">
                  <c:v>21.8</c:v>
                </c:pt>
                <c:pt idx="7">
                  <c:v>21</c:v>
                </c:pt>
                <c:pt idx="8">
                  <c:v>13</c:v>
                </c:pt>
                <c:pt idx="9">
                  <c:v>21.2</c:v>
                </c:pt>
                <c:pt idx="10">
                  <c:v>22.6</c:v>
                </c:pt>
                <c:pt idx="11">
                  <c:v>23.6</c:v>
                </c:pt>
                <c:pt idx="12">
                  <c:v>18.2</c:v>
                </c:pt>
                <c:pt idx="13" formatCode="General">
                  <c:v>20.2</c:v>
                </c:pt>
                <c:pt idx="14" formatCode="General">
                  <c:v>19.5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80B5-4D8F-89F2-17A8F0F0E5D0}"/>
            </c:ext>
          </c:extLst>
        </c:ser>
        <c:ser>
          <c:idx val="2"/>
          <c:order val="2"/>
          <c:tx>
            <c:strRef>
              <c:f>tabell!$L$9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tabell!$I$10:$I$24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Samtliga kommuner</c:v>
                </c:pt>
                <c:pt idx="14">
                  <c:v>Riket</c:v>
                </c:pt>
              </c:strCache>
            </c:strRef>
          </c:cat>
          <c:val>
            <c:numRef>
              <c:f>tabell!$L$10:$L$24</c:f>
              <c:numCache>
                <c:formatCode>General</c:formatCode>
                <c:ptCount val="15"/>
                <c:pt idx="0">
                  <c:v>16.600000000000001</c:v>
                </c:pt>
                <c:pt idx="1">
                  <c:v>10.9</c:v>
                </c:pt>
                <c:pt idx="2">
                  <c:v>23</c:v>
                </c:pt>
                <c:pt idx="3">
                  <c:v>21.5</c:v>
                </c:pt>
                <c:pt idx="4">
                  <c:v>14.8</c:v>
                </c:pt>
                <c:pt idx="5">
                  <c:v>23</c:v>
                </c:pt>
                <c:pt idx="6">
                  <c:v>21.1</c:v>
                </c:pt>
                <c:pt idx="7">
                  <c:v>19.2</c:v>
                </c:pt>
                <c:pt idx="8">
                  <c:v>12.7</c:v>
                </c:pt>
                <c:pt idx="9">
                  <c:v>22.9</c:v>
                </c:pt>
                <c:pt idx="10">
                  <c:v>25.2</c:v>
                </c:pt>
                <c:pt idx="11">
                  <c:v>26.6</c:v>
                </c:pt>
                <c:pt idx="12">
                  <c:v>20.3</c:v>
                </c:pt>
                <c:pt idx="13">
                  <c:v>20.2</c:v>
                </c:pt>
                <c:pt idx="1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B5-4D8F-89F2-17A8F0F0E5D0}"/>
            </c:ext>
          </c:extLst>
        </c:ser>
        <c:ser>
          <c:idx val="3"/>
          <c:order val="3"/>
          <c:tx>
            <c:strRef>
              <c:f>tabell!$M$9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tabell!$I$10:$I$24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Samtliga kommuner</c:v>
                </c:pt>
                <c:pt idx="14">
                  <c:v>Riket</c:v>
                </c:pt>
              </c:strCache>
            </c:strRef>
          </c:cat>
          <c:val>
            <c:numRef>
              <c:f>tabell!$M$10:$M$24</c:f>
              <c:numCache>
                <c:formatCode>General</c:formatCode>
                <c:ptCount val="15"/>
                <c:pt idx="0">
                  <c:v>23.3</c:v>
                </c:pt>
                <c:pt idx="1">
                  <c:v>13.5</c:v>
                </c:pt>
                <c:pt idx="2">
                  <c:v>23.8</c:v>
                </c:pt>
                <c:pt idx="3">
                  <c:v>26.8</c:v>
                </c:pt>
                <c:pt idx="4">
                  <c:v>17.2</c:v>
                </c:pt>
                <c:pt idx="5">
                  <c:v>22.1</c:v>
                </c:pt>
                <c:pt idx="6">
                  <c:v>22.2</c:v>
                </c:pt>
                <c:pt idx="7">
                  <c:v>21.3</c:v>
                </c:pt>
                <c:pt idx="8">
                  <c:v>15.9</c:v>
                </c:pt>
                <c:pt idx="9">
                  <c:v>24.1</c:v>
                </c:pt>
                <c:pt idx="10">
                  <c:v>26.5</c:v>
                </c:pt>
                <c:pt idx="11">
                  <c:v>23.6</c:v>
                </c:pt>
                <c:pt idx="12">
                  <c:v>20.100000000000001</c:v>
                </c:pt>
                <c:pt idx="13">
                  <c:v>21.6</c:v>
                </c:pt>
                <c:pt idx="14">
                  <c:v>20.2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B5-4D8F-89F2-17A8F0F0E5D0}"/>
            </c:ext>
          </c:extLst>
        </c:ser>
        <c:ser>
          <c:idx val="4"/>
          <c:order val="4"/>
          <c:tx>
            <c:strRef>
              <c:f>tabell!$N$9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tabell!$I$10:$I$24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Samtliga kommuner</c:v>
                </c:pt>
                <c:pt idx="14">
                  <c:v>Riket</c:v>
                </c:pt>
              </c:strCache>
            </c:strRef>
          </c:cat>
          <c:val>
            <c:numRef>
              <c:f>tabell!$N$10:$N$24</c:f>
              <c:numCache>
                <c:formatCode>General</c:formatCode>
                <c:ptCount val="15"/>
                <c:pt idx="0">
                  <c:v>23.1</c:v>
                </c:pt>
                <c:pt idx="1">
                  <c:v>21.6</c:v>
                </c:pt>
                <c:pt idx="2">
                  <c:v>19.5</c:v>
                </c:pt>
                <c:pt idx="3">
                  <c:v>29.5</c:v>
                </c:pt>
                <c:pt idx="4">
                  <c:v>15.8</c:v>
                </c:pt>
                <c:pt idx="5">
                  <c:v>18.7</c:v>
                </c:pt>
                <c:pt idx="6">
                  <c:v>23.1</c:v>
                </c:pt>
                <c:pt idx="7">
                  <c:v>16.8</c:v>
                </c:pt>
                <c:pt idx="8">
                  <c:v>16.100000000000001</c:v>
                </c:pt>
                <c:pt idx="9">
                  <c:v>22.3</c:v>
                </c:pt>
                <c:pt idx="10">
                  <c:v>22.1</c:v>
                </c:pt>
                <c:pt idx="11">
                  <c:v>27.9</c:v>
                </c:pt>
                <c:pt idx="12">
                  <c:v>19.399999999999999</c:v>
                </c:pt>
                <c:pt idx="13">
                  <c:v>21.3</c:v>
                </c:pt>
                <c:pt idx="14">
                  <c:v>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B5-4D8F-89F2-17A8F0F0E5D0}"/>
            </c:ext>
          </c:extLst>
        </c:ser>
        <c:ser>
          <c:idx val="5"/>
          <c:order val="5"/>
          <c:tx>
            <c:strRef>
              <c:f>tabell!$O$9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tabell!$I$10:$I$24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Samtliga kommuner</c:v>
                </c:pt>
                <c:pt idx="14">
                  <c:v>Riket</c:v>
                </c:pt>
              </c:strCache>
            </c:strRef>
          </c:cat>
          <c:val>
            <c:numRef>
              <c:f>tabell!$O$10:$O$24</c:f>
              <c:numCache>
                <c:formatCode>General</c:formatCode>
                <c:ptCount val="15"/>
                <c:pt idx="0">
                  <c:v>16.899999999999999</c:v>
                </c:pt>
                <c:pt idx="1">
                  <c:v>21.1</c:v>
                </c:pt>
                <c:pt idx="2">
                  <c:v>17</c:v>
                </c:pt>
                <c:pt idx="3">
                  <c:v>25.5</c:v>
                </c:pt>
                <c:pt idx="4">
                  <c:v>14.8</c:v>
                </c:pt>
                <c:pt idx="5">
                  <c:v>21.3</c:v>
                </c:pt>
                <c:pt idx="6">
                  <c:v>20.399999999999999</c:v>
                </c:pt>
                <c:pt idx="7">
                  <c:v>16.100000000000001</c:v>
                </c:pt>
                <c:pt idx="8">
                  <c:v>15.1</c:v>
                </c:pt>
                <c:pt idx="9">
                  <c:v>21</c:v>
                </c:pt>
                <c:pt idx="10">
                  <c:v>18.8</c:v>
                </c:pt>
                <c:pt idx="11">
                  <c:v>23.5</c:v>
                </c:pt>
                <c:pt idx="12">
                  <c:v>18.2</c:v>
                </c:pt>
                <c:pt idx="13">
                  <c:v>19.100000000000001</c:v>
                </c:pt>
                <c:pt idx="14">
                  <c:v>18.399999999999999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0B5-4D8F-89F2-17A8F0F0E5D0}"/>
            </c:ext>
          </c:extLst>
        </c:ser>
        <c:ser>
          <c:idx val="6"/>
          <c:order val="6"/>
          <c:tx>
            <c:strRef>
              <c:f>tabell!$P$9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tabell!$I$10:$I$24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Samtliga kommuner</c:v>
                </c:pt>
                <c:pt idx="14">
                  <c:v>Riket</c:v>
                </c:pt>
              </c:strCache>
            </c:strRef>
          </c:cat>
          <c:val>
            <c:numRef>
              <c:f>tabell!$P$10:$P$24</c:f>
              <c:numCache>
                <c:formatCode>General</c:formatCode>
                <c:ptCount val="15"/>
                <c:pt idx="0">
                  <c:v>29.3</c:v>
                </c:pt>
                <c:pt idx="1">
                  <c:v>22.2</c:v>
                </c:pt>
                <c:pt idx="2">
                  <c:v>22.5</c:v>
                </c:pt>
                <c:pt idx="3">
                  <c:v>25.3</c:v>
                </c:pt>
                <c:pt idx="4">
                  <c:v>15.9</c:v>
                </c:pt>
                <c:pt idx="5">
                  <c:v>21.6</c:v>
                </c:pt>
                <c:pt idx="6">
                  <c:v>21.7</c:v>
                </c:pt>
                <c:pt idx="7">
                  <c:v>18.2</c:v>
                </c:pt>
                <c:pt idx="8">
                  <c:v>18.3</c:v>
                </c:pt>
                <c:pt idx="9">
                  <c:v>23.6</c:v>
                </c:pt>
                <c:pt idx="10">
                  <c:v>20.399999999999999</c:v>
                </c:pt>
                <c:pt idx="11">
                  <c:v>25.5</c:v>
                </c:pt>
                <c:pt idx="12">
                  <c:v>24.7</c:v>
                </c:pt>
                <c:pt idx="13">
                  <c:v>21.2</c:v>
                </c:pt>
                <c:pt idx="14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B5-4D8F-89F2-17A8F0F0E5D0}"/>
            </c:ext>
          </c:extLst>
        </c:ser>
        <c:ser>
          <c:idx val="7"/>
          <c:order val="7"/>
          <c:tx>
            <c:strRef>
              <c:f>tabell!$Q$9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tabell!$I$10:$I$24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Samtliga kommuner</c:v>
                </c:pt>
                <c:pt idx="14">
                  <c:v>Riket</c:v>
                </c:pt>
              </c:strCache>
            </c:strRef>
          </c:cat>
          <c:val>
            <c:numRef>
              <c:f>tabell!$Q$10:$Q$24</c:f>
              <c:numCache>
                <c:formatCode>General</c:formatCode>
                <c:ptCount val="15"/>
                <c:pt idx="0">
                  <c:v>25.9</c:v>
                </c:pt>
                <c:pt idx="1">
                  <c:v>19.899999999999999</c:v>
                </c:pt>
                <c:pt idx="2">
                  <c:v>21.9</c:v>
                </c:pt>
                <c:pt idx="3">
                  <c:v>27.5</c:v>
                </c:pt>
                <c:pt idx="4">
                  <c:v>15</c:v>
                </c:pt>
                <c:pt idx="5">
                  <c:v>21.6</c:v>
                </c:pt>
                <c:pt idx="6">
                  <c:v>21.8</c:v>
                </c:pt>
                <c:pt idx="7">
                  <c:v>19.7</c:v>
                </c:pt>
                <c:pt idx="8">
                  <c:v>15.5</c:v>
                </c:pt>
                <c:pt idx="9">
                  <c:v>22.6</c:v>
                </c:pt>
                <c:pt idx="10">
                  <c:v>21.3</c:v>
                </c:pt>
                <c:pt idx="11">
                  <c:v>25.6</c:v>
                </c:pt>
                <c:pt idx="12">
                  <c:v>22.1</c:v>
                </c:pt>
                <c:pt idx="13">
                  <c:v>21</c:v>
                </c:pt>
                <c:pt idx="14">
                  <c:v>21.5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0B5-4D8F-89F2-17A8F0F0E5D0}"/>
            </c:ext>
          </c:extLst>
        </c:ser>
        <c:ser>
          <c:idx val="8"/>
          <c:order val="8"/>
          <c:tx>
            <c:strRef>
              <c:f>tabell!$R$9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tabell!$I$10:$I$24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Samtliga kommuner</c:v>
                </c:pt>
                <c:pt idx="14">
                  <c:v>Riket</c:v>
                </c:pt>
              </c:strCache>
            </c:strRef>
          </c:cat>
          <c:val>
            <c:numRef>
              <c:f>tabell!$R$10:$R$24</c:f>
              <c:numCache>
                <c:formatCode>General</c:formatCode>
                <c:ptCount val="15"/>
                <c:pt idx="0">
                  <c:v>25.5</c:v>
                </c:pt>
                <c:pt idx="1">
                  <c:v>13.9</c:v>
                </c:pt>
                <c:pt idx="2">
                  <c:v>21</c:v>
                </c:pt>
                <c:pt idx="3">
                  <c:v>22.9</c:v>
                </c:pt>
                <c:pt idx="4">
                  <c:v>17</c:v>
                </c:pt>
                <c:pt idx="5">
                  <c:v>23.3</c:v>
                </c:pt>
                <c:pt idx="6">
                  <c:v>21</c:v>
                </c:pt>
                <c:pt idx="7">
                  <c:v>18</c:v>
                </c:pt>
                <c:pt idx="8">
                  <c:v>17.5</c:v>
                </c:pt>
                <c:pt idx="9">
                  <c:v>23.9</c:v>
                </c:pt>
                <c:pt idx="10">
                  <c:v>18.2</c:v>
                </c:pt>
                <c:pt idx="11">
                  <c:v>23.3</c:v>
                </c:pt>
                <c:pt idx="12">
                  <c:v>21.5</c:v>
                </c:pt>
                <c:pt idx="13">
                  <c:v>20.2</c:v>
                </c:pt>
                <c:pt idx="14">
                  <c:v>21.9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0B5-4D8F-89F2-17A8F0F0E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2499832"/>
        <c:axId val="602501144"/>
        <c:extLst/>
      </c:barChart>
      <c:catAx>
        <c:axId val="602499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02501144"/>
        <c:crosses val="autoZero"/>
        <c:auto val="1"/>
        <c:lblAlgn val="ctr"/>
        <c:lblOffset val="100"/>
        <c:noMultiLvlLbl val="0"/>
      </c:catAx>
      <c:valAx>
        <c:axId val="602501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Andel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02499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tabell!$I$22:$J$22</c:f>
              <c:strCache>
                <c:ptCount val="2"/>
                <c:pt idx="0">
                  <c:v>Kvinnor</c:v>
                </c:pt>
                <c:pt idx="1">
                  <c:v>Jönköpings län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tabell!$K$21:$S$21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tabell!$K$22:$S$22</c:f>
              <c:numCache>
                <c:formatCode>General</c:formatCode>
                <c:ptCount val="9"/>
                <c:pt idx="0">
                  <c:v>32.769999999999996</c:v>
                </c:pt>
                <c:pt idx="1">
                  <c:v>35.159999999999997</c:v>
                </c:pt>
                <c:pt idx="2">
                  <c:v>33.5</c:v>
                </c:pt>
                <c:pt idx="3">
                  <c:v>34.74</c:v>
                </c:pt>
                <c:pt idx="4">
                  <c:v>32.58</c:v>
                </c:pt>
                <c:pt idx="5">
                  <c:v>29.32</c:v>
                </c:pt>
                <c:pt idx="6">
                  <c:v>34.36</c:v>
                </c:pt>
                <c:pt idx="7">
                  <c:v>33.599999999999994</c:v>
                </c:pt>
                <c:pt idx="8" formatCode="0.0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2F-4531-81D0-842539A067CB}"/>
            </c:ext>
          </c:extLst>
        </c:ser>
        <c:ser>
          <c:idx val="1"/>
          <c:order val="1"/>
          <c:tx>
            <c:strRef>
              <c:f>tabell!$I$23:$J$23</c:f>
              <c:strCache>
                <c:ptCount val="2"/>
                <c:pt idx="0">
                  <c:v>Kvinnor</c:v>
                </c:pt>
                <c:pt idx="1">
                  <c:v>Riket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tabell!$K$21:$S$21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tabell!$K$23:$S$23</c:f>
              <c:numCache>
                <c:formatCode>General</c:formatCode>
                <c:ptCount val="9"/>
                <c:pt idx="0">
                  <c:v>31.72</c:v>
                </c:pt>
                <c:pt idx="1">
                  <c:v>33.020000000000003</c:v>
                </c:pt>
                <c:pt idx="2">
                  <c:v>29.68</c:v>
                </c:pt>
                <c:pt idx="3">
                  <c:v>29.29</c:v>
                </c:pt>
                <c:pt idx="4">
                  <c:v>27.45</c:v>
                </c:pt>
                <c:pt idx="5">
                  <c:v>25.04</c:v>
                </c:pt>
                <c:pt idx="6">
                  <c:v>28.979999999999997</c:v>
                </c:pt>
                <c:pt idx="7">
                  <c:v>30.9</c:v>
                </c:pt>
                <c:pt idx="8" formatCode="0.0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2F-4531-81D0-842539A067CB}"/>
            </c:ext>
          </c:extLst>
        </c:ser>
        <c:ser>
          <c:idx val="2"/>
          <c:order val="2"/>
          <c:tx>
            <c:strRef>
              <c:f>tabell!$I$24:$J$24</c:f>
              <c:strCache>
                <c:ptCount val="2"/>
                <c:pt idx="0">
                  <c:v>Män</c:v>
                </c:pt>
                <c:pt idx="1">
                  <c:v>Jönköpings län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tabell!$K$21:$S$21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tabell!$K$24:$S$24</c:f>
              <c:numCache>
                <c:formatCode>General</c:formatCode>
                <c:ptCount val="9"/>
                <c:pt idx="0">
                  <c:v>15.84</c:v>
                </c:pt>
                <c:pt idx="1">
                  <c:v>17.16</c:v>
                </c:pt>
                <c:pt idx="2">
                  <c:v>16.239999999999998</c:v>
                </c:pt>
                <c:pt idx="3">
                  <c:v>16.64</c:v>
                </c:pt>
                <c:pt idx="4">
                  <c:v>16.11</c:v>
                </c:pt>
                <c:pt idx="5">
                  <c:v>15.26</c:v>
                </c:pt>
                <c:pt idx="6">
                  <c:v>17.23</c:v>
                </c:pt>
                <c:pt idx="7">
                  <c:v>16.8</c:v>
                </c:pt>
                <c:pt idx="8">
                  <c:v>16.900000000000002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2F-4531-81D0-842539A067CB}"/>
            </c:ext>
          </c:extLst>
        </c:ser>
        <c:ser>
          <c:idx val="3"/>
          <c:order val="3"/>
          <c:tx>
            <c:strRef>
              <c:f>tabell!$I$25:$J$25</c:f>
              <c:strCache>
                <c:ptCount val="2"/>
                <c:pt idx="0">
                  <c:v>Män</c:v>
                </c:pt>
                <c:pt idx="1">
                  <c:v>Riket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tabell!$K$21:$S$21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tabell!$K$25:$S$25</c:f>
              <c:numCache>
                <c:formatCode>General</c:formatCode>
                <c:ptCount val="9"/>
                <c:pt idx="0">
                  <c:v>15.19</c:v>
                </c:pt>
                <c:pt idx="1">
                  <c:v>15.38</c:v>
                </c:pt>
                <c:pt idx="2">
                  <c:v>14.040000000000001</c:v>
                </c:pt>
                <c:pt idx="3">
                  <c:v>14.020000000000001</c:v>
                </c:pt>
                <c:pt idx="4">
                  <c:v>13.459999999999999</c:v>
                </c:pt>
                <c:pt idx="5">
                  <c:v>12.61</c:v>
                </c:pt>
                <c:pt idx="6">
                  <c:v>14.370000000000001</c:v>
                </c:pt>
                <c:pt idx="7">
                  <c:v>15.4</c:v>
                </c:pt>
                <c:pt idx="8">
                  <c:v>15.799999999999999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02F-4531-81D0-842539A06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914928"/>
        <c:axId val="399915256"/>
      </c:lineChart>
      <c:catAx>
        <c:axId val="39991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9915256"/>
        <c:crosses val="autoZero"/>
        <c:auto val="1"/>
        <c:lblAlgn val="ctr"/>
        <c:lblOffset val="100"/>
        <c:noMultiLvlLbl val="0"/>
      </c:catAx>
      <c:valAx>
        <c:axId val="399915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991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HLV1TobXReg!$A$8:$B$8</c:f>
              <c:strCache>
                <c:ptCount val="2"/>
                <c:pt idx="0">
                  <c:v>Kvinnor</c:v>
                </c:pt>
                <c:pt idx="1">
                  <c:v>00 Riket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HLV1TobXReg!$C$7:$I$7</c:f>
              <c:strCache>
                <c:ptCount val="7"/>
                <c:pt idx="0">
                  <c:v>2012-2015</c:v>
                </c:pt>
                <c:pt idx="1">
                  <c:v>2013-2016</c:v>
                </c:pt>
                <c:pt idx="2">
                  <c:v>2015-2018</c:v>
                </c:pt>
                <c:pt idx="3">
                  <c:v>2017-2020</c:v>
                </c:pt>
                <c:pt idx="4">
                  <c:v>2018-2021</c:v>
                </c:pt>
                <c:pt idx="5">
                  <c:v>2019-2022</c:v>
                </c:pt>
                <c:pt idx="6">
                  <c:v>2021-2024</c:v>
                </c:pt>
              </c:strCache>
            </c:strRef>
          </c:cat>
          <c:val>
            <c:numRef>
              <c:f>HLV1TobXReg!$C$8:$I$8</c:f>
              <c:numCache>
                <c:formatCode>General</c:formatCode>
                <c:ptCount val="7"/>
                <c:pt idx="0">
                  <c:v>11.6</c:v>
                </c:pt>
                <c:pt idx="1">
                  <c:v>10.9</c:v>
                </c:pt>
                <c:pt idx="2">
                  <c:v>9.4</c:v>
                </c:pt>
                <c:pt idx="3">
                  <c:v>7.1</c:v>
                </c:pt>
                <c:pt idx="4">
                  <c:v>6.8</c:v>
                </c:pt>
                <c:pt idx="5">
                  <c:v>6.4</c:v>
                </c:pt>
                <c:pt idx="6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54-4A6D-BBF5-703DA705E3AC}"/>
            </c:ext>
          </c:extLst>
        </c:ser>
        <c:ser>
          <c:idx val="1"/>
          <c:order val="1"/>
          <c:tx>
            <c:strRef>
              <c:f>HLV1TobXReg!$A$9:$B$9</c:f>
              <c:strCache>
                <c:ptCount val="2"/>
                <c:pt idx="0">
                  <c:v>Kvinnor</c:v>
                </c:pt>
                <c:pt idx="1">
                  <c:v>06 Jönköpings län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HLV1TobXReg!$C$7:$I$7</c:f>
              <c:strCache>
                <c:ptCount val="7"/>
                <c:pt idx="0">
                  <c:v>2012-2015</c:v>
                </c:pt>
                <c:pt idx="1">
                  <c:v>2013-2016</c:v>
                </c:pt>
                <c:pt idx="2">
                  <c:v>2015-2018</c:v>
                </c:pt>
                <c:pt idx="3">
                  <c:v>2017-2020</c:v>
                </c:pt>
                <c:pt idx="4">
                  <c:v>2018-2021</c:v>
                </c:pt>
                <c:pt idx="5">
                  <c:v>2019-2022</c:v>
                </c:pt>
                <c:pt idx="6">
                  <c:v>2021-2024</c:v>
                </c:pt>
              </c:strCache>
            </c:strRef>
          </c:cat>
          <c:val>
            <c:numRef>
              <c:f>HLV1TobXReg!$C$9:$I$9</c:f>
              <c:numCache>
                <c:formatCode>General</c:formatCode>
                <c:ptCount val="7"/>
                <c:pt idx="0">
                  <c:v>11.4</c:v>
                </c:pt>
                <c:pt idx="1">
                  <c:v>11.4</c:v>
                </c:pt>
                <c:pt idx="2">
                  <c:v>9.5</c:v>
                </c:pt>
                <c:pt idx="3">
                  <c:v>6.5</c:v>
                </c:pt>
                <c:pt idx="4">
                  <c:v>6.7</c:v>
                </c:pt>
                <c:pt idx="5">
                  <c:v>6.4</c:v>
                </c:pt>
                <c:pt idx="6">
                  <c:v>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54-4A6D-BBF5-703DA705E3AC}"/>
            </c:ext>
          </c:extLst>
        </c:ser>
        <c:ser>
          <c:idx val="2"/>
          <c:order val="2"/>
          <c:tx>
            <c:strRef>
              <c:f>HLV1TobXReg!$A$10:$B$10</c:f>
              <c:strCache>
                <c:ptCount val="2"/>
                <c:pt idx="0">
                  <c:v>Män</c:v>
                </c:pt>
                <c:pt idx="1">
                  <c:v>00 Riket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HLV1TobXReg!$C$7:$I$7</c:f>
              <c:strCache>
                <c:ptCount val="7"/>
                <c:pt idx="0">
                  <c:v>2012-2015</c:v>
                </c:pt>
                <c:pt idx="1">
                  <c:v>2013-2016</c:v>
                </c:pt>
                <c:pt idx="2">
                  <c:v>2015-2018</c:v>
                </c:pt>
                <c:pt idx="3">
                  <c:v>2017-2020</c:v>
                </c:pt>
                <c:pt idx="4">
                  <c:v>2018-2021</c:v>
                </c:pt>
                <c:pt idx="5">
                  <c:v>2019-2022</c:v>
                </c:pt>
                <c:pt idx="6">
                  <c:v>2021-2024</c:v>
                </c:pt>
              </c:strCache>
            </c:strRef>
          </c:cat>
          <c:val>
            <c:numRef>
              <c:f>HLV1TobXReg!$C$10:$I$10</c:f>
              <c:numCache>
                <c:formatCode>General</c:formatCode>
                <c:ptCount val="7"/>
                <c:pt idx="0">
                  <c:v>9.6999999999999993</c:v>
                </c:pt>
                <c:pt idx="1">
                  <c:v>9.1</c:v>
                </c:pt>
                <c:pt idx="2">
                  <c:v>7.8</c:v>
                </c:pt>
                <c:pt idx="3">
                  <c:v>6.9</c:v>
                </c:pt>
                <c:pt idx="4">
                  <c:v>6.6</c:v>
                </c:pt>
                <c:pt idx="5">
                  <c:v>6</c:v>
                </c:pt>
                <c:pt idx="6">
                  <c:v>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54-4A6D-BBF5-703DA705E3AC}"/>
            </c:ext>
          </c:extLst>
        </c:ser>
        <c:ser>
          <c:idx val="3"/>
          <c:order val="3"/>
          <c:tx>
            <c:strRef>
              <c:f>HLV1TobXReg!$A$11:$B$11</c:f>
              <c:strCache>
                <c:ptCount val="2"/>
                <c:pt idx="0">
                  <c:v>Män</c:v>
                </c:pt>
                <c:pt idx="1">
                  <c:v>06 Jönköpings län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HLV1TobXReg!$C$7:$I$7</c:f>
              <c:strCache>
                <c:ptCount val="7"/>
                <c:pt idx="0">
                  <c:v>2012-2015</c:v>
                </c:pt>
                <c:pt idx="1">
                  <c:v>2013-2016</c:v>
                </c:pt>
                <c:pt idx="2">
                  <c:v>2015-2018</c:v>
                </c:pt>
                <c:pt idx="3">
                  <c:v>2017-2020</c:v>
                </c:pt>
                <c:pt idx="4">
                  <c:v>2018-2021</c:v>
                </c:pt>
                <c:pt idx="5">
                  <c:v>2019-2022</c:v>
                </c:pt>
                <c:pt idx="6">
                  <c:v>2021-2024</c:v>
                </c:pt>
              </c:strCache>
            </c:strRef>
          </c:cat>
          <c:val>
            <c:numRef>
              <c:f>HLV1TobXReg!$C$11:$I$11</c:f>
              <c:numCache>
                <c:formatCode>General</c:formatCode>
                <c:ptCount val="7"/>
                <c:pt idx="0">
                  <c:v>8.9</c:v>
                </c:pt>
                <c:pt idx="1">
                  <c:v>9.4</c:v>
                </c:pt>
                <c:pt idx="2">
                  <c:v>8.3000000000000007</c:v>
                </c:pt>
                <c:pt idx="3">
                  <c:v>7.3</c:v>
                </c:pt>
                <c:pt idx="4">
                  <c:v>6.7</c:v>
                </c:pt>
                <c:pt idx="5">
                  <c:v>6.3</c:v>
                </c:pt>
                <c:pt idx="6">
                  <c:v>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E54-4A6D-BBF5-703DA705E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2983720"/>
        <c:axId val="552987000"/>
      </c:lineChart>
      <c:catAx>
        <c:axId val="552983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2987000"/>
        <c:crosses val="autoZero"/>
        <c:auto val="1"/>
        <c:lblAlgn val="ctr"/>
        <c:lblOffset val="100"/>
        <c:noMultiLvlLbl val="0"/>
      </c:catAx>
      <c:valAx>
        <c:axId val="552987000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2983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'Röker dagligen'!$J$2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'Röker dagligen'!$I$3:$I$16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'Röker dagligen'!$J$3:$J$16</c:f>
              <c:numCache>
                <c:formatCode>0.0%</c:formatCode>
                <c:ptCount val="14"/>
                <c:pt idx="0">
                  <c:v>4.8564338886919529E-2</c:v>
                </c:pt>
                <c:pt idx="1">
                  <c:v>5.2091159529176062E-2</c:v>
                </c:pt>
                <c:pt idx="2">
                  <c:v>0.10680006507239304</c:v>
                </c:pt>
                <c:pt idx="3">
                  <c:v>6.3252301156478646E-2</c:v>
                </c:pt>
                <c:pt idx="4">
                  <c:v>2.1960146400976006E-2</c:v>
                </c:pt>
                <c:pt idx="5">
                  <c:v>5.2583158958077775E-2</c:v>
                </c:pt>
                <c:pt idx="6">
                  <c:v>6.8668157138294481E-2</c:v>
                </c:pt>
                <c:pt idx="7">
                  <c:v>6.6859623733719245E-2</c:v>
                </c:pt>
                <c:pt idx="8">
                  <c:v>8.020786262991414E-2</c:v>
                </c:pt>
                <c:pt idx="9">
                  <c:v>5.6182759994687206E-2</c:v>
                </c:pt>
                <c:pt idx="10">
                  <c:v>8.3118556701030924E-2</c:v>
                </c:pt>
                <c:pt idx="11">
                  <c:v>6.0934037838759163E-2</c:v>
                </c:pt>
                <c:pt idx="12">
                  <c:v>4.3943237128950437E-2</c:v>
                </c:pt>
                <c:pt idx="13">
                  <c:v>5.9989136776036532E-2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CE-458A-A14A-DBCE0EB84AC1}"/>
            </c:ext>
          </c:extLst>
        </c:ser>
        <c:ser>
          <c:idx val="1"/>
          <c:order val="1"/>
          <c:tx>
            <c:strRef>
              <c:f>'Röker dagligen'!$K$2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8.19423388322162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CE-458A-A14A-DBCE0EB84AC1}"/>
                </c:ext>
              </c:extLst>
            </c:dLbl>
            <c:dLbl>
              <c:idx val="9"/>
              <c:layout>
                <c:manualLayout>
                  <c:x val="8.1942338832215293E-3"/>
                  <c:y val="-1.533083419108769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CE-458A-A14A-DBCE0EB84A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'Röker dagligen'!$I$3:$I$16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'Röker dagligen'!$K$3:$K$16</c:f>
              <c:numCache>
                <c:formatCode>0.0%</c:formatCode>
                <c:ptCount val="14"/>
                <c:pt idx="0">
                  <c:v>5.9107806691449813E-2</c:v>
                </c:pt>
                <c:pt idx="1">
                  <c:v>6.8613815484469168E-2</c:v>
                </c:pt>
                <c:pt idx="2">
                  <c:v>6.427997500223194E-2</c:v>
                </c:pt>
                <c:pt idx="3">
                  <c:v>0.10114285714285715</c:v>
                </c:pt>
                <c:pt idx="4">
                  <c:v>5.4541503694046069E-2</c:v>
                </c:pt>
                <c:pt idx="5">
                  <c:v>5.5540892745208008E-2</c:v>
                </c:pt>
                <c:pt idx="6">
                  <c:v>6.4652143359100495E-2</c:v>
                </c:pt>
                <c:pt idx="7">
                  <c:v>0.12086866239833881</c:v>
                </c:pt>
                <c:pt idx="8">
                  <c:v>3.2331136738056016E-2</c:v>
                </c:pt>
                <c:pt idx="9">
                  <c:v>5.3212199870214152E-2</c:v>
                </c:pt>
                <c:pt idx="10">
                  <c:v>9.5786151847039175E-2</c:v>
                </c:pt>
                <c:pt idx="11">
                  <c:v>7.7816934946185357E-2</c:v>
                </c:pt>
                <c:pt idx="12">
                  <c:v>6.5177590626144269E-2</c:v>
                </c:pt>
                <c:pt idx="13">
                  <c:v>6.6391010495082142E-2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CE-458A-A14A-DBCE0EB84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5498080"/>
        <c:axId val="535498408"/>
      </c:barChart>
      <c:catAx>
        <c:axId val="53549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5498408"/>
        <c:crosses val="autoZero"/>
        <c:auto val="1"/>
        <c:lblAlgn val="ctr"/>
        <c:lblOffset val="100"/>
        <c:noMultiLvlLbl val="0"/>
      </c:catAx>
      <c:valAx>
        <c:axId val="535498408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549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'Röker dagligen'!$N$3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'Röker dagligen'!$M$4:$M$7</c:f>
              <c:strCache>
                <c:ptCount val="4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 år och äldre</c:v>
                </c:pt>
              </c:strCache>
            </c:strRef>
          </c:cat>
          <c:val>
            <c:numRef>
              <c:f>'Röker dagligen'!$N$4:$N$7</c:f>
              <c:numCache>
                <c:formatCode>0.0%</c:formatCode>
                <c:ptCount val="4"/>
                <c:pt idx="1">
                  <c:v>3.7999999999999999E-2</c:v>
                </c:pt>
                <c:pt idx="2">
                  <c:v>7.6999999999999999E-2</c:v>
                </c:pt>
                <c:pt idx="3">
                  <c:v>6.8000000000000005E-2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55-4938-84B3-E8B362057D24}"/>
            </c:ext>
          </c:extLst>
        </c:ser>
        <c:ser>
          <c:idx val="1"/>
          <c:order val="1"/>
          <c:tx>
            <c:strRef>
              <c:f>'Röker dagligen'!$O$3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'Röker dagligen'!$M$4:$M$7</c:f>
              <c:strCache>
                <c:ptCount val="4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 år och äldre</c:v>
                </c:pt>
              </c:strCache>
            </c:strRef>
          </c:cat>
          <c:val>
            <c:numRef>
              <c:f>'Röker dagligen'!$O$4:$O$7</c:f>
              <c:numCache>
                <c:formatCode>0.0%</c:formatCode>
                <c:ptCount val="4"/>
                <c:pt idx="0">
                  <c:v>5.2999999999999999E-2</c:v>
                </c:pt>
                <c:pt idx="1">
                  <c:v>3.3000000000000002E-2</c:v>
                </c:pt>
                <c:pt idx="2">
                  <c:v>7.9000000000000001E-2</c:v>
                </c:pt>
                <c:pt idx="3">
                  <c:v>8.7999999999999995E-2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55-4938-84B3-E8B362057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3842200"/>
        <c:axId val="543836624"/>
      </c:barChart>
      <c:catAx>
        <c:axId val="543842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3836624"/>
        <c:crosses val="autoZero"/>
        <c:auto val="1"/>
        <c:lblAlgn val="ctr"/>
        <c:lblOffset val="100"/>
        <c:noMultiLvlLbl val="0"/>
      </c:catAx>
      <c:valAx>
        <c:axId val="543836624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3842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'Utbildning kön'!$K$5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'Utbildning kön'!$L$4:$N$4</c:f>
              <c:strCache>
                <c:ptCount val="3"/>
                <c:pt idx="0">
                  <c:v>Förgymnasial utbildning</c:v>
                </c:pt>
                <c:pt idx="1">
                  <c:v>Gymnasial utbildning</c:v>
                </c:pt>
                <c:pt idx="2">
                  <c:v>Eftergymnasial utbildning</c:v>
                </c:pt>
              </c:strCache>
            </c:strRef>
          </c:cat>
          <c:val>
            <c:numRef>
              <c:f>'Utbildning kön'!$L$5:$N$5</c:f>
              <c:numCache>
                <c:formatCode>###0.0%</c:formatCode>
                <c:ptCount val="3"/>
                <c:pt idx="0">
                  <c:v>7.8852707307837944E-2</c:v>
                </c:pt>
                <c:pt idx="1">
                  <c:v>6.5864925135393437E-2</c:v>
                </c:pt>
                <c:pt idx="2">
                  <c:v>3.3521580367875531E-2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D-484F-8EAA-32103E1DF84A}"/>
            </c:ext>
          </c:extLst>
        </c:ser>
        <c:ser>
          <c:idx val="1"/>
          <c:order val="1"/>
          <c:tx>
            <c:strRef>
              <c:f>'Utbildning kön'!$K$6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'Utbildning kön'!$L$4:$N$4</c:f>
              <c:strCache>
                <c:ptCount val="3"/>
                <c:pt idx="0">
                  <c:v>Förgymnasial utbildning</c:v>
                </c:pt>
                <c:pt idx="1">
                  <c:v>Gymnasial utbildning</c:v>
                </c:pt>
                <c:pt idx="2">
                  <c:v>Eftergymnasial utbildning</c:v>
                </c:pt>
              </c:strCache>
            </c:strRef>
          </c:cat>
          <c:val>
            <c:numRef>
              <c:f>'Utbildning kön'!$L$6:$N$6</c:f>
              <c:numCache>
                <c:formatCode>###0.0%</c:formatCode>
                <c:ptCount val="3"/>
                <c:pt idx="0">
                  <c:v>8.6027225029618709E-2</c:v>
                </c:pt>
                <c:pt idx="1">
                  <c:v>8.5523351854632834E-2</c:v>
                </c:pt>
                <c:pt idx="2">
                  <c:v>3.0473686276048819E-2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2D-484F-8EAA-32103E1DF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4435144"/>
        <c:axId val="594435472"/>
      </c:barChart>
      <c:catAx>
        <c:axId val="594435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4435472"/>
        <c:crosses val="autoZero"/>
        <c:auto val="1"/>
        <c:lblAlgn val="ctr"/>
        <c:lblOffset val="100"/>
        <c:noMultiLvlLbl val="0"/>
      </c:catAx>
      <c:valAx>
        <c:axId val="594435472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4435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14234334790562E-2"/>
          <c:y val="2.8601185034926407E-2"/>
          <c:w val="0.91241972322988041"/>
          <c:h val="0.84977887823982123"/>
        </c:manualLayout>
      </c:layout>
      <c:lineChart>
        <c:grouping val="standard"/>
        <c:varyColors val="0"/>
        <c:ser>
          <c:idx val="0"/>
          <c:order val="0"/>
          <c:tx>
            <c:strRef>
              <c:f>Rökning!$Z$5:$AA$5</c:f>
              <c:strCache>
                <c:ptCount val="2"/>
                <c:pt idx="0">
                  <c:v>Åk 9</c:v>
                </c:pt>
                <c:pt idx="1">
                  <c:v>Tjejer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Rökning!$AI$4:$AN$4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  <c:pt idx="5">
                  <c:v>2023</c:v>
                </c:pt>
              </c:numCache>
            </c:numRef>
          </c:cat>
          <c:val>
            <c:numRef>
              <c:f>Rökning!$AI$5:$AN$5</c:f>
              <c:numCache>
                <c:formatCode>0.0</c:formatCode>
                <c:ptCount val="6"/>
                <c:pt idx="0">
                  <c:v>14.779411764705882</c:v>
                </c:pt>
                <c:pt idx="1">
                  <c:v>11.5169</c:v>
                </c:pt>
                <c:pt idx="2">
                  <c:v>9.6571028691392584</c:v>
                </c:pt>
                <c:pt idx="3">
                  <c:v>11.6</c:v>
                </c:pt>
                <c:pt idx="4">
                  <c:v>8.5771276595744688</c:v>
                </c:pt>
                <c:pt idx="5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38-4CA2-82B9-CCD6DF90711B}"/>
            </c:ext>
          </c:extLst>
        </c:ser>
        <c:ser>
          <c:idx val="1"/>
          <c:order val="1"/>
          <c:tx>
            <c:strRef>
              <c:f>Rökning!$Z$6:$AA$6</c:f>
              <c:strCache>
                <c:ptCount val="2"/>
                <c:pt idx="0">
                  <c:v>Åk 9</c:v>
                </c:pt>
                <c:pt idx="1">
                  <c:v>Killar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Rökning!$AI$4:$AN$4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  <c:pt idx="5">
                  <c:v>2023</c:v>
                </c:pt>
              </c:numCache>
            </c:numRef>
          </c:cat>
          <c:val>
            <c:numRef>
              <c:f>Rökning!$AI$6:$AN$6</c:f>
              <c:numCache>
                <c:formatCode>0.0</c:formatCode>
                <c:ptCount val="6"/>
                <c:pt idx="0">
                  <c:v>11.689291101055806</c:v>
                </c:pt>
                <c:pt idx="1">
                  <c:v>9.3505000000000003</c:v>
                </c:pt>
                <c:pt idx="2">
                  <c:v>8.8362068965517242</c:v>
                </c:pt>
                <c:pt idx="3">
                  <c:v>8.6</c:v>
                </c:pt>
                <c:pt idx="4">
                  <c:v>6.1968408262454435</c:v>
                </c:pt>
                <c:pt idx="5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38-4CA2-82B9-CCD6DF90711B}"/>
            </c:ext>
          </c:extLst>
        </c:ser>
        <c:ser>
          <c:idx val="3"/>
          <c:order val="2"/>
          <c:tx>
            <c:strRef>
              <c:f>Rökning!$Z$7:$AA$7</c:f>
              <c:strCache>
                <c:ptCount val="2"/>
                <c:pt idx="0">
                  <c:v>Gy 2</c:v>
                </c:pt>
                <c:pt idx="1">
                  <c:v>Tjejer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Rökning!$AI$4:$AN$4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  <c:pt idx="5">
                  <c:v>2023</c:v>
                </c:pt>
              </c:numCache>
            </c:numRef>
          </c:cat>
          <c:val>
            <c:numRef>
              <c:f>Rökning!$AI$7:$AN$7</c:f>
              <c:numCache>
                <c:formatCode>0.0</c:formatCode>
                <c:ptCount val="6"/>
                <c:pt idx="1">
                  <c:v>21.2</c:v>
                </c:pt>
                <c:pt idx="2">
                  <c:v>20</c:v>
                </c:pt>
                <c:pt idx="3">
                  <c:v>21.3</c:v>
                </c:pt>
                <c:pt idx="4">
                  <c:v>18.206707734428473</c:v>
                </c:pt>
                <c:pt idx="5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38-4CA2-82B9-CCD6DF90711B}"/>
            </c:ext>
          </c:extLst>
        </c:ser>
        <c:ser>
          <c:idx val="2"/>
          <c:order val="3"/>
          <c:tx>
            <c:strRef>
              <c:f>Rökning!$Z$8:$AA$8</c:f>
              <c:strCache>
                <c:ptCount val="2"/>
                <c:pt idx="0">
                  <c:v>Gy 2</c:v>
                </c:pt>
                <c:pt idx="1">
                  <c:v>Killar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Rökning!$AI$4:$AN$4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  <c:pt idx="5">
                  <c:v>2023</c:v>
                </c:pt>
              </c:numCache>
            </c:numRef>
          </c:cat>
          <c:val>
            <c:numRef>
              <c:f>Rökning!$AI$8:$AN$8</c:f>
              <c:numCache>
                <c:formatCode>General</c:formatCode>
                <c:ptCount val="6"/>
                <c:pt idx="1">
                  <c:v>21.3</c:v>
                </c:pt>
                <c:pt idx="2">
                  <c:v>22.6</c:v>
                </c:pt>
                <c:pt idx="3">
                  <c:v>20.9</c:v>
                </c:pt>
                <c:pt idx="4" formatCode="0.0">
                  <c:v>18.539325842696631</c:v>
                </c:pt>
                <c:pt idx="5" formatCode="0.0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C38-4CA2-82B9-CCD6DF907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363008"/>
        <c:axId val="178373376"/>
      </c:lineChart>
      <c:dateAx>
        <c:axId val="17836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373376"/>
        <c:crosses val="autoZero"/>
        <c:auto val="0"/>
        <c:lblOffset val="100"/>
        <c:baseTimeUnit val="days"/>
      </c:dateAx>
      <c:valAx>
        <c:axId val="178373376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00"/>
                  <a:t>Andel (%)</a:t>
                </a:r>
              </a:p>
            </c:rich>
          </c:tx>
          <c:layout>
            <c:manualLayout>
              <c:xMode val="edge"/>
              <c:yMode val="edge"/>
              <c:x val="9.187775814136153E-3"/>
              <c:y val="0.396418157105060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36300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Blad1!$A$5</c:f>
              <c:strCache>
                <c:ptCount val="1"/>
                <c:pt idx="0">
                  <c:v>16-64 år länet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175">
                <a:solidFill>
                  <a:schemeClr val="accent1"/>
                </a:solidFill>
              </a:ln>
              <a:effectLst/>
            </c:spPr>
          </c:marker>
          <c:cat>
            <c:numRef>
              <c:f>Blad1!$B$4:$M$4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Blad1!$B$5:$M$5</c:f>
              <c:numCache>
                <c:formatCode>General</c:formatCode>
                <c:ptCount val="12"/>
                <c:pt idx="0">
                  <c:v>7.1</c:v>
                </c:pt>
                <c:pt idx="1">
                  <c:v>7.4</c:v>
                </c:pt>
                <c:pt idx="2">
                  <c:v>6.9</c:v>
                </c:pt>
                <c:pt idx="3">
                  <c:v>6.7</c:v>
                </c:pt>
                <c:pt idx="4">
                  <c:v>6.5</c:v>
                </c:pt>
                <c:pt idx="5">
                  <c:v>6.4</c:v>
                </c:pt>
                <c:pt idx="6">
                  <c:v>5.8</c:v>
                </c:pt>
                <c:pt idx="7">
                  <c:v>5.9</c:v>
                </c:pt>
                <c:pt idx="8">
                  <c:v>7.3</c:v>
                </c:pt>
                <c:pt idx="9" formatCode="0.0">
                  <c:v>6.4583339980664247</c:v>
                </c:pt>
                <c:pt idx="10">
                  <c:v>5.4</c:v>
                </c:pt>
                <c:pt idx="11">
                  <c:v>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67-4315-8B35-1F0C021BDEBE}"/>
            </c:ext>
          </c:extLst>
        </c:ser>
        <c:ser>
          <c:idx val="1"/>
          <c:order val="1"/>
          <c:tx>
            <c:strRef>
              <c:f>Blad1!$A$6</c:f>
              <c:strCache>
                <c:ptCount val="1"/>
                <c:pt idx="0">
                  <c:v>16-64 år riket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175">
                <a:solidFill>
                  <a:schemeClr val="accent2"/>
                </a:solidFill>
              </a:ln>
              <a:effectLst/>
            </c:spPr>
          </c:marker>
          <c:cat>
            <c:numRef>
              <c:f>Blad1!$B$4:$M$4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Blad1!$B$6:$M$6</c:f>
              <c:numCache>
                <c:formatCode>General</c:formatCode>
                <c:ptCount val="12"/>
                <c:pt idx="0">
                  <c:v>8.4</c:v>
                </c:pt>
                <c:pt idx="1">
                  <c:v>8.5</c:v>
                </c:pt>
                <c:pt idx="2" formatCode="0.0">
                  <c:v>8</c:v>
                </c:pt>
                <c:pt idx="3">
                  <c:v>7.8</c:v>
                </c:pt>
                <c:pt idx="4">
                  <c:v>7.6</c:v>
                </c:pt>
                <c:pt idx="5">
                  <c:v>7.5</c:v>
                </c:pt>
                <c:pt idx="6" formatCode="0.0">
                  <c:v>7</c:v>
                </c:pt>
                <c:pt idx="7" formatCode="0.0">
                  <c:v>7</c:v>
                </c:pt>
                <c:pt idx="8">
                  <c:v>8.5</c:v>
                </c:pt>
                <c:pt idx="9" formatCode="0.0">
                  <c:v>7.8948952318190546</c:v>
                </c:pt>
                <c:pt idx="10" formatCode="0.0">
                  <c:v>6.8</c:v>
                </c:pt>
                <c:pt idx="11" formatCode="0.0">
                  <c:v>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67-4315-8B35-1F0C021BDEBE}"/>
            </c:ext>
          </c:extLst>
        </c:ser>
        <c:ser>
          <c:idx val="2"/>
          <c:order val="2"/>
          <c:tx>
            <c:strRef>
              <c:f>Blad1!$A$7</c:f>
              <c:strCache>
                <c:ptCount val="1"/>
                <c:pt idx="0">
                  <c:v>18-24 år länet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175">
                <a:solidFill>
                  <a:schemeClr val="accent3"/>
                </a:solidFill>
              </a:ln>
              <a:effectLst/>
            </c:spPr>
          </c:marker>
          <c:cat>
            <c:numRef>
              <c:f>Blad1!$B$4:$M$4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Blad1!$B$7:$M$7</c:f>
              <c:numCache>
                <c:formatCode>General</c:formatCode>
                <c:ptCount val="12"/>
                <c:pt idx="0">
                  <c:v>15</c:v>
                </c:pt>
                <c:pt idx="1">
                  <c:v>15.2</c:v>
                </c:pt>
                <c:pt idx="2">
                  <c:v>12.9</c:v>
                </c:pt>
                <c:pt idx="3">
                  <c:v>11.2</c:v>
                </c:pt>
                <c:pt idx="4">
                  <c:v>9.4</c:v>
                </c:pt>
                <c:pt idx="5">
                  <c:v>8.6</c:v>
                </c:pt>
                <c:pt idx="6">
                  <c:v>7.3</c:v>
                </c:pt>
                <c:pt idx="7">
                  <c:v>7.4</c:v>
                </c:pt>
                <c:pt idx="8">
                  <c:v>9.8000000000000007</c:v>
                </c:pt>
                <c:pt idx="9" formatCode="0.0">
                  <c:v>8.3974327568467988</c:v>
                </c:pt>
                <c:pt idx="10">
                  <c:v>6.7</c:v>
                </c:pt>
                <c:pt idx="11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67-4315-8B35-1F0C021BDEBE}"/>
            </c:ext>
          </c:extLst>
        </c:ser>
        <c:ser>
          <c:idx val="3"/>
          <c:order val="3"/>
          <c:tx>
            <c:strRef>
              <c:f>Blad1!$A$8</c:f>
              <c:strCache>
                <c:ptCount val="1"/>
                <c:pt idx="0">
                  <c:v>18-24 år riket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3175">
                <a:solidFill>
                  <a:schemeClr val="accent4"/>
                </a:solidFill>
              </a:ln>
              <a:effectLst/>
            </c:spPr>
          </c:marker>
          <c:cat>
            <c:numRef>
              <c:f>Blad1!$B$4:$M$4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Blad1!$B$8:$M$8</c:f>
              <c:numCache>
                <c:formatCode>General</c:formatCode>
                <c:ptCount val="12"/>
                <c:pt idx="0">
                  <c:v>17.7</c:v>
                </c:pt>
                <c:pt idx="1">
                  <c:v>17.2</c:v>
                </c:pt>
                <c:pt idx="2">
                  <c:v>15</c:v>
                </c:pt>
                <c:pt idx="3">
                  <c:v>13.3</c:v>
                </c:pt>
                <c:pt idx="4">
                  <c:v>11.7</c:v>
                </c:pt>
                <c:pt idx="5">
                  <c:v>10.4</c:v>
                </c:pt>
                <c:pt idx="6">
                  <c:v>8.9</c:v>
                </c:pt>
                <c:pt idx="7">
                  <c:v>8.6</c:v>
                </c:pt>
                <c:pt idx="8">
                  <c:v>11.6</c:v>
                </c:pt>
                <c:pt idx="9" formatCode="0.0">
                  <c:v>10.264779857498715</c:v>
                </c:pt>
                <c:pt idx="10">
                  <c:v>8.3000000000000007</c:v>
                </c:pt>
                <c:pt idx="11">
                  <c:v>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667-4315-8B35-1F0C021BD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364128"/>
        <c:axId val="195364456"/>
      </c:lineChart>
      <c:catAx>
        <c:axId val="19536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95364456"/>
        <c:crosses val="autoZero"/>
        <c:auto val="1"/>
        <c:lblAlgn val="ctr"/>
        <c:lblOffset val="100"/>
        <c:noMultiLvlLbl val="0"/>
      </c:catAx>
      <c:valAx>
        <c:axId val="195364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9536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HLV1TobXReg!$A$8:$B$8</c:f>
              <c:strCache>
                <c:ptCount val="2"/>
                <c:pt idx="0">
                  <c:v>Kvinnor</c:v>
                </c:pt>
                <c:pt idx="1">
                  <c:v>00 Riket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HLV1TobXReg!$C$7:$I$7</c:f>
              <c:strCache>
                <c:ptCount val="7"/>
                <c:pt idx="0">
                  <c:v>2012-2015</c:v>
                </c:pt>
                <c:pt idx="1">
                  <c:v>2013-2016</c:v>
                </c:pt>
                <c:pt idx="2">
                  <c:v>2015-2018</c:v>
                </c:pt>
                <c:pt idx="3">
                  <c:v>2017-2020</c:v>
                </c:pt>
                <c:pt idx="4">
                  <c:v>2018-2021</c:v>
                </c:pt>
                <c:pt idx="5">
                  <c:v>2019-2022</c:v>
                </c:pt>
                <c:pt idx="6">
                  <c:v>2021-2024</c:v>
                </c:pt>
              </c:strCache>
            </c:strRef>
          </c:cat>
          <c:val>
            <c:numRef>
              <c:f>HLV1TobXReg!$C$8:$I$8</c:f>
              <c:numCache>
                <c:formatCode>General</c:formatCode>
                <c:ptCount val="7"/>
                <c:pt idx="0">
                  <c:v>3.7</c:v>
                </c:pt>
                <c:pt idx="1">
                  <c:v>3.9</c:v>
                </c:pt>
                <c:pt idx="2">
                  <c:v>4</c:v>
                </c:pt>
                <c:pt idx="3">
                  <c:v>4.3</c:v>
                </c:pt>
                <c:pt idx="4">
                  <c:v>4.9000000000000004</c:v>
                </c:pt>
                <c:pt idx="5">
                  <c:v>5.9</c:v>
                </c:pt>
                <c:pt idx="6">
                  <c:v>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5D-4336-B7A0-6EFB91FDDA52}"/>
            </c:ext>
          </c:extLst>
        </c:ser>
        <c:ser>
          <c:idx val="1"/>
          <c:order val="1"/>
          <c:tx>
            <c:strRef>
              <c:f>HLV1TobXReg!$A$9:$B$9</c:f>
              <c:strCache>
                <c:ptCount val="2"/>
                <c:pt idx="0">
                  <c:v>Kvinnor</c:v>
                </c:pt>
                <c:pt idx="1">
                  <c:v>06 Jönköpings län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HLV1TobXReg!$C$7:$I$7</c:f>
              <c:strCache>
                <c:ptCount val="7"/>
                <c:pt idx="0">
                  <c:v>2012-2015</c:v>
                </c:pt>
                <c:pt idx="1">
                  <c:v>2013-2016</c:v>
                </c:pt>
                <c:pt idx="2">
                  <c:v>2015-2018</c:v>
                </c:pt>
                <c:pt idx="3">
                  <c:v>2017-2020</c:v>
                </c:pt>
                <c:pt idx="4">
                  <c:v>2018-2021</c:v>
                </c:pt>
                <c:pt idx="5">
                  <c:v>2019-2022</c:v>
                </c:pt>
                <c:pt idx="6">
                  <c:v>2021-2024</c:v>
                </c:pt>
              </c:strCache>
            </c:strRef>
          </c:cat>
          <c:val>
            <c:numRef>
              <c:f>HLV1TobXReg!$C$9:$I$9</c:f>
              <c:numCache>
                <c:formatCode>General</c:formatCode>
                <c:ptCount val="7"/>
                <c:pt idx="0">
                  <c:v>2.4</c:v>
                </c:pt>
                <c:pt idx="1">
                  <c:v>2.2999999999999998</c:v>
                </c:pt>
                <c:pt idx="2">
                  <c:v>2.2999999999999998</c:v>
                </c:pt>
                <c:pt idx="3">
                  <c:v>2.8</c:v>
                </c:pt>
                <c:pt idx="4">
                  <c:v>3.1</c:v>
                </c:pt>
                <c:pt idx="5">
                  <c:v>3.3</c:v>
                </c:pt>
                <c:pt idx="6">
                  <c:v>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5D-4336-B7A0-6EFB91FDDA52}"/>
            </c:ext>
          </c:extLst>
        </c:ser>
        <c:ser>
          <c:idx val="2"/>
          <c:order val="2"/>
          <c:tx>
            <c:strRef>
              <c:f>HLV1TobXReg!$A$10:$B$10</c:f>
              <c:strCache>
                <c:ptCount val="2"/>
                <c:pt idx="0">
                  <c:v>Män</c:v>
                </c:pt>
                <c:pt idx="1">
                  <c:v>00 Riket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HLV1TobXReg!$C$7:$I$7</c:f>
              <c:strCache>
                <c:ptCount val="7"/>
                <c:pt idx="0">
                  <c:v>2012-2015</c:v>
                </c:pt>
                <c:pt idx="1">
                  <c:v>2013-2016</c:v>
                </c:pt>
                <c:pt idx="2">
                  <c:v>2015-2018</c:v>
                </c:pt>
                <c:pt idx="3">
                  <c:v>2017-2020</c:v>
                </c:pt>
                <c:pt idx="4">
                  <c:v>2018-2021</c:v>
                </c:pt>
                <c:pt idx="5">
                  <c:v>2019-2022</c:v>
                </c:pt>
                <c:pt idx="6">
                  <c:v>2021-2024</c:v>
                </c:pt>
              </c:strCache>
            </c:strRef>
          </c:cat>
          <c:val>
            <c:numRef>
              <c:f>HLV1TobXReg!$C$10:$I$10</c:f>
              <c:numCache>
                <c:formatCode>General</c:formatCode>
                <c:ptCount val="7"/>
                <c:pt idx="0">
                  <c:v>18.2</c:v>
                </c:pt>
                <c:pt idx="1">
                  <c:v>18.100000000000001</c:v>
                </c:pt>
                <c:pt idx="2">
                  <c:v>18.3</c:v>
                </c:pt>
                <c:pt idx="3">
                  <c:v>18.3</c:v>
                </c:pt>
                <c:pt idx="4">
                  <c:v>18.7</c:v>
                </c:pt>
                <c:pt idx="5">
                  <c:v>19.3</c:v>
                </c:pt>
                <c:pt idx="6">
                  <c:v>20.9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5D-4336-B7A0-6EFB91FDDA52}"/>
            </c:ext>
          </c:extLst>
        </c:ser>
        <c:ser>
          <c:idx val="3"/>
          <c:order val="3"/>
          <c:tx>
            <c:strRef>
              <c:f>HLV1TobXReg!$A$11:$B$11</c:f>
              <c:strCache>
                <c:ptCount val="2"/>
                <c:pt idx="0">
                  <c:v>Män</c:v>
                </c:pt>
                <c:pt idx="1">
                  <c:v>06 Jönköpings län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HLV1TobXReg!$C$7:$I$7</c:f>
              <c:strCache>
                <c:ptCount val="7"/>
                <c:pt idx="0">
                  <c:v>2012-2015</c:v>
                </c:pt>
                <c:pt idx="1">
                  <c:v>2013-2016</c:v>
                </c:pt>
                <c:pt idx="2">
                  <c:v>2015-2018</c:v>
                </c:pt>
                <c:pt idx="3">
                  <c:v>2017-2020</c:v>
                </c:pt>
                <c:pt idx="4">
                  <c:v>2018-2021</c:v>
                </c:pt>
                <c:pt idx="5">
                  <c:v>2019-2022</c:v>
                </c:pt>
                <c:pt idx="6">
                  <c:v>2021-2024</c:v>
                </c:pt>
              </c:strCache>
            </c:strRef>
          </c:cat>
          <c:val>
            <c:numRef>
              <c:f>HLV1TobXReg!$C$11:$I$11</c:f>
              <c:numCache>
                <c:formatCode>General</c:formatCode>
                <c:ptCount val="7"/>
                <c:pt idx="0">
                  <c:v>20.100000000000001</c:v>
                </c:pt>
                <c:pt idx="1">
                  <c:v>17.5</c:v>
                </c:pt>
                <c:pt idx="2">
                  <c:v>17.899999999999999</c:v>
                </c:pt>
                <c:pt idx="3">
                  <c:v>20.5</c:v>
                </c:pt>
                <c:pt idx="4">
                  <c:v>20.3</c:v>
                </c:pt>
                <c:pt idx="5">
                  <c:v>20.6</c:v>
                </c:pt>
                <c:pt idx="6">
                  <c:v>18.100000000000001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15D-4336-B7A0-6EFB91FDDA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5310536"/>
        <c:axId val="685310864"/>
      </c:lineChart>
      <c:catAx>
        <c:axId val="685310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5310864"/>
        <c:crosses val="autoZero"/>
        <c:auto val="1"/>
        <c:lblAlgn val="ctr"/>
        <c:lblOffset val="100"/>
        <c:noMultiLvlLbl val="0"/>
      </c:catAx>
      <c:valAx>
        <c:axId val="68531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5310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'Snusar dagligen totalt'!$J$2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'Snusar dagligen totalt'!$I$3:$I$16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'Snusar dagligen totalt'!$J$3:$J$16</c:f>
              <c:numCache>
                <c:formatCode>0.0%</c:formatCode>
                <c:ptCount val="14"/>
                <c:pt idx="0">
                  <c:v>0.21446295639844026</c:v>
                </c:pt>
                <c:pt idx="1">
                  <c:v>0.19523986612123465</c:v>
                </c:pt>
                <c:pt idx="2">
                  <c:v>0.19709764696236778</c:v>
                </c:pt>
                <c:pt idx="3">
                  <c:v>0.14464369985842379</c:v>
                </c:pt>
                <c:pt idx="4">
                  <c:v>0.15412844036697249</c:v>
                </c:pt>
                <c:pt idx="5">
                  <c:v>0.17222800905139901</c:v>
                </c:pt>
                <c:pt idx="6">
                  <c:v>0.14093529788597053</c:v>
                </c:pt>
                <c:pt idx="7">
                  <c:v>0.17724655637344217</c:v>
                </c:pt>
                <c:pt idx="8">
                  <c:v>0.19814731134206959</c:v>
                </c:pt>
                <c:pt idx="9">
                  <c:v>0.18042251673008791</c:v>
                </c:pt>
                <c:pt idx="10">
                  <c:v>0.21554487179487183</c:v>
                </c:pt>
                <c:pt idx="11">
                  <c:v>0.22066009429918559</c:v>
                </c:pt>
                <c:pt idx="12">
                  <c:v>0.16597824590389645</c:v>
                </c:pt>
                <c:pt idx="13">
                  <c:v>0.18090745220497081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34-4704-90E2-F68A8A08A4B6}"/>
            </c:ext>
          </c:extLst>
        </c:ser>
        <c:ser>
          <c:idx val="1"/>
          <c:order val="1"/>
          <c:tx>
            <c:strRef>
              <c:f>'Snusar dagligen totalt'!$K$2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'Snusar dagligen totalt'!$I$3:$I$16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'Snusar dagligen totalt'!$K$3:$K$16</c:f>
              <c:numCache>
                <c:formatCode>0.0%</c:formatCode>
                <c:ptCount val="14"/>
                <c:pt idx="0">
                  <c:v>5.0713749060856496E-2</c:v>
                </c:pt>
                <c:pt idx="1">
                  <c:v>3.6528254761161408E-2</c:v>
                </c:pt>
                <c:pt idx="2">
                  <c:v>2.2881054131054134E-2</c:v>
                </c:pt>
                <c:pt idx="3">
                  <c:v>3.4136546184738957E-2</c:v>
                </c:pt>
                <c:pt idx="4">
                  <c:v>7.7802197802197798E-2</c:v>
                </c:pt>
                <c:pt idx="5">
                  <c:v>5.9163612129290243E-2</c:v>
                </c:pt>
                <c:pt idx="6">
                  <c:v>3.9464411557434811E-2</c:v>
                </c:pt>
                <c:pt idx="7">
                  <c:v>5.9012689031809493E-2</c:v>
                </c:pt>
                <c:pt idx="8">
                  <c:v>3.4768211920529798E-2</c:v>
                </c:pt>
                <c:pt idx="9">
                  <c:v>3.52189284742997E-2</c:v>
                </c:pt>
                <c:pt idx="10">
                  <c:v>4.9814126394052041E-2</c:v>
                </c:pt>
                <c:pt idx="11">
                  <c:v>4.4734568493808198E-2</c:v>
                </c:pt>
                <c:pt idx="12">
                  <c:v>4.9057732575530963E-2</c:v>
                </c:pt>
                <c:pt idx="13">
                  <c:v>5.0383534066849457E-2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34-4704-90E2-F68A8A08A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8119904"/>
        <c:axId val="728117280"/>
      </c:barChart>
      <c:catAx>
        <c:axId val="72811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28117280"/>
        <c:crosses val="autoZero"/>
        <c:auto val="1"/>
        <c:lblAlgn val="ctr"/>
        <c:lblOffset val="100"/>
        <c:noMultiLvlLbl val="0"/>
      </c:catAx>
      <c:valAx>
        <c:axId val="728117280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2811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'Snusar dagligen'!$O$3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'Snusar dagligen'!$N$4:$N$7</c:f>
              <c:strCache>
                <c:ptCount val="4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 år och äldre</c:v>
                </c:pt>
              </c:strCache>
            </c:strRef>
          </c:cat>
          <c:val>
            <c:numRef>
              <c:f>'Snusar dagligen'!$O$4:$O$7</c:f>
              <c:numCache>
                <c:formatCode>0.0%</c:formatCode>
                <c:ptCount val="4"/>
                <c:pt idx="0">
                  <c:v>0.152</c:v>
                </c:pt>
                <c:pt idx="1">
                  <c:v>0.23</c:v>
                </c:pt>
                <c:pt idx="2">
                  <c:v>0.22800000000000001</c:v>
                </c:pt>
                <c:pt idx="3">
                  <c:v>0.10199999999999999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01-4185-A426-338C1B6855BD}"/>
            </c:ext>
          </c:extLst>
        </c:ser>
        <c:ser>
          <c:idx val="1"/>
          <c:order val="1"/>
          <c:tx>
            <c:strRef>
              <c:f>'Snusar dagligen'!$P$3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'Snusar dagligen'!$N$4:$N$7</c:f>
              <c:strCache>
                <c:ptCount val="4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 år och äldre</c:v>
                </c:pt>
              </c:strCache>
            </c:strRef>
          </c:cat>
          <c:val>
            <c:numRef>
              <c:f>'Snusar dagligen'!$P$4:$P$7</c:f>
              <c:numCache>
                <c:formatCode>0.0%</c:formatCode>
                <c:ptCount val="4"/>
                <c:pt idx="0">
                  <c:v>0.107</c:v>
                </c:pt>
                <c:pt idx="1">
                  <c:v>6.2E-2</c:v>
                </c:pt>
                <c:pt idx="2">
                  <c:v>3.9E-2</c:v>
                </c:pt>
                <c:pt idx="3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01-4185-A426-338C1B685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3836624"/>
        <c:axId val="543836952"/>
      </c:barChart>
      <c:catAx>
        <c:axId val="54383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3836952"/>
        <c:crosses val="autoZero"/>
        <c:auto val="1"/>
        <c:lblAlgn val="ctr"/>
        <c:lblOffset val="100"/>
        <c:noMultiLvlLbl val="0"/>
      </c:catAx>
      <c:valAx>
        <c:axId val="543836952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Andel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383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'Utbildning kön'!$L$7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'Utbildning kön'!$M$6:$O$6</c:f>
              <c:strCache>
                <c:ptCount val="3"/>
                <c:pt idx="0">
                  <c:v>Förgymnasial utbildning</c:v>
                </c:pt>
                <c:pt idx="1">
                  <c:v>Gymnasial utbildning</c:v>
                </c:pt>
                <c:pt idx="2">
                  <c:v>Eftergymnasial utbildning</c:v>
                </c:pt>
              </c:strCache>
            </c:strRef>
          </c:cat>
          <c:val>
            <c:numRef>
              <c:f>'Utbildning kön'!$M$7:$O$7</c:f>
              <c:numCache>
                <c:formatCode>0.0%</c:formatCode>
                <c:ptCount val="3"/>
                <c:pt idx="0">
                  <c:v>0.1507477426636569</c:v>
                </c:pt>
                <c:pt idx="1">
                  <c:v>0.23938963464270324</c:v>
                </c:pt>
                <c:pt idx="2">
                  <c:v>0.12684720677365899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F5-4376-968A-CDE38320F6BD}"/>
            </c:ext>
          </c:extLst>
        </c:ser>
        <c:ser>
          <c:idx val="1"/>
          <c:order val="1"/>
          <c:tx>
            <c:strRef>
              <c:f>'Utbildning kön'!$L$8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'Utbildning kön'!$M$6:$O$6</c:f>
              <c:strCache>
                <c:ptCount val="3"/>
                <c:pt idx="0">
                  <c:v>Förgymnasial utbildning</c:v>
                </c:pt>
                <c:pt idx="1">
                  <c:v>Gymnasial utbildning</c:v>
                </c:pt>
                <c:pt idx="2">
                  <c:v>Eftergymnasial utbildning</c:v>
                </c:pt>
              </c:strCache>
            </c:strRef>
          </c:cat>
          <c:val>
            <c:numRef>
              <c:f>'Utbildning kön'!$M$8:$O$8</c:f>
              <c:numCache>
                <c:formatCode>0.0%</c:formatCode>
                <c:ptCount val="3"/>
                <c:pt idx="0">
                  <c:v>4.2440711462450584E-2</c:v>
                </c:pt>
                <c:pt idx="1">
                  <c:v>6.5062067658485739E-2</c:v>
                </c:pt>
                <c:pt idx="2">
                  <c:v>4.1431298836774461E-2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F5-4376-968A-CDE38320F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4435144"/>
        <c:axId val="594435472"/>
      </c:barChart>
      <c:catAx>
        <c:axId val="594435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4435472"/>
        <c:crosses val="autoZero"/>
        <c:auto val="1"/>
        <c:lblAlgn val="ctr"/>
        <c:lblOffset val="100"/>
        <c:noMultiLvlLbl val="0"/>
      </c:catAx>
      <c:valAx>
        <c:axId val="5944354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4435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576706217330784E-2"/>
          <c:y val="3.01709354270824E-2"/>
          <c:w val="0.90817016164580233"/>
          <c:h val="0.82709050641901549"/>
        </c:manualLayout>
      </c:layout>
      <c:lineChart>
        <c:grouping val="standard"/>
        <c:varyColors val="0"/>
        <c:ser>
          <c:idx val="0"/>
          <c:order val="0"/>
          <c:tx>
            <c:strRef>
              <c:f>Snus!$AA$5:$AB$5</c:f>
              <c:strCache>
                <c:ptCount val="2"/>
                <c:pt idx="0">
                  <c:v>Åk 9</c:v>
                </c:pt>
                <c:pt idx="1">
                  <c:v>Tjejer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Snus!$AC$4:$AH$4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  <c:pt idx="5">
                  <c:v>2023</c:v>
                </c:pt>
              </c:numCache>
            </c:numRef>
          </c:cat>
          <c:val>
            <c:numRef>
              <c:f>Snus!$AC$5:$AH$5</c:f>
              <c:numCache>
                <c:formatCode>0.0</c:formatCode>
                <c:ptCount val="6"/>
                <c:pt idx="0">
                  <c:v>1.7686072218128224</c:v>
                </c:pt>
                <c:pt idx="1">
                  <c:v>1.4</c:v>
                </c:pt>
                <c:pt idx="2">
                  <c:v>1.5</c:v>
                </c:pt>
                <c:pt idx="3">
                  <c:v>3.4</c:v>
                </c:pt>
                <c:pt idx="4">
                  <c:v>6.7288474350433045</c:v>
                </c:pt>
                <c:pt idx="5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60-4AB1-82AA-DA19B0E8C6C7}"/>
            </c:ext>
          </c:extLst>
        </c:ser>
        <c:ser>
          <c:idx val="1"/>
          <c:order val="1"/>
          <c:tx>
            <c:strRef>
              <c:f>Snus!$AA$6:$AB$6</c:f>
              <c:strCache>
                <c:ptCount val="2"/>
                <c:pt idx="0">
                  <c:v>Åk 9</c:v>
                </c:pt>
                <c:pt idx="1">
                  <c:v>Killar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Snus!$AC$4:$AH$4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  <c:pt idx="5">
                  <c:v>2023</c:v>
                </c:pt>
              </c:numCache>
            </c:numRef>
          </c:cat>
          <c:val>
            <c:numRef>
              <c:f>Snus!$AC$6:$AH$6</c:f>
              <c:numCache>
                <c:formatCode>0.0</c:formatCode>
                <c:ptCount val="6"/>
                <c:pt idx="0">
                  <c:v>10.969196093163035</c:v>
                </c:pt>
                <c:pt idx="1">
                  <c:v>8.9</c:v>
                </c:pt>
                <c:pt idx="2">
                  <c:v>11.1</c:v>
                </c:pt>
                <c:pt idx="3">
                  <c:v>12.4</c:v>
                </c:pt>
                <c:pt idx="4">
                  <c:v>13.782635094110503</c:v>
                </c:pt>
                <c:pt idx="5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60-4AB1-82AA-DA19B0E8C6C7}"/>
            </c:ext>
          </c:extLst>
        </c:ser>
        <c:ser>
          <c:idx val="3"/>
          <c:order val="2"/>
          <c:tx>
            <c:strRef>
              <c:f>Snus!$AA$7:$AB$7</c:f>
              <c:strCache>
                <c:ptCount val="2"/>
                <c:pt idx="0">
                  <c:v>Gy 2</c:v>
                </c:pt>
                <c:pt idx="1">
                  <c:v>Tjejer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Snus!$AC$4:$AH$4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  <c:pt idx="5">
                  <c:v>2023</c:v>
                </c:pt>
              </c:numCache>
            </c:numRef>
          </c:cat>
          <c:val>
            <c:numRef>
              <c:f>Snus!$AC$7:$AH$7</c:f>
              <c:numCache>
                <c:formatCode>0.0</c:formatCode>
                <c:ptCount val="6"/>
                <c:pt idx="1">
                  <c:v>2.1</c:v>
                </c:pt>
                <c:pt idx="2">
                  <c:v>3.8</c:v>
                </c:pt>
                <c:pt idx="3">
                  <c:v>5.2</c:v>
                </c:pt>
                <c:pt idx="4">
                  <c:v>15.980795610425242</c:v>
                </c:pt>
                <c:pt idx="5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960-4AB1-82AA-DA19B0E8C6C7}"/>
            </c:ext>
          </c:extLst>
        </c:ser>
        <c:ser>
          <c:idx val="2"/>
          <c:order val="3"/>
          <c:tx>
            <c:strRef>
              <c:f>Snus!$AA$8:$AB$8</c:f>
              <c:strCache>
                <c:ptCount val="2"/>
                <c:pt idx="0">
                  <c:v>Gy 2</c:v>
                </c:pt>
                <c:pt idx="1">
                  <c:v>Killar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Snus!$AC$4:$AH$4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  <c:pt idx="5">
                  <c:v>2023</c:v>
                </c:pt>
              </c:numCache>
            </c:numRef>
          </c:cat>
          <c:val>
            <c:numRef>
              <c:f>Snus!$AC$8:$AH$8</c:f>
              <c:numCache>
                <c:formatCode>0.0</c:formatCode>
                <c:ptCount val="6"/>
                <c:pt idx="1">
                  <c:v>19.2</c:v>
                </c:pt>
                <c:pt idx="2">
                  <c:v>26.7</c:v>
                </c:pt>
                <c:pt idx="3">
                  <c:v>20.9</c:v>
                </c:pt>
                <c:pt idx="4">
                  <c:v>31.602002503128912</c:v>
                </c:pt>
                <c:pt idx="5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960-4AB1-82AA-DA19B0E8C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363008"/>
        <c:axId val="178373376"/>
      </c:lineChart>
      <c:dateAx>
        <c:axId val="17836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373376"/>
        <c:crosses val="autoZero"/>
        <c:auto val="0"/>
        <c:lblOffset val="100"/>
        <c:baseTimeUnit val="days"/>
      </c:dateAx>
      <c:valAx>
        <c:axId val="178373376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00" dirty="0" smtClean="0"/>
                  <a:t>Andel (%)</a:t>
                </a:r>
                <a:endParaRPr lang="sv-SE" sz="1000" dirty="0"/>
              </a:p>
            </c:rich>
          </c:tx>
          <c:layout>
            <c:manualLayout>
              <c:xMode val="edge"/>
              <c:yMode val="edge"/>
              <c:x val="1.0734928953930214E-2"/>
              <c:y val="0.388707152216860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36300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160541395748694"/>
          <c:y val="0.92869701086141043"/>
          <c:w val="0.45678917208502617"/>
          <c:h val="4.33542132229520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4"/>
          <c:order val="0"/>
          <c:tx>
            <c:strRef>
              <c:f>HLV1AlkXReg!$B$4:$B$5</c:f>
              <c:strCache>
                <c:ptCount val="2"/>
                <c:pt idx="0">
                  <c:v>00 Riket</c:v>
                </c:pt>
                <c:pt idx="1">
                  <c:v>Kvinnor</c:v>
                </c:pt>
              </c:strCache>
            </c:strRef>
          </c:tx>
          <c:cat>
            <c:strRef>
              <c:f>HLV1AlkXReg!$A$6:$A$12</c:f>
              <c:strCache>
                <c:ptCount val="7"/>
                <c:pt idx="0">
                  <c:v>2012-2015</c:v>
                </c:pt>
                <c:pt idx="1">
                  <c:v>2013-2016</c:v>
                </c:pt>
                <c:pt idx="2">
                  <c:v>2015-2018</c:v>
                </c:pt>
                <c:pt idx="3">
                  <c:v>2017-2020</c:v>
                </c:pt>
                <c:pt idx="4">
                  <c:v>2018-2021</c:v>
                </c:pt>
                <c:pt idx="5">
                  <c:v>2019-2022</c:v>
                </c:pt>
                <c:pt idx="6">
                  <c:v>2021-2024</c:v>
                </c:pt>
              </c:strCache>
            </c:strRef>
          </c:cat>
          <c:val>
            <c:numRef>
              <c:f>HLV1AlkXReg!$B$6:$B$12</c:f>
              <c:numCache>
                <c:formatCode>General</c:formatCode>
                <c:ptCount val="7"/>
                <c:pt idx="0">
                  <c:v>13</c:v>
                </c:pt>
                <c:pt idx="1">
                  <c:v>13</c:v>
                </c:pt>
                <c:pt idx="2">
                  <c:v>13</c:v>
                </c:pt>
                <c:pt idx="3">
                  <c:v>12</c:v>
                </c:pt>
                <c:pt idx="4">
                  <c:v>12.4</c:v>
                </c:pt>
                <c:pt idx="5">
                  <c:v>12.5</c:v>
                </c:pt>
                <c:pt idx="6">
                  <c:v>13.4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5E-433C-8D9A-27C7CDE25268}"/>
            </c:ext>
          </c:extLst>
        </c:ser>
        <c:ser>
          <c:idx val="5"/>
          <c:order val="1"/>
          <c:tx>
            <c:strRef>
              <c:f>HLV1AlkXReg!$C$4:$C$5</c:f>
              <c:strCache>
                <c:ptCount val="2"/>
                <c:pt idx="0">
                  <c:v>00 Riket</c:v>
                </c:pt>
                <c:pt idx="1">
                  <c:v>Män</c:v>
                </c:pt>
              </c:strCache>
            </c:strRef>
          </c:tx>
          <c:cat>
            <c:strRef>
              <c:f>HLV1AlkXReg!$A$6:$A$12</c:f>
              <c:strCache>
                <c:ptCount val="7"/>
                <c:pt idx="0">
                  <c:v>2012-2015</c:v>
                </c:pt>
                <c:pt idx="1">
                  <c:v>2013-2016</c:v>
                </c:pt>
                <c:pt idx="2">
                  <c:v>2015-2018</c:v>
                </c:pt>
                <c:pt idx="3">
                  <c:v>2017-2020</c:v>
                </c:pt>
                <c:pt idx="4">
                  <c:v>2018-2021</c:v>
                </c:pt>
                <c:pt idx="5">
                  <c:v>2019-2022</c:v>
                </c:pt>
                <c:pt idx="6">
                  <c:v>2021-2024</c:v>
                </c:pt>
              </c:strCache>
            </c:strRef>
          </c:cat>
          <c:val>
            <c:numRef>
              <c:f>HLV1AlkXReg!$C$6:$C$12</c:f>
              <c:numCache>
                <c:formatCode>General</c:formatCode>
                <c:ptCount val="7"/>
                <c:pt idx="0">
                  <c:v>19</c:v>
                </c:pt>
                <c:pt idx="1">
                  <c:v>19</c:v>
                </c:pt>
                <c:pt idx="2">
                  <c:v>19</c:v>
                </c:pt>
                <c:pt idx="3">
                  <c:v>20</c:v>
                </c:pt>
                <c:pt idx="4">
                  <c:v>19.100000000000001</c:v>
                </c:pt>
                <c:pt idx="5">
                  <c:v>18.5</c:v>
                </c:pt>
                <c:pt idx="6">
                  <c:v>17.600000000000001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5E-433C-8D9A-27C7CDE25268}"/>
            </c:ext>
          </c:extLst>
        </c:ser>
        <c:ser>
          <c:idx val="6"/>
          <c:order val="2"/>
          <c:tx>
            <c:strRef>
              <c:f>HLV1AlkXReg!$D$4:$D$5</c:f>
              <c:strCache>
                <c:ptCount val="2"/>
                <c:pt idx="0">
                  <c:v>06 Jönköpings län</c:v>
                </c:pt>
                <c:pt idx="1">
                  <c:v>Kvinnor</c:v>
                </c:pt>
              </c:strCache>
            </c:strRef>
          </c:tx>
          <c:cat>
            <c:strRef>
              <c:f>HLV1AlkXReg!$A$6:$A$12</c:f>
              <c:strCache>
                <c:ptCount val="7"/>
                <c:pt idx="0">
                  <c:v>2012-2015</c:v>
                </c:pt>
                <c:pt idx="1">
                  <c:v>2013-2016</c:v>
                </c:pt>
                <c:pt idx="2">
                  <c:v>2015-2018</c:v>
                </c:pt>
                <c:pt idx="3">
                  <c:v>2017-2020</c:v>
                </c:pt>
                <c:pt idx="4">
                  <c:v>2018-2021</c:v>
                </c:pt>
                <c:pt idx="5">
                  <c:v>2019-2022</c:v>
                </c:pt>
                <c:pt idx="6">
                  <c:v>2021-2024</c:v>
                </c:pt>
              </c:strCache>
            </c:strRef>
          </c:cat>
          <c:val>
            <c:numRef>
              <c:f>HLV1AlkXReg!$D$6:$D$12</c:f>
              <c:numCache>
                <c:formatCode>General</c:formatCode>
                <c:ptCount val="7"/>
                <c:pt idx="0">
                  <c:v>11</c:v>
                </c:pt>
                <c:pt idx="1">
                  <c:v>10</c:v>
                </c:pt>
                <c:pt idx="2">
                  <c:v>8</c:v>
                </c:pt>
                <c:pt idx="3">
                  <c:v>9</c:v>
                </c:pt>
                <c:pt idx="4">
                  <c:v>7.8</c:v>
                </c:pt>
                <c:pt idx="5">
                  <c:v>7.8</c:v>
                </c:pt>
                <c:pt idx="6">
                  <c:v>10.9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5E-433C-8D9A-27C7CDE25268}"/>
            </c:ext>
          </c:extLst>
        </c:ser>
        <c:ser>
          <c:idx val="7"/>
          <c:order val="3"/>
          <c:tx>
            <c:strRef>
              <c:f>HLV1AlkXReg!$E$4:$E$5</c:f>
              <c:strCache>
                <c:ptCount val="2"/>
                <c:pt idx="0">
                  <c:v>06 Jönköpings län</c:v>
                </c:pt>
                <c:pt idx="1">
                  <c:v>Män</c:v>
                </c:pt>
              </c:strCache>
            </c:strRef>
          </c:tx>
          <c:cat>
            <c:strRef>
              <c:f>HLV1AlkXReg!$A$6:$A$12</c:f>
              <c:strCache>
                <c:ptCount val="7"/>
                <c:pt idx="0">
                  <c:v>2012-2015</c:v>
                </c:pt>
                <c:pt idx="1">
                  <c:v>2013-2016</c:v>
                </c:pt>
                <c:pt idx="2">
                  <c:v>2015-2018</c:v>
                </c:pt>
                <c:pt idx="3">
                  <c:v>2017-2020</c:v>
                </c:pt>
                <c:pt idx="4">
                  <c:v>2018-2021</c:v>
                </c:pt>
                <c:pt idx="5">
                  <c:v>2019-2022</c:v>
                </c:pt>
                <c:pt idx="6">
                  <c:v>2021-2024</c:v>
                </c:pt>
              </c:strCache>
            </c:strRef>
          </c:cat>
          <c:val>
            <c:numRef>
              <c:f>HLV1AlkXReg!$E$6:$E$12</c:f>
              <c:numCache>
                <c:formatCode>General</c:formatCode>
                <c:ptCount val="7"/>
                <c:pt idx="0">
                  <c:v>18</c:v>
                </c:pt>
                <c:pt idx="1">
                  <c:v>16</c:v>
                </c:pt>
                <c:pt idx="2">
                  <c:v>16</c:v>
                </c:pt>
                <c:pt idx="3">
                  <c:v>17</c:v>
                </c:pt>
                <c:pt idx="4">
                  <c:v>15.9</c:v>
                </c:pt>
                <c:pt idx="5">
                  <c:v>14.1</c:v>
                </c:pt>
                <c:pt idx="6">
                  <c:v>11.3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05E-433C-8D9A-27C7CDE252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0924952"/>
        <c:axId val="560920032"/>
      </c:lineChart>
      <c:catAx>
        <c:axId val="560924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60920032"/>
        <c:crosses val="autoZero"/>
        <c:auto val="1"/>
        <c:lblAlgn val="ctr"/>
        <c:lblOffset val="100"/>
        <c:noMultiLvlLbl val="0"/>
      </c:catAx>
      <c:valAx>
        <c:axId val="560920032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60924952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Kommun!$L$5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Kommun!$K$6:$K$19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</c:strCache>
            </c:strRef>
          </c:cat>
          <c:val>
            <c:numRef>
              <c:f>Kommun!$L$6:$L$19</c:f>
              <c:numCache>
                <c:formatCode>0.0%</c:formatCode>
                <c:ptCount val="14"/>
                <c:pt idx="0">
                  <c:v>0.15136476426799009</c:v>
                </c:pt>
                <c:pt idx="1">
                  <c:v>0.1431936523679643</c:v>
                </c:pt>
                <c:pt idx="2">
                  <c:v>0.11208292840945902</c:v>
                </c:pt>
                <c:pt idx="3">
                  <c:v>7.5444839857651241E-2</c:v>
                </c:pt>
                <c:pt idx="4">
                  <c:v>0.11102074013826758</c:v>
                </c:pt>
                <c:pt idx="5">
                  <c:v>0.11040023003792031</c:v>
                </c:pt>
                <c:pt idx="6">
                  <c:v>0.10412008942829769</c:v>
                </c:pt>
                <c:pt idx="7">
                  <c:v>0.13478576615831517</c:v>
                </c:pt>
                <c:pt idx="8">
                  <c:v>0.14479331375649424</c:v>
                </c:pt>
                <c:pt idx="9">
                  <c:v>0.14672066893127778</c:v>
                </c:pt>
                <c:pt idx="10">
                  <c:v>0.14006410256410257</c:v>
                </c:pt>
                <c:pt idx="11">
                  <c:v>0.16302778013762637</c:v>
                </c:pt>
                <c:pt idx="12">
                  <c:v>9.6860433232794071E-2</c:v>
                </c:pt>
                <c:pt idx="13">
                  <c:v>0.1211628964115728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BE-4C29-8C3B-4ECF7FC7A44E}"/>
            </c:ext>
          </c:extLst>
        </c:ser>
        <c:ser>
          <c:idx val="1"/>
          <c:order val="1"/>
          <c:tx>
            <c:strRef>
              <c:f>Kommun!$M$5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Kommun!$K$6:$K$19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</c:strCache>
            </c:strRef>
          </c:cat>
          <c:val>
            <c:numRef>
              <c:f>Kommun!$M$6:$M$19</c:f>
              <c:numCache>
                <c:formatCode>0.0%</c:formatCode>
                <c:ptCount val="14"/>
                <c:pt idx="0">
                  <c:v>5.9656972408650262E-2</c:v>
                </c:pt>
                <c:pt idx="1">
                  <c:v>8.6763580719204286E-2</c:v>
                </c:pt>
                <c:pt idx="2">
                  <c:v>8.0524344569288392E-2</c:v>
                </c:pt>
                <c:pt idx="3">
                  <c:v>0.10045924225028703</c:v>
                </c:pt>
                <c:pt idx="4">
                  <c:v>0.1002827931259517</c:v>
                </c:pt>
                <c:pt idx="5">
                  <c:v>9.1465315027147623E-2</c:v>
                </c:pt>
                <c:pt idx="6">
                  <c:v>0.10684062059238364</c:v>
                </c:pt>
                <c:pt idx="7">
                  <c:v>8.9381141182554733E-2</c:v>
                </c:pt>
                <c:pt idx="8">
                  <c:v>5.8534588620548507E-2</c:v>
                </c:pt>
                <c:pt idx="9">
                  <c:v>0.10998834045860863</c:v>
                </c:pt>
                <c:pt idx="10">
                  <c:v>7.4657280474249715E-2</c:v>
                </c:pt>
                <c:pt idx="11">
                  <c:v>6.4071683206474606E-2</c:v>
                </c:pt>
                <c:pt idx="12">
                  <c:v>7.5662969220597953E-2</c:v>
                </c:pt>
                <c:pt idx="13">
                  <c:v>8.6287249499684734E-2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BE-4C29-8C3B-4ECF7FC7A4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48922456"/>
        <c:axId val="748923440"/>
      </c:barChart>
      <c:catAx>
        <c:axId val="748922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8923440"/>
        <c:crosses val="autoZero"/>
        <c:auto val="1"/>
        <c:lblAlgn val="ctr"/>
        <c:lblOffset val="100"/>
        <c:noMultiLvlLbl val="0"/>
      </c:catAx>
      <c:valAx>
        <c:axId val="748923440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89224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Ålder!$O$7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Ålder!$N$8:$N$12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Ålder!$O$8:$O$12</c:f>
              <c:numCache>
                <c:formatCode>0.0%</c:formatCode>
                <c:ptCount val="5"/>
                <c:pt idx="0">
                  <c:v>0.13963710876821891</c:v>
                </c:pt>
                <c:pt idx="1">
                  <c:v>7.200647249190939E-2</c:v>
                </c:pt>
                <c:pt idx="2">
                  <c:v>0.18557336621454992</c:v>
                </c:pt>
                <c:pt idx="3">
                  <c:v>8.4966735284465522E-2</c:v>
                </c:pt>
                <c:pt idx="4">
                  <c:v>9.2186128182616331E-3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43-4010-92AE-2F20F557D9B9}"/>
            </c:ext>
          </c:extLst>
        </c:ser>
        <c:ser>
          <c:idx val="1"/>
          <c:order val="1"/>
          <c:tx>
            <c:strRef>
              <c:f>Ålder!$P$7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Ålder!$N$8:$N$12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Ålder!$P$8:$P$12</c:f>
              <c:numCache>
                <c:formatCode>0.0%</c:formatCode>
                <c:ptCount val="5"/>
                <c:pt idx="0">
                  <c:v>0.17456759684709927</c:v>
                </c:pt>
                <c:pt idx="1">
                  <c:v>5.1013340560725151E-2</c:v>
                </c:pt>
                <c:pt idx="2">
                  <c:v>8.9832113248504722E-2</c:v>
                </c:pt>
                <c:pt idx="3">
                  <c:v>6.32526665902053E-2</c:v>
                </c:pt>
                <c:pt idx="4">
                  <c:v>1.6378643280887284E-2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43-4010-92AE-2F20F557D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4435144"/>
        <c:axId val="594435472"/>
      </c:barChart>
      <c:catAx>
        <c:axId val="594435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4435472"/>
        <c:crosses val="autoZero"/>
        <c:auto val="1"/>
        <c:lblAlgn val="ctr"/>
        <c:lblOffset val="100"/>
        <c:noMultiLvlLbl val="0"/>
      </c:catAx>
      <c:valAx>
        <c:axId val="594435472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443514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Utbildning!$L$4</c:f>
              <c:strCache>
                <c:ptCount val="1"/>
                <c:pt idx="0">
                  <c:v>Förgymnasial utbildning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Utbildning!$K$5:$K$18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</c:strCache>
            </c:strRef>
          </c:cat>
          <c:val>
            <c:numRef>
              <c:f>Utbildning!$L$5:$L$18</c:f>
              <c:numCache>
                <c:formatCode>###0.0%</c:formatCode>
                <c:ptCount val="14"/>
                <c:pt idx="0">
                  <c:v>8.1491712707182321E-2</c:v>
                </c:pt>
                <c:pt idx="1">
                  <c:v>0.10248087178298167</c:v>
                </c:pt>
                <c:pt idx="2">
                  <c:v>8.8973024136299095E-2</c:v>
                </c:pt>
                <c:pt idx="3">
                  <c:v>7.901907356948229E-2</c:v>
                </c:pt>
                <c:pt idx="4">
                  <c:v>7.0160957490713993E-2</c:v>
                </c:pt>
                <c:pt idx="5">
                  <c:v>7.7728692208088965E-2</c:v>
                </c:pt>
                <c:pt idx="6">
                  <c:v>7.0374574347332575E-2</c:v>
                </c:pt>
                <c:pt idx="7">
                  <c:v>0.10420212069642623</c:v>
                </c:pt>
                <c:pt idx="8">
                  <c:v>5.5711873944850873E-2</c:v>
                </c:pt>
                <c:pt idx="9">
                  <c:v>0.13737133808392715</c:v>
                </c:pt>
                <c:pt idx="10">
                  <c:v>0.10563002680965146</c:v>
                </c:pt>
                <c:pt idx="11">
                  <c:v>7.6033257018917944E-2</c:v>
                </c:pt>
                <c:pt idx="12">
                  <c:v>3.9470488219577361E-2</c:v>
                </c:pt>
                <c:pt idx="13">
                  <c:v>8.2261473970835872E-2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55-4E4F-9FB5-46681E916BD8}"/>
            </c:ext>
          </c:extLst>
        </c:ser>
        <c:ser>
          <c:idx val="1"/>
          <c:order val="1"/>
          <c:tx>
            <c:strRef>
              <c:f>Utbildning!$M$4</c:f>
              <c:strCache>
                <c:ptCount val="1"/>
                <c:pt idx="0">
                  <c:v>Gymnasial utbildning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Utbildning!$K$5:$K$18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</c:strCache>
            </c:strRef>
          </c:cat>
          <c:val>
            <c:numRef>
              <c:f>Utbildning!$M$5:$M$18</c:f>
              <c:numCache>
                <c:formatCode>###0.0%</c:formatCode>
                <c:ptCount val="14"/>
                <c:pt idx="0">
                  <c:v>0.13079532604598568</c:v>
                </c:pt>
                <c:pt idx="1">
                  <c:v>0.17342130065975497</c:v>
                </c:pt>
                <c:pt idx="2">
                  <c:v>0.12646832802722582</c:v>
                </c:pt>
                <c:pt idx="3">
                  <c:v>9.0163934426229511E-2</c:v>
                </c:pt>
                <c:pt idx="4">
                  <c:v>0.1636742128545407</c:v>
                </c:pt>
                <c:pt idx="5">
                  <c:v>0.15821039569833173</c:v>
                </c:pt>
                <c:pt idx="6">
                  <c:v>0.14897722886916248</c:v>
                </c:pt>
                <c:pt idx="7">
                  <c:v>0.11510153409594751</c:v>
                </c:pt>
                <c:pt idx="8">
                  <c:v>0.16773162939297126</c:v>
                </c:pt>
                <c:pt idx="9">
                  <c:v>0.14659538548114801</c:v>
                </c:pt>
                <c:pt idx="10">
                  <c:v>0.14750314729332772</c:v>
                </c:pt>
                <c:pt idx="11">
                  <c:v>0.13075745081870657</c:v>
                </c:pt>
                <c:pt idx="12">
                  <c:v>0.1341679902830982</c:v>
                </c:pt>
                <c:pt idx="13">
                  <c:v>0.14455866957282854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55-4E4F-9FB5-46681E916BD8}"/>
            </c:ext>
          </c:extLst>
        </c:ser>
        <c:ser>
          <c:idx val="2"/>
          <c:order val="2"/>
          <c:tx>
            <c:strRef>
              <c:f>Utbildning!$N$4</c:f>
              <c:strCache>
                <c:ptCount val="1"/>
                <c:pt idx="0">
                  <c:v>Eftergymnasial utbildning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Utbildning!$K$5:$K$18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</c:strCache>
            </c:strRef>
          </c:cat>
          <c:val>
            <c:numRef>
              <c:f>Utbildning!$N$5:$N$18</c:f>
              <c:numCache>
                <c:formatCode>###0.0%</c:formatCode>
                <c:ptCount val="14"/>
                <c:pt idx="0">
                  <c:v>8.7018544935805991E-2</c:v>
                </c:pt>
                <c:pt idx="1">
                  <c:v>0.17342130065975497</c:v>
                </c:pt>
                <c:pt idx="2">
                  <c:v>6.3666666666666663E-2</c:v>
                </c:pt>
                <c:pt idx="3">
                  <c:v>9.106830122591944E-2</c:v>
                </c:pt>
                <c:pt idx="4">
                  <c:v>6.4019698368728839E-2</c:v>
                </c:pt>
                <c:pt idx="5">
                  <c:v>5.9619901772368138E-2</c:v>
                </c:pt>
                <c:pt idx="6">
                  <c:v>7.4303405572755415E-2</c:v>
                </c:pt>
                <c:pt idx="7">
                  <c:v>0.12376084262701363</c:v>
                </c:pt>
                <c:pt idx="8">
                  <c:v>4.9925112331502743E-2</c:v>
                </c:pt>
                <c:pt idx="9">
                  <c:v>7.3428749222153075E-2</c:v>
                </c:pt>
                <c:pt idx="10">
                  <c:v>5.6970082749840861E-2</c:v>
                </c:pt>
                <c:pt idx="11">
                  <c:v>0.13075745081870657</c:v>
                </c:pt>
                <c:pt idx="12">
                  <c:v>7.3618307426597585E-2</c:v>
                </c:pt>
                <c:pt idx="13">
                  <c:v>7.3292382002415085E-2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55-4E4F-9FB5-46681E916B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48922456"/>
        <c:axId val="748923440"/>
      </c:barChart>
      <c:catAx>
        <c:axId val="748922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8923440"/>
        <c:crosses val="autoZero"/>
        <c:auto val="1"/>
        <c:lblAlgn val="ctr"/>
        <c:lblOffset val="100"/>
        <c:noMultiLvlLbl val="0"/>
      </c:catAx>
      <c:valAx>
        <c:axId val="74892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8922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114889725466767"/>
          <c:y val="0.94022082105223859"/>
          <c:w val="0.50230307627109338"/>
          <c:h val="3.8215138937128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161873958177964E-2"/>
          <c:y val="5.0801206142556718E-2"/>
          <c:w val="0.89387020042235499"/>
          <c:h val="0.83479691608230044"/>
        </c:manualLayout>
      </c:layout>
      <c:lineChart>
        <c:grouping val="standard"/>
        <c:varyColors val="0"/>
        <c:ser>
          <c:idx val="0"/>
          <c:order val="0"/>
          <c:tx>
            <c:strRef>
              <c:f>Intensivkonsumtion!$B$5:$C$5</c:f>
              <c:strCache>
                <c:ptCount val="2"/>
                <c:pt idx="0">
                  <c:v>Åk 9</c:v>
                </c:pt>
                <c:pt idx="1">
                  <c:v>Tjejer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Intensivkonsumtion!$J$4:$O$4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  <c:pt idx="5">
                  <c:v>2023</c:v>
                </c:pt>
              </c:numCache>
            </c:numRef>
          </c:cat>
          <c:val>
            <c:numRef>
              <c:f>Intensivkonsumtion!$J$5:$O$5</c:f>
              <c:numCache>
                <c:formatCode>General</c:formatCode>
                <c:ptCount val="6"/>
                <c:pt idx="0" formatCode="0.0">
                  <c:v>17.743132887899034</c:v>
                </c:pt>
                <c:pt idx="1">
                  <c:v>11.2</c:v>
                </c:pt>
                <c:pt idx="2" formatCode="0.0">
                  <c:v>10.8</c:v>
                </c:pt>
                <c:pt idx="3" formatCode="0.0">
                  <c:v>13.2</c:v>
                </c:pt>
                <c:pt idx="4" formatCode="0.0">
                  <c:v>13.023255813953488</c:v>
                </c:pt>
                <c:pt idx="5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F9-4118-A987-C9BFF64BC864}"/>
            </c:ext>
          </c:extLst>
        </c:ser>
        <c:ser>
          <c:idx val="1"/>
          <c:order val="1"/>
          <c:tx>
            <c:strRef>
              <c:f>Intensivkonsumtion!$B$6:$C$6</c:f>
              <c:strCache>
                <c:ptCount val="2"/>
                <c:pt idx="0">
                  <c:v>Åk 9</c:v>
                </c:pt>
                <c:pt idx="1">
                  <c:v>Killar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Intensivkonsumtion!$J$4:$O$4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  <c:pt idx="5">
                  <c:v>2023</c:v>
                </c:pt>
              </c:numCache>
            </c:numRef>
          </c:cat>
          <c:val>
            <c:numRef>
              <c:f>Intensivkonsumtion!$J$6:$O$6</c:f>
              <c:numCache>
                <c:formatCode>General</c:formatCode>
                <c:ptCount val="6"/>
                <c:pt idx="0" formatCode="0.0">
                  <c:v>17.186311787072242</c:v>
                </c:pt>
                <c:pt idx="1">
                  <c:v>11.7</c:v>
                </c:pt>
                <c:pt idx="2" formatCode="0.0">
                  <c:v>11.9</c:v>
                </c:pt>
                <c:pt idx="3" formatCode="0.0">
                  <c:v>12.8</c:v>
                </c:pt>
                <c:pt idx="4" formatCode="0.0">
                  <c:v>11.192214111922141</c:v>
                </c:pt>
                <c:pt idx="5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9-4118-A987-C9BFF64BC864}"/>
            </c:ext>
          </c:extLst>
        </c:ser>
        <c:ser>
          <c:idx val="3"/>
          <c:order val="2"/>
          <c:tx>
            <c:strRef>
              <c:f>Intensivkonsumtion!$B$7:$C$7</c:f>
              <c:strCache>
                <c:ptCount val="2"/>
                <c:pt idx="0">
                  <c:v>Gy 2</c:v>
                </c:pt>
                <c:pt idx="1">
                  <c:v>Tjejer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Intensivkonsumtion!$J$4:$O$4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  <c:pt idx="5">
                  <c:v>2023</c:v>
                </c:pt>
              </c:numCache>
            </c:numRef>
          </c:cat>
          <c:val>
            <c:numRef>
              <c:f>Intensivkonsumtion!$J$7:$O$7</c:f>
              <c:numCache>
                <c:formatCode>0.0</c:formatCode>
                <c:ptCount val="6"/>
                <c:pt idx="1">
                  <c:v>34.832379394930499</c:v>
                </c:pt>
                <c:pt idx="2">
                  <c:v>35.700000000000003</c:v>
                </c:pt>
                <c:pt idx="3">
                  <c:v>37.299999999999997</c:v>
                </c:pt>
                <c:pt idx="4">
                  <c:v>38.297872340425535</c:v>
                </c:pt>
                <c:pt idx="5" formatCode="General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9-4118-A987-C9BFF64BC864}"/>
            </c:ext>
          </c:extLst>
        </c:ser>
        <c:ser>
          <c:idx val="2"/>
          <c:order val="3"/>
          <c:tx>
            <c:strRef>
              <c:f>Intensivkonsumtion!$B$8:$C$8</c:f>
              <c:strCache>
                <c:ptCount val="2"/>
                <c:pt idx="0">
                  <c:v>Gy 2</c:v>
                </c:pt>
                <c:pt idx="1">
                  <c:v>Killar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Intensivkonsumtion!$J$4:$O$4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  <c:pt idx="5">
                  <c:v>2023</c:v>
                </c:pt>
              </c:numCache>
            </c:numRef>
          </c:cat>
          <c:val>
            <c:numRef>
              <c:f>Intensivkonsumtion!$J$8:$O$8</c:f>
              <c:numCache>
                <c:formatCode>0.0</c:formatCode>
                <c:ptCount val="6"/>
                <c:pt idx="1">
                  <c:v>41.449511400651467</c:v>
                </c:pt>
                <c:pt idx="2">
                  <c:v>44.6</c:v>
                </c:pt>
                <c:pt idx="3">
                  <c:v>43.6</c:v>
                </c:pt>
                <c:pt idx="4">
                  <c:v>43.804755944931159</c:v>
                </c:pt>
                <c:pt idx="5" formatCode="General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9-4118-A987-C9BFF64BC8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363008"/>
        <c:axId val="178373376"/>
      </c:lineChart>
      <c:dateAx>
        <c:axId val="17836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373376"/>
        <c:crosses val="autoZero"/>
        <c:auto val="0"/>
        <c:lblOffset val="100"/>
        <c:baseTimeUnit val="days"/>
      </c:dateAx>
      <c:valAx>
        <c:axId val="178373376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00"/>
                  <a:t>Andel (%)</a:t>
                </a:r>
              </a:p>
            </c:rich>
          </c:tx>
          <c:layout>
            <c:manualLayout>
              <c:xMode val="edge"/>
              <c:yMode val="edge"/>
              <c:x val="4.6070711749266633E-3"/>
              <c:y val="0.385625801500509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36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Blad1!$Q$3:$Q$4</c:f>
              <c:strCache>
                <c:ptCount val="2"/>
                <c:pt idx="0">
                  <c:v>Samtliga 16-64 år</c:v>
                </c:pt>
                <c:pt idx="1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Blad1!$P$5:$P$19</c:f>
              <c:strCache>
                <c:ptCount val="15"/>
                <c:pt idx="0">
                  <c:v>Aneby</c:v>
                </c:pt>
                <c:pt idx="1">
                  <c:v>Gnosjö</c:v>
                </c:pt>
                <c:pt idx="2">
                  <c:v>Mullsjö</c:v>
                </c:pt>
                <c:pt idx="3">
                  <c:v>Habo</c:v>
                </c:pt>
                <c:pt idx="4">
                  <c:v>Gislaved</c:v>
                </c:pt>
                <c:pt idx="5">
                  <c:v>Vaggeryd</c:v>
                </c:pt>
                <c:pt idx="6">
                  <c:v>Jönköping</c:v>
                </c:pt>
                <c:pt idx="7">
                  <c:v>Nässjö</c:v>
                </c:pt>
                <c:pt idx="8">
                  <c:v>Värnamo</c:v>
                </c:pt>
                <c:pt idx="9">
                  <c:v>Sävsjö</c:v>
                </c:pt>
                <c:pt idx="10">
                  <c:v>Vetlanda</c:v>
                </c:pt>
                <c:pt idx="11">
                  <c:v>Eksjö</c:v>
                </c:pt>
                <c:pt idx="12">
                  <c:v>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Blad1!$Q$5:$Q$19</c:f>
              <c:numCache>
                <c:formatCode>#\ ##0.0</c:formatCode>
                <c:ptCount val="15"/>
                <c:pt idx="0">
                  <c:v>4.8995224830879396</c:v>
                </c:pt>
                <c:pt idx="1">
                  <c:v>3.7695891571367999</c:v>
                </c:pt>
                <c:pt idx="2">
                  <c:v>4.1569787923624304</c:v>
                </c:pt>
                <c:pt idx="3">
                  <c:v>3.1944904310972699</c:v>
                </c:pt>
                <c:pt idx="4">
                  <c:v>5.8288660818293696</c:v>
                </c:pt>
                <c:pt idx="5">
                  <c:v>4.0950639853747699</c:v>
                </c:pt>
                <c:pt idx="6">
                  <c:v>5.0256350251962401</c:v>
                </c:pt>
                <c:pt idx="7">
                  <c:v>7.7173814464888704</c:v>
                </c:pt>
                <c:pt idx="8">
                  <c:v>4.47317352395046</c:v>
                </c:pt>
                <c:pt idx="9">
                  <c:v>7.8588406279805598</c:v>
                </c:pt>
                <c:pt idx="10">
                  <c:v>6.0207306754268002</c:v>
                </c:pt>
                <c:pt idx="11">
                  <c:v>5.9107262091027701</c:v>
                </c:pt>
                <c:pt idx="12">
                  <c:v>5.5655931247430797</c:v>
                </c:pt>
                <c:pt idx="13">
                  <c:v>5.3354898541183298</c:v>
                </c:pt>
                <c:pt idx="14">
                  <c:v>6.3640596830952596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CE-4A97-970E-B24DB79A6854}"/>
            </c:ext>
          </c:extLst>
        </c:ser>
        <c:ser>
          <c:idx val="1"/>
          <c:order val="1"/>
          <c:tx>
            <c:strRef>
              <c:f>Blad1!$R$3:$R$4</c:f>
              <c:strCache>
                <c:ptCount val="2"/>
                <c:pt idx="0">
                  <c:v>Samtliga 16-64 år</c:v>
                </c:pt>
                <c:pt idx="1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Blad1!$P$5:$P$19</c:f>
              <c:strCache>
                <c:ptCount val="15"/>
                <c:pt idx="0">
                  <c:v>Aneby</c:v>
                </c:pt>
                <c:pt idx="1">
                  <c:v>Gnosjö</c:v>
                </c:pt>
                <c:pt idx="2">
                  <c:v>Mullsjö</c:v>
                </c:pt>
                <c:pt idx="3">
                  <c:v>Habo</c:v>
                </c:pt>
                <c:pt idx="4">
                  <c:v>Gislaved</c:v>
                </c:pt>
                <c:pt idx="5">
                  <c:v>Vaggeryd</c:v>
                </c:pt>
                <c:pt idx="6">
                  <c:v>Jönköping</c:v>
                </c:pt>
                <c:pt idx="7">
                  <c:v>Nässjö</c:v>
                </c:pt>
                <c:pt idx="8">
                  <c:v>Värnamo</c:v>
                </c:pt>
                <c:pt idx="9">
                  <c:v>Sävsjö</c:v>
                </c:pt>
                <c:pt idx="10">
                  <c:v>Vetlanda</c:v>
                </c:pt>
                <c:pt idx="11">
                  <c:v>Eksjö</c:v>
                </c:pt>
                <c:pt idx="12">
                  <c:v>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Blad1!$R$5:$R$19</c:f>
              <c:numCache>
                <c:formatCode>#\ ##0.0</c:formatCode>
                <c:ptCount val="15"/>
                <c:pt idx="0">
                  <c:v>4.9897037858387403</c:v>
                </c:pt>
                <c:pt idx="1">
                  <c:v>3.85732370243502</c:v>
                </c:pt>
                <c:pt idx="2">
                  <c:v>4.50093975665248</c:v>
                </c:pt>
                <c:pt idx="3">
                  <c:v>2.93996879362733</c:v>
                </c:pt>
                <c:pt idx="4">
                  <c:v>6.69260044320262</c:v>
                </c:pt>
                <c:pt idx="5">
                  <c:v>4.1414141414141401</c:v>
                </c:pt>
                <c:pt idx="6">
                  <c:v>5.0294473767736001</c:v>
                </c:pt>
                <c:pt idx="7">
                  <c:v>8.2321821179919308</c:v>
                </c:pt>
                <c:pt idx="8">
                  <c:v>4.8464183715101701</c:v>
                </c:pt>
                <c:pt idx="9">
                  <c:v>8.2995008319467498</c:v>
                </c:pt>
                <c:pt idx="10">
                  <c:v>6.3556906707201204</c:v>
                </c:pt>
                <c:pt idx="11">
                  <c:v>5.8907653157795101</c:v>
                </c:pt>
                <c:pt idx="12">
                  <c:v>6.2281982639733897</c:v>
                </c:pt>
                <c:pt idx="13">
                  <c:v>5.5445438371721103</c:v>
                </c:pt>
                <c:pt idx="14">
                  <c:v>6.4057507823958799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CE-4A97-970E-B24DB79A6854}"/>
            </c:ext>
          </c:extLst>
        </c:ser>
        <c:ser>
          <c:idx val="2"/>
          <c:order val="2"/>
          <c:tx>
            <c:strRef>
              <c:f>Blad1!$S$3:$S$4</c:f>
              <c:strCache>
                <c:ptCount val="2"/>
                <c:pt idx="0">
                  <c:v>Samtliga 16-64 år</c:v>
                </c:pt>
                <c:pt idx="1">
                  <c:v>Män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Blad1!$P$5:$P$19</c:f>
              <c:strCache>
                <c:ptCount val="15"/>
                <c:pt idx="0">
                  <c:v>Aneby</c:v>
                </c:pt>
                <c:pt idx="1">
                  <c:v>Gnosjö</c:v>
                </c:pt>
                <c:pt idx="2">
                  <c:v>Mullsjö</c:v>
                </c:pt>
                <c:pt idx="3">
                  <c:v>Habo</c:v>
                </c:pt>
                <c:pt idx="4">
                  <c:v>Gislaved</c:v>
                </c:pt>
                <c:pt idx="5">
                  <c:v>Vaggeryd</c:v>
                </c:pt>
                <c:pt idx="6">
                  <c:v>Jönköping</c:v>
                </c:pt>
                <c:pt idx="7">
                  <c:v>Nässjö</c:v>
                </c:pt>
                <c:pt idx="8">
                  <c:v>Värnamo</c:v>
                </c:pt>
                <c:pt idx="9">
                  <c:v>Sävsjö</c:v>
                </c:pt>
                <c:pt idx="10">
                  <c:v>Vetlanda</c:v>
                </c:pt>
                <c:pt idx="11">
                  <c:v>Eksjö</c:v>
                </c:pt>
                <c:pt idx="12">
                  <c:v>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Blad1!$S$5:$S$19</c:f>
              <c:numCache>
                <c:formatCode>#\ ##0.0</c:formatCode>
                <c:ptCount val="15"/>
                <c:pt idx="0">
                  <c:v>4.8192204617048198</c:v>
                </c:pt>
                <c:pt idx="1">
                  <c:v>3.6963347530077399</c:v>
                </c:pt>
                <c:pt idx="2">
                  <c:v>3.8459818433880399</c:v>
                </c:pt>
                <c:pt idx="3">
                  <c:v>3.4330579360599298</c:v>
                </c:pt>
                <c:pt idx="4">
                  <c:v>5.0978073618005899</c:v>
                </c:pt>
                <c:pt idx="5">
                  <c:v>4.0536856453811403</c:v>
                </c:pt>
                <c:pt idx="6">
                  <c:v>5.0221364954432399</c:v>
                </c:pt>
                <c:pt idx="7">
                  <c:v>7.2683506627113701</c:v>
                </c:pt>
                <c:pt idx="8">
                  <c:v>4.1299279071637196</c:v>
                </c:pt>
                <c:pt idx="9">
                  <c:v>7.49104241313223</c:v>
                </c:pt>
                <c:pt idx="10">
                  <c:v>5.7371964248787899</c:v>
                </c:pt>
                <c:pt idx="11">
                  <c:v>5.9287040193961396</c:v>
                </c:pt>
                <c:pt idx="12">
                  <c:v>4.9747735040416599</c:v>
                </c:pt>
                <c:pt idx="13">
                  <c:v>5.036609560088408</c:v>
                </c:pt>
                <c:pt idx="14">
                  <c:v>6.3248362117501697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CE-4A97-970E-B24DB79A6854}"/>
            </c:ext>
          </c:extLst>
        </c:ser>
        <c:ser>
          <c:idx val="3"/>
          <c:order val="3"/>
          <c:tx>
            <c:strRef>
              <c:f>Blad1!$T$3:$T$4</c:f>
              <c:strCache>
                <c:ptCount val="2"/>
                <c:pt idx="0">
                  <c:v>Ungdomar 18-24 år</c:v>
                </c:pt>
                <c:pt idx="1">
                  <c:v>Totalt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Blad1!$P$5:$P$19</c:f>
              <c:strCache>
                <c:ptCount val="15"/>
                <c:pt idx="0">
                  <c:v>Aneby</c:v>
                </c:pt>
                <c:pt idx="1">
                  <c:v>Gnosjö</c:v>
                </c:pt>
                <c:pt idx="2">
                  <c:v>Mullsjö</c:v>
                </c:pt>
                <c:pt idx="3">
                  <c:v>Habo</c:v>
                </c:pt>
                <c:pt idx="4">
                  <c:v>Gislaved</c:v>
                </c:pt>
                <c:pt idx="5">
                  <c:v>Vaggeryd</c:v>
                </c:pt>
                <c:pt idx="6">
                  <c:v>Jönköping</c:v>
                </c:pt>
                <c:pt idx="7">
                  <c:v>Nässjö</c:v>
                </c:pt>
                <c:pt idx="8">
                  <c:v>Värnamo</c:v>
                </c:pt>
                <c:pt idx="9">
                  <c:v>Sävsjö</c:v>
                </c:pt>
                <c:pt idx="10">
                  <c:v>Vetlanda</c:v>
                </c:pt>
                <c:pt idx="11">
                  <c:v>Eksjö</c:v>
                </c:pt>
                <c:pt idx="12">
                  <c:v>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Blad1!$T$5:$T$19</c:f>
              <c:numCache>
                <c:formatCode>#\ ##0.0</c:formatCode>
                <c:ptCount val="15"/>
                <c:pt idx="0">
                  <c:v>9.1471995496763192</c:v>
                </c:pt>
                <c:pt idx="1">
                  <c:v>5.1533354410369903</c:v>
                </c:pt>
                <c:pt idx="2">
                  <c:v>6.9866213633467797</c:v>
                </c:pt>
                <c:pt idx="3">
                  <c:v>6.1720179670603796</c:v>
                </c:pt>
                <c:pt idx="4">
                  <c:v>7.7798861480075896</c:v>
                </c:pt>
                <c:pt idx="5">
                  <c:v>5.0769052850699596</c:v>
                </c:pt>
                <c:pt idx="6">
                  <c:v>5.58477001930373</c:v>
                </c:pt>
                <c:pt idx="7">
                  <c:v>10.2547925260859</c:v>
                </c:pt>
                <c:pt idx="8">
                  <c:v>5.9907834101382402</c:v>
                </c:pt>
                <c:pt idx="9">
                  <c:v>12.756230644447699</c:v>
                </c:pt>
                <c:pt idx="10">
                  <c:v>8.7691069991954897</c:v>
                </c:pt>
                <c:pt idx="11">
                  <c:v>9.6042989741084508</c:v>
                </c:pt>
                <c:pt idx="12">
                  <c:v>8.0455771070714004</c:v>
                </c:pt>
                <c:pt idx="13">
                  <c:v>6.9738975088497002</c:v>
                </c:pt>
                <c:pt idx="14">
                  <c:v>7.6503213573897204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CE-4A97-970E-B24DB79A6854}"/>
            </c:ext>
          </c:extLst>
        </c:ser>
        <c:ser>
          <c:idx val="4"/>
          <c:order val="4"/>
          <c:tx>
            <c:strRef>
              <c:f>Blad1!$U$3:$U$4</c:f>
              <c:strCache>
                <c:ptCount val="2"/>
                <c:pt idx="0">
                  <c:v>Ungdomar 18-24 år</c:v>
                </c:pt>
                <c:pt idx="1">
                  <c:v>Kvinnor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Blad1!$P$5:$P$19</c:f>
              <c:strCache>
                <c:ptCount val="15"/>
                <c:pt idx="0">
                  <c:v>Aneby</c:v>
                </c:pt>
                <c:pt idx="1">
                  <c:v>Gnosjö</c:v>
                </c:pt>
                <c:pt idx="2">
                  <c:v>Mullsjö</c:v>
                </c:pt>
                <c:pt idx="3">
                  <c:v>Habo</c:v>
                </c:pt>
                <c:pt idx="4">
                  <c:v>Gislaved</c:v>
                </c:pt>
                <c:pt idx="5">
                  <c:v>Vaggeryd</c:v>
                </c:pt>
                <c:pt idx="6">
                  <c:v>Jönköping</c:v>
                </c:pt>
                <c:pt idx="7">
                  <c:v>Nässjö</c:v>
                </c:pt>
                <c:pt idx="8">
                  <c:v>Värnamo</c:v>
                </c:pt>
                <c:pt idx="9">
                  <c:v>Sävsjö</c:v>
                </c:pt>
                <c:pt idx="10">
                  <c:v>Vetlanda</c:v>
                </c:pt>
                <c:pt idx="11">
                  <c:v>Eksjö</c:v>
                </c:pt>
                <c:pt idx="12">
                  <c:v>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Blad1!$U$5:$U$19</c:f>
              <c:numCache>
                <c:formatCode>#\ ##0.0</c:formatCode>
                <c:ptCount val="15"/>
                <c:pt idx="0">
                  <c:v>9.5305832147937402</c:v>
                </c:pt>
                <c:pt idx="1">
                  <c:v>4.3137254901960702</c:v>
                </c:pt>
                <c:pt idx="2">
                  <c:v>6.2410671748451598</c:v>
                </c:pt>
                <c:pt idx="3">
                  <c:v>4.8006509357200899</c:v>
                </c:pt>
                <c:pt idx="4">
                  <c:v>7.9377742321499802</c:v>
                </c:pt>
                <c:pt idx="5">
                  <c:v>3.34246575342465</c:v>
                </c:pt>
                <c:pt idx="6">
                  <c:v>4.3578384496789599</c:v>
                </c:pt>
                <c:pt idx="7">
                  <c:v>8.7308730873087299</c:v>
                </c:pt>
                <c:pt idx="8">
                  <c:v>5.1363870303654098</c:v>
                </c:pt>
                <c:pt idx="9">
                  <c:v>10.6065980844271</c:v>
                </c:pt>
                <c:pt idx="10">
                  <c:v>8.0419580419580399</c:v>
                </c:pt>
                <c:pt idx="11">
                  <c:v>7.34883720930232</c:v>
                </c:pt>
                <c:pt idx="12">
                  <c:v>8.1362725450901792</c:v>
                </c:pt>
                <c:pt idx="13">
                  <c:v>5.80344770245551</c:v>
                </c:pt>
                <c:pt idx="14">
                  <c:v>6.2089103913874002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CE-4A97-970E-B24DB79A6854}"/>
            </c:ext>
          </c:extLst>
        </c:ser>
        <c:ser>
          <c:idx val="5"/>
          <c:order val="5"/>
          <c:tx>
            <c:strRef>
              <c:f>Blad1!$V$3:$V$4</c:f>
              <c:strCache>
                <c:ptCount val="2"/>
                <c:pt idx="0">
                  <c:v>Ungdomar 18-24 år</c:v>
                </c:pt>
                <c:pt idx="1">
                  <c:v>Män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Blad1!$P$5:$P$19</c:f>
              <c:strCache>
                <c:ptCount val="15"/>
                <c:pt idx="0">
                  <c:v>Aneby</c:v>
                </c:pt>
                <c:pt idx="1">
                  <c:v>Gnosjö</c:v>
                </c:pt>
                <c:pt idx="2">
                  <c:v>Mullsjö</c:v>
                </c:pt>
                <c:pt idx="3">
                  <c:v>Habo</c:v>
                </c:pt>
                <c:pt idx="4">
                  <c:v>Gislaved</c:v>
                </c:pt>
                <c:pt idx="5">
                  <c:v>Vaggeryd</c:v>
                </c:pt>
                <c:pt idx="6">
                  <c:v>Jönköping</c:v>
                </c:pt>
                <c:pt idx="7">
                  <c:v>Nässjö</c:v>
                </c:pt>
                <c:pt idx="8">
                  <c:v>Värnamo</c:v>
                </c:pt>
                <c:pt idx="9">
                  <c:v>Sävsjö</c:v>
                </c:pt>
                <c:pt idx="10">
                  <c:v>Vetlanda</c:v>
                </c:pt>
                <c:pt idx="11">
                  <c:v>Eksjö</c:v>
                </c:pt>
                <c:pt idx="12">
                  <c:v>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Blad1!$V$5:$V$19</c:f>
              <c:numCache>
                <c:formatCode>#\ ##0.0</c:formatCode>
                <c:ptCount val="15"/>
                <c:pt idx="0">
                  <c:v>8.8961341406613794</c:v>
                </c:pt>
                <c:pt idx="1">
                  <c:v>5.6313569833788097</c:v>
                </c:pt>
                <c:pt idx="2">
                  <c:v>7.5862068965517198</c:v>
                </c:pt>
                <c:pt idx="3">
                  <c:v>7.1207430340557201</c:v>
                </c:pt>
                <c:pt idx="4">
                  <c:v>7.6761854859837504</c:v>
                </c:pt>
                <c:pt idx="5">
                  <c:v>6.3438062837702596</c:v>
                </c:pt>
                <c:pt idx="6">
                  <c:v>6.7507418397626102</c:v>
                </c:pt>
                <c:pt idx="7">
                  <c:v>11.410770675087401</c:v>
                </c:pt>
                <c:pt idx="8">
                  <c:v>6.6710375348303499</c:v>
                </c:pt>
                <c:pt idx="9">
                  <c:v>14.285714285714199</c:v>
                </c:pt>
                <c:pt idx="10">
                  <c:v>9.2427405579806408</c:v>
                </c:pt>
                <c:pt idx="11">
                  <c:v>11.238416175231601</c:v>
                </c:pt>
                <c:pt idx="12">
                  <c:v>7.9760258183494601</c:v>
                </c:pt>
                <c:pt idx="13">
                  <c:v>7.9224376731301902</c:v>
                </c:pt>
                <c:pt idx="14">
                  <c:v>8.9575798142396792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CE-4A97-970E-B24DB79A68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4680608"/>
        <c:axId val="504670440"/>
      </c:barChart>
      <c:catAx>
        <c:axId val="50468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4670440"/>
        <c:crosses val="autoZero"/>
        <c:auto val="1"/>
        <c:lblAlgn val="ctr"/>
        <c:lblOffset val="100"/>
        <c:noMultiLvlLbl val="0"/>
      </c:catAx>
      <c:valAx>
        <c:axId val="50467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468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HLV1BMIXReg!$A$7:$B$7</c:f>
              <c:strCache>
                <c:ptCount val="2"/>
                <c:pt idx="0">
                  <c:v>Kvinnor</c:v>
                </c:pt>
                <c:pt idx="1">
                  <c:v>00 Riket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HLV1BMIXReg!$C$6:$I$6</c:f>
              <c:strCache>
                <c:ptCount val="7"/>
                <c:pt idx="0">
                  <c:v>2012-2015</c:v>
                </c:pt>
                <c:pt idx="1">
                  <c:v>2013-2016</c:v>
                </c:pt>
                <c:pt idx="2">
                  <c:v>2015-2018</c:v>
                </c:pt>
                <c:pt idx="3">
                  <c:v>2017-2020</c:v>
                </c:pt>
                <c:pt idx="4">
                  <c:v>2018-2021</c:v>
                </c:pt>
                <c:pt idx="5">
                  <c:v>2019-2022</c:v>
                </c:pt>
                <c:pt idx="6">
                  <c:v>2021-2024</c:v>
                </c:pt>
              </c:strCache>
            </c:strRef>
          </c:cat>
          <c:val>
            <c:numRef>
              <c:f>HLV1BMIXReg!$C$7:$I$7</c:f>
              <c:numCache>
                <c:formatCode>0.0</c:formatCode>
                <c:ptCount val="7"/>
                <c:pt idx="0">
                  <c:v>42.3</c:v>
                </c:pt>
                <c:pt idx="1">
                  <c:v>42.7</c:v>
                </c:pt>
                <c:pt idx="2">
                  <c:v>44</c:v>
                </c:pt>
                <c:pt idx="3">
                  <c:v>45.3</c:v>
                </c:pt>
                <c:pt idx="4">
                  <c:v>45.5</c:v>
                </c:pt>
                <c:pt idx="5">
                  <c:v>45.6</c:v>
                </c:pt>
                <c:pt idx="6">
                  <c:v>46.8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0C-444C-827F-5E188DC37F53}"/>
            </c:ext>
          </c:extLst>
        </c:ser>
        <c:ser>
          <c:idx val="1"/>
          <c:order val="1"/>
          <c:tx>
            <c:strRef>
              <c:f>HLV1BMIXReg!$A$8:$B$8</c:f>
              <c:strCache>
                <c:ptCount val="2"/>
                <c:pt idx="0">
                  <c:v>Kvinnor</c:v>
                </c:pt>
                <c:pt idx="1">
                  <c:v>06 Jönköpings län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HLV1BMIXReg!$C$6:$I$6</c:f>
              <c:strCache>
                <c:ptCount val="7"/>
                <c:pt idx="0">
                  <c:v>2012-2015</c:v>
                </c:pt>
                <c:pt idx="1">
                  <c:v>2013-2016</c:v>
                </c:pt>
                <c:pt idx="2">
                  <c:v>2015-2018</c:v>
                </c:pt>
                <c:pt idx="3">
                  <c:v>2017-2020</c:v>
                </c:pt>
                <c:pt idx="4">
                  <c:v>2018-2021</c:v>
                </c:pt>
                <c:pt idx="5">
                  <c:v>2019-2022</c:v>
                </c:pt>
                <c:pt idx="6">
                  <c:v>2021-2024</c:v>
                </c:pt>
              </c:strCache>
            </c:strRef>
          </c:cat>
          <c:val>
            <c:numRef>
              <c:f>HLV1BMIXReg!$C$8:$I$8</c:f>
              <c:numCache>
                <c:formatCode>0.0</c:formatCode>
                <c:ptCount val="7"/>
                <c:pt idx="0">
                  <c:v>43.3</c:v>
                </c:pt>
                <c:pt idx="1">
                  <c:v>44.9</c:v>
                </c:pt>
                <c:pt idx="2">
                  <c:v>47.1</c:v>
                </c:pt>
                <c:pt idx="3">
                  <c:v>47</c:v>
                </c:pt>
                <c:pt idx="4">
                  <c:v>47.1</c:v>
                </c:pt>
                <c:pt idx="5">
                  <c:v>46.9</c:v>
                </c:pt>
                <c:pt idx="6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0C-444C-827F-5E188DC37F53}"/>
            </c:ext>
          </c:extLst>
        </c:ser>
        <c:ser>
          <c:idx val="2"/>
          <c:order val="2"/>
          <c:tx>
            <c:strRef>
              <c:f>HLV1BMIXReg!$A$9:$B$9</c:f>
              <c:strCache>
                <c:ptCount val="2"/>
                <c:pt idx="0">
                  <c:v>Män</c:v>
                </c:pt>
                <c:pt idx="1">
                  <c:v>00 Riket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HLV1BMIXReg!$C$6:$I$6</c:f>
              <c:strCache>
                <c:ptCount val="7"/>
                <c:pt idx="0">
                  <c:v>2012-2015</c:v>
                </c:pt>
                <c:pt idx="1">
                  <c:v>2013-2016</c:v>
                </c:pt>
                <c:pt idx="2">
                  <c:v>2015-2018</c:v>
                </c:pt>
                <c:pt idx="3">
                  <c:v>2017-2020</c:v>
                </c:pt>
                <c:pt idx="4">
                  <c:v>2018-2021</c:v>
                </c:pt>
                <c:pt idx="5">
                  <c:v>2019-2022</c:v>
                </c:pt>
                <c:pt idx="6">
                  <c:v>2021-2024</c:v>
                </c:pt>
              </c:strCache>
            </c:strRef>
          </c:cat>
          <c:val>
            <c:numRef>
              <c:f>HLV1BMIXReg!$C$9:$I$9</c:f>
              <c:numCache>
                <c:formatCode>0.0</c:formatCode>
                <c:ptCount val="7"/>
                <c:pt idx="0">
                  <c:v>56.4</c:v>
                </c:pt>
                <c:pt idx="1">
                  <c:v>56.8</c:v>
                </c:pt>
                <c:pt idx="2">
                  <c:v>57.3</c:v>
                </c:pt>
                <c:pt idx="3">
                  <c:v>57.5</c:v>
                </c:pt>
                <c:pt idx="4">
                  <c:v>57.5</c:v>
                </c:pt>
                <c:pt idx="5">
                  <c:v>57.2</c:v>
                </c:pt>
                <c:pt idx="6">
                  <c:v>57.6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0C-444C-827F-5E188DC37F53}"/>
            </c:ext>
          </c:extLst>
        </c:ser>
        <c:ser>
          <c:idx val="3"/>
          <c:order val="3"/>
          <c:tx>
            <c:strRef>
              <c:f>HLV1BMIXReg!$A$10:$B$10</c:f>
              <c:strCache>
                <c:ptCount val="2"/>
                <c:pt idx="0">
                  <c:v>Män</c:v>
                </c:pt>
                <c:pt idx="1">
                  <c:v>06 Jönköpings län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HLV1BMIXReg!$C$6:$I$6</c:f>
              <c:strCache>
                <c:ptCount val="7"/>
                <c:pt idx="0">
                  <c:v>2012-2015</c:v>
                </c:pt>
                <c:pt idx="1">
                  <c:v>2013-2016</c:v>
                </c:pt>
                <c:pt idx="2">
                  <c:v>2015-2018</c:v>
                </c:pt>
                <c:pt idx="3">
                  <c:v>2017-2020</c:v>
                </c:pt>
                <c:pt idx="4">
                  <c:v>2018-2021</c:v>
                </c:pt>
                <c:pt idx="5">
                  <c:v>2019-2022</c:v>
                </c:pt>
                <c:pt idx="6">
                  <c:v>2021-2024</c:v>
                </c:pt>
              </c:strCache>
            </c:strRef>
          </c:cat>
          <c:val>
            <c:numRef>
              <c:f>HLV1BMIXReg!$C$10:$I$10</c:f>
              <c:numCache>
                <c:formatCode>0.0</c:formatCode>
                <c:ptCount val="7"/>
                <c:pt idx="0">
                  <c:v>56.7</c:v>
                </c:pt>
                <c:pt idx="1">
                  <c:v>55.9</c:v>
                </c:pt>
                <c:pt idx="2">
                  <c:v>55.4</c:v>
                </c:pt>
                <c:pt idx="3">
                  <c:v>59</c:v>
                </c:pt>
                <c:pt idx="4">
                  <c:v>57.9</c:v>
                </c:pt>
                <c:pt idx="5">
                  <c:v>55.7</c:v>
                </c:pt>
                <c:pt idx="6">
                  <c:v>56.2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A0C-444C-827F-5E188DC37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3033888"/>
        <c:axId val="473035528"/>
      </c:lineChart>
      <c:catAx>
        <c:axId val="47303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3035528"/>
        <c:crosses val="autoZero"/>
        <c:auto val="1"/>
        <c:lblAlgn val="ctr"/>
        <c:lblOffset val="100"/>
        <c:noMultiLvlLbl val="0"/>
      </c:catAx>
      <c:valAx>
        <c:axId val="4730355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303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HLV1BMIXReg!$A$8</c:f>
              <c:strCache>
                <c:ptCount val="1"/>
                <c:pt idx="0">
                  <c:v>00 Riket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HLV1BMIXReg!$B$5:$AC$7</c:f>
              <c:multiLvlStrCache>
                <c:ptCount val="28"/>
                <c:lvl>
                  <c:pt idx="0">
                    <c:v>2012-2015</c:v>
                  </c:pt>
                  <c:pt idx="1">
                    <c:v>2013-2016</c:v>
                  </c:pt>
                  <c:pt idx="2">
                    <c:v>2015-2018</c:v>
                  </c:pt>
                  <c:pt idx="3">
                    <c:v>2017-2020</c:v>
                  </c:pt>
                  <c:pt idx="4">
                    <c:v>2018-2021</c:v>
                  </c:pt>
                  <c:pt idx="5">
                    <c:v>2019-2022</c:v>
                  </c:pt>
                  <c:pt idx="6">
                    <c:v>2021-2024</c:v>
                  </c:pt>
                  <c:pt idx="7">
                    <c:v>2012-2015</c:v>
                  </c:pt>
                  <c:pt idx="8">
                    <c:v>2013-2016</c:v>
                  </c:pt>
                  <c:pt idx="9">
                    <c:v>2015-2018</c:v>
                  </c:pt>
                  <c:pt idx="10">
                    <c:v>2017-2020</c:v>
                  </c:pt>
                  <c:pt idx="11">
                    <c:v>2018-2021</c:v>
                  </c:pt>
                  <c:pt idx="12">
                    <c:v>2019-2022</c:v>
                  </c:pt>
                  <c:pt idx="13">
                    <c:v>2021-2024</c:v>
                  </c:pt>
                  <c:pt idx="14">
                    <c:v>2012-2015</c:v>
                  </c:pt>
                  <c:pt idx="15">
                    <c:v>2013-2016</c:v>
                  </c:pt>
                  <c:pt idx="16">
                    <c:v>2015-2018</c:v>
                  </c:pt>
                  <c:pt idx="17">
                    <c:v>2017-2020</c:v>
                  </c:pt>
                  <c:pt idx="18">
                    <c:v>2018-2021</c:v>
                  </c:pt>
                  <c:pt idx="19">
                    <c:v>2019-2022</c:v>
                  </c:pt>
                  <c:pt idx="20">
                    <c:v>2021-2024</c:v>
                  </c:pt>
                  <c:pt idx="21">
                    <c:v>2012-2015</c:v>
                  </c:pt>
                  <c:pt idx="22">
                    <c:v>2013-2016</c:v>
                  </c:pt>
                  <c:pt idx="23">
                    <c:v>2015-2018</c:v>
                  </c:pt>
                  <c:pt idx="24">
                    <c:v>2017-2020</c:v>
                  </c:pt>
                  <c:pt idx="25">
                    <c:v>2018-2021</c:v>
                  </c:pt>
                  <c:pt idx="26">
                    <c:v>2019-2022</c:v>
                  </c:pt>
                  <c:pt idx="27">
                    <c:v>2021-2024</c:v>
                  </c:pt>
                </c:lvl>
                <c:lvl>
                  <c:pt idx="0">
                    <c:v>Kvinnor</c:v>
                  </c:pt>
                  <c:pt idx="7">
                    <c:v>Män</c:v>
                  </c:pt>
                  <c:pt idx="14">
                    <c:v>Kvinnor</c:v>
                  </c:pt>
                  <c:pt idx="21">
                    <c:v>Män</c:v>
                  </c:pt>
                </c:lvl>
                <c:lvl>
                  <c:pt idx="0">
                    <c:v>Övervikt BMI 25,0 - 29,9</c:v>
                  </c:pt>
                  <c:pt idx="14">
                    <c:v>Fetma BMI 30,0 eller högre</c:v>
                  </c:pt>
                </c:lvl>
              </c:multiLvlStrCache>
            </c:multiLvlStrRef>
          </c:cat>
          <c:val>
            <c:numRef>
              <c:f>HLV1BMIXReg!$B$8:$AC$8</c:f>
              <c:numCache>
                <c:formatCode>General</c:formatCode>
                <c:ptCount val="28"/>
                <c:pt idx="0">
                  <c:v>28.6</c:v>
                </c:pt>
                <c:pt idx="1">
                  <c:v>28.6</c:v>
                </c:pt>
                <c:pt idx="2">
                  <c:v>29.1</c:v>
                </c:pt>
                <c:pt idx="3">
                  <c:v>29.6</c:v>
                </c:pt>
                <c:pt idx="4">
                  <c:v>29.7</c:v>
                </c:pt>
                <c:pt idx="5">
                  <c:v>29.3</c:v>
                </c:pt>
                <c:pt idx="6">
                  <c:v>29.4</c:v>
                </c:pt>
                <c:pt idx="7">
                  <c:v>42.1</c:v>
                </c:pt>
                <c:pt idx="8">
                  <c:v>42.4</c:v>
                </c:pt>
                <c:pt idx="9">
                  <c:v>42.1</c:v>
                </c:pt>
                <c:pt idx="10">
                  <c:v>41.7</c:v>
                </c:pt>
                <c:pt idx="11">
                  <c:v>41.5</c:v>
                </c:pt>
                <c:pt idx="12">
                  <c:v>41.2</c:v>
                </c:pt>
                <c:pt idx="13">
                  <c:v>40.5</c:v>
                </c:pt>
                <c:pt idx="14">
                  <c:v>13.7</c:v>
                </c:pt>
                <c:pt idx="15">
                  <c:v>14.1</c:v>
                </c:pt>
                <c:pt idx="16">
                  <c:v>14.8</c:v>
                </c:pt>
                <c:pt idx="17">
                  <c:v>15.7</c:v>
                </c:pt>
                <c:pt idx="18">
                  <c:v>15.8</c:v>
                </c:pt>
                <c:pt idx="19">
                  <c:v>16.3</c:v>
                </c:pt>
                <c:pt idx="20">
                  <c:v>17.399999999999999</c:v>
                </c:pt>
                <c:pt idx="21">
                  <c:v>14.3</c:v>
                </c:pt>
                <c:pt idx="22">
                  <c:v>14.4</c:v>
                </c:pt>
                <c:pt idx="23">
                  <c:v>15.2</c:v>
                </c:pt>
                <c:pt idx="24">
                  <c:v>15.8</c:v>
                </c:pt>
                <c:pt idx="25">
                  <c:v>16</c:v>
                </c:pt>
                <c:pt idx="26">
                  <c:v>16</c:v>
                </c:pt>
                <c:pt idx="27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4C-4BB1-A3BB-6212C5C4F45B}"/>
            </c:ext>
          </c:extLst>
        </c:ser>
        <c:ser>
          <c:idx val="1"/>
          <c:order val="1"/>
          <c:tx>
            <c:strRef>
              <c:f>HLV1BMIXReg!$A$9</c:f>
              <c:strCache>
                <c:ptCount val="1"/>
                <c:pt idx="0">
                  <c:v>06 Jönköpings län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HLV1BMIXReg!$B$5:$AC$7</c:f>
              <c:multiLvlStrCache>
                <c:ptCount val="28"/>
                <c:lvl>
                  <c:pt idx="0">
                    <c:v>2012-2015</c:v>
                  </c:pt>
                  <c:pt idx="1">
                    <c:v>2013-2016</c:v>
                  </c:pt>
                  <c:pt idx="2">
                    <c:v>2015-2018</c:v>
                  </c:pt>
                  <c:pt idx="3">
                    <c:v>2017-2020</c:v>
                  </c:pt>
                  <c:pt idx="4">
                    <c:v>2018-2021</c:v>
                  </c:pt>
                  <c:pt idx="5">
                    <c:v>2019-2022</c:v>
                  </c:pt>
                  <c:pt idx="6">
                    <c:v>2021-2024</c:v>
                  </c:pt>
                  <c:pt idx="7">
                    <c:v>2012-2015</c:v>
                  </c:pt>
                  <c:pt idx="8">
                    <c:v>2013-2016</c:v>
                  </c:pt>
                  <c:pt idx="9">
                    <c:v>2015-2018</c:v>
                  </c:pt>
                  <c:pt idx="10">
                    <c:v>2017-2020</c:v>
                  </c:pt>
                  <c:pt idx="11">
                    <c:v>2018-2021</c:v>
                  </c:pt>
                  <c:pt idx="12">
                    <c:v>2019-2022</c:v>
                  </c:pt>
                  <c:pt idx="13">
                    <c:v>2021-2024</c:v>
                  </c:pt>
                  <c:pt idx="14">
                    <c:v>2012-2015</c:v>
                  </c:pt>
                  <c:pt idx="15">
                    <c:v>2013-2016</c:v>
                  </c:pt>
                  <c:pt idx="16">
                    <c:v>2015-2018</c:v>
                  </c:pt>
                  <c:pt idx="17">
                    <c:v>2017-2020</c:v>
                  </c:pt>
                  <c:pt idx="18">
                    <c:v>2018-2021</c:v>
                  </c:pt>
                  <c:pt idx="19">
                    <c:v>2019-2022</c:v>
                  </c:pt>
                  <c:pt idx="20">
                    <c:v>2021-2024</c:v>
                  </c:pt>
                  <c:pt idx="21">
                    <c:v>2012-2015</c:v>
                  </c:pt>
                  <c:pt idx="22">
                    <c:v>2013-2016</c:v>
                  </c:pt>
                  <c:pt idx="23">
                    <c:v>2015-2018</c:v>
                  </c:pt>
                  <c:pt idx="24">
                    <c:v>2017-2020</c:v>
                  </c:pt>
                  <c:pt idx="25">
                    <c:v>2018-2021</c:v>
                  </c:pt>
                  <c:pt idx="26">
                    <c:v>2019-2022</c:v>
                  </c:pt>
                  <c:pt idx="27">
                    <c:v>2021-2024</c:v>
                  </c:pt>
                </c:lvl>
                <c:lvl>
                  <c:pt idx="0">
                    <c:v>Kvinnor</c:v>
                  </c:pt>
                  <c:pt idx="7">
                    <c:v>Män</c:v>
                  </c:pt>
                  <c:pt idx="14">
                    <c:v>Kvinnor</c:v>
                  </c:pt>
                  <c:pt idx="21">
                    <c:v>Män</c:v>
                  </c:pt>
                </c:lvl>
                <c:lvl>
                  <c:pt idx="0">
                    <c:v>Övervikt BMI 25,0 - 29,9</c:v>
                  </c:pt>
                  <c:pt idx="14">
                    <c:v>Fetma BMI 30,0 eller högre</c:v>
                  </c:pt>
                </c:lvl>
              </c:multiLvlStrCache>
            </c:multiLvlStrRef>
          </c:cat>
          <c:val>
            <c:numRef>
              <c:f>HLV1BMIXReg!$B$9:$AC$9</c:f>
              <c:numCache>
                <c:formatCode>General</c:formatCode>
                <c:ptCount val="28"/>
                <c:pt idx="0">
                  <c:v>28</c:v>
                </c:pt>
                <c:pt idx="1">
                  <c:v>28.9</c:v>
                </c:pt>
                <c:pt idx="2">
                  <c:v>30.6</c:v>
                </c:pt>
                <c:pt idx="3">
                  <c:v>31.8</c:v>
                </c:pt>
                <c:pt idx="4">
                  <c:v>30</c:v>
                </c:pt>
                <c:pt idx="5">
                  <c:v>30.6</c:v>
                </c:pt>
                <c:pt idx="6">
                  <c:v>29.6</c:v>
                </c:pt>
                <c:pt idx="7">
                  <c:v>38.9</c:v>
                </c:pt>
                <c:pt idx="8">
                  <c:v>38</c:v>
                </c:pt>
                <c:pt idx="9">
                  <c:v>38.4</c:v>
                </c:pt>
                <c:pt idx="10">
                  <c:v>41.4</c:v>
                </c:pt>
                <c:pt idx="11">
                  <c:v>41.8</c:v>
                </c:pt>
                <c:pt idx="12">
                  <c:v>41.4</c:v>
                </c:pt>
                <c:pt idx="13">
                  <c:v>42.1</c:v>
                </c:pt>
                <c:pt idx="14">
                  <c:v>15.4</c:v>
                </c:pt>
                <c:pt idx="15">
                  <c:v>16</c:v>
                </c:pt>
                <c:pt idx="16">
                  <c:v>16.5</c:v>
                </c:pt>
                <c:pt idx="17">
                  <c:v>15.2</c:v>
                </c:pt>
                <c:pt idx="18">
                  <c:v>17.100000000000001</c:v>
                </c:pt>
                <c:pt idx="19">
                  <c:v>16.3</c:v>
                </c:pt>
                <c:pt idx="20">
                  <c:v>18.399999999999999</c:v>
                </c:pt>
                <c:pt idx="21">
                  <c:v>17.7</c:v>
                </c:pt>
                <c:pt idx="22">
                  <c:v>17.899999999999999</c:v>
                </c:pt>
                <c:pt idx="23">
                  <c:v>17</c:v>
                </c:pt>
                <c:pt idx="24">
                  <c:v>17.600000000000001</c:v>
                </c:pt>
                <c:pt idx="25">
                  <c:v>16.100000000000001</c:v>
                </c:pt>
                <c:pt idx="26">
                  <c:v>14.3</c:v>
                </c:pt>
                <c:pt idx="27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4C-4BB1-A3BB-6212C5C4F4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8965424"/>
        <c:axId val="748958536"/>
      </c:barChart>
      <c:catAx>
        <c:axId val="74896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8958536"/>
        <c:crosses val="autoZero"/>
        <c:auto val="1"/>
        <c:lblAlgn val="ctr"/>
        <c:lblOffset val="100"/>
        <c:noMultiLvlLbl val="0"/>
      </c:catAx>
      <c:valAx>
        <c:axId val="748958536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896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'Övervikt fetma'!$J$2</c:f>
              <c:strCache>
                <c:ptCount val="1"/>
                <c:pt idx="0">
                  <c:v>Övervikt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'Övervikt fetma'!$H$3:$I$30</c:f>
              <c:multiLvlStrCache>
                <c:ptCount val="28"/>
                <c:lvl>
                  <c:pt idx="0">
                    <c:v>Aneby</c:v>
                  </c:pt>
                  <c:pt idx="1">
                    <c:v>Eksjö</c:v>
                  </c:pt>
                  <c:pt idx="2">
                    <c:v>Gislaved</c:v>
                  </c:pt>
                  <c:pt idx="3">
                    <c:v>Gnosjö</c:v>
                  </c:pt>
                  <c:pt idx="4">
                    <c:v>Habo</c:v>
                  </c:pt>
                  <c:pt idx="5">
                    <c:v>Jönköping</c:v>
                  </c:pt>
                  <c:pt idx="6">
                    <c:v>Mullsjö</c:v>
                  </c:pt>
                  <c:pt idx="7">
                    <c:v>Nässjö</c:v>
                  </c:pt>
                  <c:pt idx="8">
                    <c:v>Sävsjö</c:v>
                  </c:pt>
                  <c:pt idx="9">
                    <c:v>Tranås</c:v>
                  </c:pt>
                  <c:pt idx="10">
                    <c:v>Vaggeryd</c:v>
                  </c:pt>
                  <c:pt idx="11">
                    <c:v>Vetlanda</c:v>
                  </c:pt>
                  <c:pt idx="12">
                    <c:v>Värnamo</c:v>
                  </c:pt>
                  <c:pt idx="13">
                    <c:v>Länet</c:v>
                  </c:pt>
                  <c:pt idx="14">
                    <c:v>Aneby</c:v>
                  </c:pt>
                  <c:pt idx="15">
                    <c:v>Eksjö</c:v>
                  </c:pt>
                  <c:pt idx="16">
                    <c:v>Gislaved</c:v>
                  </c:pt>
                  <c:pt idx="17">
                    <c:v>Gnosjö</c:v>
                  </c:pt>
                  <c:pt idx="18">
                    <c:v>Habo</c:v>
                  </c:pt>
                  <c:pt idx="19">
                    <c:v>Jönköping</c:v>
                  </c:pt>
                  <c:pt idx="20">
                    <c:v>Mullsjö</c:v>
                  </c:pt>
                  <c:pt idx="21">
                    <c:v>Nässjö</c:v>
                  </c:pt>
                  <c:pt idx="22">
                    <c:v>Sävsjö</c:v>
                  </c:pt>
                  <c:pt idx="23">
                    <c:v>Tranås</c:v>
                  </c:pt>
                  <c:pt idx="24">
                    <c:v>Vaggeryd</c:v>
                  </c:pt>
                  <c:pt idx="25">
                    <c:v>Vetlanda</c:v>
                  </c:pt>
                  <c:pt idx="26">
                    <c:v>Värnamo</c:v>
                  </c:pt>
                  <c:pt idx="27">
                    <c:v>Länet</c:v>
                  </c:pt>
                </c:lvl>
                <c:lvl>
                  <c:pt idx="0">
                    <c:v>Män</c:v>
                  </c:pt>
                  <c:pt idx="14">
                    <c:v>Kvinnor</c:v>
                  </c:pt>
                </c:lvl>
              </c:multiLvlStrCache>
            </c:multiLvlStrRef>
          </c:cat>
          <c:val>
            <c:numRef>
              <c:f>'Övervikt fetma'!$J$3:$J$30</c:f>
              <c:numCache>
                <c:formatCode>0.0%</c:formatCode>
                <c:ptCount val="28"/>
                <c:pt idx="0">
                  <c:v>0.36161689730517116</c:v>
                </c:pt>
                <c:pt idx="1">
                  <c:v>0.34730842305256493</c:v>
                </c:pt>
                <c:pt idx="2" formatCode="###0.0%">
                  <c:v>0.47686489096322526</c:v>
                </c:pt>
                <c:pt idx="3" formatCode="###0.0%">
                  <c:v>0.46749304325828483</c:v>
                </c:pt>
                <c:pt idx="4" formatCode="###0.0%">
                  <c:v>0.39755288262131894</c:v>
                </c:pt>
                <c:pt idx="5" formatCode="###0.0%">
                  <c:v>0.42329355962350851</c:v>
                </c:pt>
                <c:pt idx="6" formatCode="###0.0%">
                  <c:v>0.41538963156178677</c:v>
                </c:pt>
                <c:pt idx="7" formatCode="###0.0%">
                  <c:v>0.45788399883415914</c:v>
                </c:pt>
                <c:pt idx="8" formatCode="###0.0%">
                  <c:v>0.44201719730420636</c:v>
                </c:pt>
                <c:pt idx="9" formatCode="###0.0%">
                  <c:v>0.49381253291205895</c:v>
                </c:pt>
                <c:pt idx="10" formatCode="###0.0%">
                  <c:v>0.40412979351032446</c:v>
                </c:pt>
                <c:pt idx="11" formatCode="###0.0%">
                  <c:v>0.42332782464990865</c:v>
                </c:pt>
                <c:pt idx="12" formatCode="###0.0%">
                  <c:v>0.41409753363228702</c:v>
                </c:pt>
                <c:pt idx="13" formatCode="###0.0%">
                  <c:v>0.42852653440454719</c:v>
                </c:pt>
                <c:pt idx="14" formatCode="###0.0%">
                  <c:v>0.34905295709315809</c:v>
                </c:pt>
                <c:pt idx="15" formatCode="###0.0%">
                  <c:v>0.29501671708326699</c:v>
                </c:pt>
                <c:pt idx="16" formatCode="###0.0%">
                  <c:v>0.3709257430187663</c:v>
                </c:pt>
                <c:pt idx="17" formatCode="###0.0%">
                  <c:v>0.33105090800833581</c:v>
                </c:pt>
                <c:pt idx="18" formatCode="###0.0%">
                  <c:v>0.29841765099175394</c:v>
                </c:pt>
                <c:pt idx="19" formatCode="###0.0%">
                  <c:v>0.32465337067140221</c:v>
                </c:pt>
                <c:pt idx="20" formatCode="###0.0%">
                  <c:v>0.28358208955223879</c:v>
                </c:pt>
                <c:pt idx="21" formatCode="###0.0%">
                  <c:v>0.32041781983751449</c:v>
                </c:pt>
                <c:pt idx="22" formatCode="###0.0%">
                  <c:v>0.37529286474973378</c:v>
                </c:pt>
                <c:pt idx="23" formatCode="###0.0%">
                  <c:v>0.29891451831750337</c:v>
                </c:pt>
                <c:pt idx="24" formatCode="###0.0%">
                  <c:v>0.35174022943807115</c:v>
                </c:pt>
                <c:pt idx="25" formatCode="###0.0%">
                  <c:v>0.37818110080883804</c:v>
                </c:pt>
                <c:pt idx="26" formatCode="###0.0%">
                  <c:v>0.25686554811526596</c:v>
                </c:pt>
                <c:pt idx="27" formatCode="###0.0%">
                  <c:v>0.32442366230762137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65-4E69-BBC0-20B6E4A4D940}"/>
            </c:ext>
          </c:extLst>
        </c:ser>
        <c:ser>
          <c:idx val="1"/>
          <c:order val="1"/>
          <c:tx>
            <c:strRef>
              <c:f>'Övervikt fetma'!$K$2</c:f>
              <c:strCache>
                <c:ptCount val="1"/>
                <c:pt idx="0">
                  <c:v>Fetma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'Övervikt fetma'!$H$3:$I$30</c:f>
              <c:multiLvlStrCache>
                <c:ptCount val="28"/>
                <c:lvl>
                  <c:pt idx="0">
                    <c:v>Aneby</c:v>
                  </c:pt>
                  <c:pt idx="1">
                    <c:v>Eksjö</c:v>
                  </c:pt>
                  <c:pt idx="2">
                    <c:v>Gislaved</c:v>
                  </c:pt>
                  <c:pt idx="3">
                    <c:v>Gnosjö</c:v>
                  </c:pt>
                  <c:pt idx="4">
                    <c:v>Habo</c:v>
                  </c:pt>
                  <c:pt idx="5">
                    <c:v>Jönköping</c:v>
                  </c:pt>
                  <c:pt idx="6">
                    <c:v>Mullsjö</c:v>
                  </c:pt>
                  <c:pt idx="7">
                    <c:v>Nässjö</c:v>
                  </c:pt>
                  <c:pt idx="8">
                    <c:v>Sävsjö</c:v>
                  </c:pt>
                  <c:pt idx="9">
                    <c:v>Tranås</c:v>
                  </c:pt>
                  <c:pt idx="10">
                    <c:v>Vaggeryd</c:v>
                  </c:pt>
                  <c:pt idx="11">
                    <c:v>Vetlanda</c:v>
                  </c:pt>
                  <c:pt idx="12">
                    <c:v>Värnamo</c:v>
                  </c:pt>
                  <c:pt idx="13">
                    <c:v>Länet</c:v>
                  </c:pt>
                  <c:pt idx="14">
                    <c:v>Aneby</c:v>
                  </c:pt>
                  <c:pt idx="15">
                    <c:v>Eksjö</c:v>
                  </c:pt>
                  <c:pt idx="16">
                    <c:v>Gislaved</c:v>
                  </c:pt>
                  <c:pt idx="17">
                    <c:v>Gnosjö</c:v>
                  </c:pt>
                  <c:pt idx="18">
                    <c:v>Habo</c:v>
                  </c:pt>
                  <c:pt idx="19">
                    <c:v>Jönköping</c:v>
                  </c:pt>
                  <c:pt idx="20">
                    <c:v>Mullsjö</c:v>
                  </c:pt>
                  <c:pt idx="21">
                    <c:v>Nässjö</c:v>
                  </c:pt>
                  <c:pt idx="22">
                    <c:v>Sävsjö</c:v>
                  </c:pt>
                  <c:pt idx="23">
                    <c:v>Tranås</c:v>
                  </c:pt>
                  <c:pt idx="24">
                    <c:v>Vaggeryd</c:v>
                  </c:pt>
                  <c:pt idx="25">
                    <c:v>Vetlanda</c:v>
                  </c:pt>
                  <c:pt idx="26">
                    <c:v>Värnamo</c:v>
                  </c:pt>
                  <c:pt idx="27">
                    <c:v>Länet</c:v>
                  </c:pt>
                </c:lvl>
                <c:lvl>
                  <c:pt idx="0">
                    <c:v>Män</c:v>
                  </c:pt>
                  <c:pt idx="14">
                    <c:v>Kvinnor</c:v>
                  </c:pt>
                </c:lvl>
              </c:multiLvlStrCache>
            </c:multiLvlStrRef>
          </c:cat>
          <c:val>
            <c:numRef>
              <c:f>'Övervikt fetma'!$K$3:$K$30</c:f>
              <c:numCache>
                <c:formatCode>0.0%</c:formatCode>
                <c:ptCount val="28"/>
                <c:pt idx="0">
                  <c:v>0.18973051711580483</c:v>
                </c:pt>
                <c:pt idx="1">
                  <c:v>0.14236858771374289</c:v>
                </c:pt>
                <c:pt idx="2" formatCode="###0.0%">
                  <c:v>0.22306268608674659</c:v>
                </c:pt>
                <c:pt idx="3" formatCode="###0.0%">
                  <c:v>0.10397166708828738</c:v>
                </c:pt>
                <c:pt idx="4" formatCode="###0.0%">
                  <c:v>0.12235586893405227</c:v>
                </c:pt>
                <c:pt idx="5" formatCode="###0.0%">
                  <c:v>9.9977766249166239E-2</c:v>
                </c:pt>
                <c:pt idx="6" formatCode="###0.0%">
                  <c:v>0.13107270948809913</c:v>
                </c:pt>
                <c:pt idx="7" formatCode="###0.0%">
                  <c:v>0.15855435733022444</c:v>
                </c:pt>
                <c:pt idx="8" formatCode="###0.0%">
                  <c:v>0.13897280966767372</c:v>
                </c:pt>
                <c:pt idx="9" formatCode="###0.0%">
                  <c:v>0.1072933122696156</c:v>
                </c:pt>
                <c:pt idx="10" formatCode="###0.0%">
                  <c:v>0.1879711569977057</c:v>
                </c:pt>
                <c:pt idx="11" formatCode="###0.0%">
                  <c:v>0.15003914064538576</c:v>
                </c:pt>
                <c:pt idx="12" formatCode="###0.0%">
                  <c:v>0.15260650224215247</c:v>
                </c:pt>
                <c:pt idx="13" formatCode="###0.0%">
                  <c:v>0.13564382139148495</c:v>
                </c:pt>
                <c:pt idx="14" formatCode="###0.0%">
                  <c:v>0.20989563200618477</c:v>
                </c:pt>
                <c:pt idx="15" formatCode="###0.0%">
                  <c:v>0.20092341983760548</c:v>
                </c:pt>
                <c:pt idx="16" formatCode="###0.0%">
                  <c:v>0.16575379366077039</c:v>
                </c:pt>
                <c:pt idx="17" formatCode="###0.0%">
                  <c:v>0.18725811253349212</c:v>
                </c:pt>
                <c:pt idx="18" formatCode="###0.0%">
                  <c:v>0.15734343659460664</c:v>
                </c:pt>
                <c:pt idx="19" formatCode="###0.0%">
                  <c:v>0.16385492794208045</c:v>
                </c:pt>
                <c:pt idx="20" formatCode="###0.0%">
                  <c:v>0.17089552238805969</c:v>
                </c:pt>
                <c:pt idx="21" formatCode="###0.0%">
                  <c:v>0.20899919650031248</c:v>
                </c:pt>
                <c:pt idx="22" formatCode="###0.0%">
                  <c:v>0.16336528221512248</c:v>
                </c:pt>
                <c:pt idx="23" formatCode="###0.0%">
                  <c:v>0.17082767978290367</c:v>
                </c:pt>
                <c:pt idx="24" formatCode="###0.0%">
                  <c:v>0.22807699786117053</c:v>
                </c:pt>
                <c:pt idx="25" formatCode="###0.0%">
                  <c:v>0.18820280134148748</c:v>
                </c:pt>
                <c:pt idx="26" formatCode="###0.0%">
                  <c:v>0.21698893988413212</c:v>
                </c:pt>
                <c:pt idx="27" formatCode="###0.0%">
                  <c:v>0.18002880801515611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65-4E69-BBC0-20B6E4A4D9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8509240"/>
        <c:axId val="528509568"/>
      </c:barChart>
      <c:catAx>
        <c:axId val="528509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28509568"/>
        <c:crosses val="autoZero"/>
        <c:auto val="1"/>
        <c:lblAlgn val="ctr"/>
        <c:lblOffset val="100"/>
        <c:noMultiLvlLbl val="0"/>
      </c:catAx>
      <c:valAx>
        <c:axId val="5285095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28509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'Övervikt fetma'!$N$3</c:f>
              <c:strCache>
                <c:ptCount val="1"/>
                <c:pt idx="0">
                  <c:v>Övervikt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'Övervikt fetma'!$L$4:$M$13</c:f>
              <c:multiLvlStrCache>
                <c:ptCount val="10"/>
                <c:lvl>
                  <c:pt idx="0">
                    <c:v>16-29 år</c:v>
                  </c:pt>
                  <c:pt idx="1">
                    <c:v>30-44 år</c:v>
                  </c:pt>
                  <c:pt idx="2">
                    <c:v>45-64 år</c:v>
                  </c:pt>
                  <c:pt idx="3">
                    <c:v>65-84 år</c:v>
                  </c:pt>
                  <c:pt idx="4">
                    <c:v>85 år och äldre</c:v>
                  </c:pt>
                  <c:pt idx="5">
                    <c:v>16-29 år</c:v>
                  </c:pt>
                  <c:pt idx="6">
                    <c:v>30-44 år</c:v>
                  </c:pt>
                  <c:pt idx="7">
                    <c:v>45-64 år</c:v>
                  </c:pt>
                  <c:pt idx="8">
                    <c:v>65-84 år</c:v>
                  </c:pt>
                  <c:pt idx="9">
                    <c:v>85 år och äldre</c:v>
                  </c:pt>
                </c:lvl>
                <c:lvl>
                  <c:pt idx="0">
                    <c:v>Män</c:v>
                  </c:pt>
                  <c:pt idx="5">
                    <c:v>Kvinnor</c:v>
                  </c:pt>
                </c:lvl>
              </c:multiLvlStrCache>
            </c:multiLvlStrRef>
          </c:cat>
          <c:val>
            <c:numRef>
              <c:f>'Övervikt fetma'!$N$4:$N$13</c:f>
              <c:numCache>
                <c:formatCode>0.0%</c:formatCode>
                <c:ptCount val="10"/>
                <c:pt idx="0">
                  <c:v>0.23100000000000001</c:v>
                </c:pt>
                <c:pt idx="1">
                  <c:v>0.438</c:v>
                </c:pt>
                <c:pt idx="2">
                  <c:v>0.53</c:v>
                </c:pt>
                <c:pt idx="3">
                  <c:v>0.45400000000000001</c:v>
                </c:pt>
                <c:pt idx="4">
                  <c:v>0.44</c:v>
                </c:pt>
                <c:pt idx="5" formatCode="0.00%">
                  <c:v>0.26400000000000001</c:v>
                </c:pt>
                <c:pt idx="6" formatCode="0.00%">
                  <c:v>0.34100000000000003</c:v>
                </c:pt>
                <c:pt idx="7" formatCode="0.00%">
                  <c:v>0.32900000000000001</c:v>
                </c:pt>
                <c:pt idx="8" formatCode="0.00%">
                  <c:v>0.36599999999999999</c:v>
                </c:pt>
                <c:pt idx="9" formatCode="0.00%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7B-45E4-BFFC-DBA85258A78E}"/>
            </c:ext>
          </c:extLst>
        </c:ser>
        <c:ser>
          <c:idx val="1"/>
          <c:order val="1"/>
          <c:tx>
            <c:strRef>
              <c:f>'Övervikt fetma'!$O$3</c:f>
              <c:strCache>
                <c:ptCount val="1"/>
                <c:pt idx="0">
                  <c:v>Fetma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'Övervikt fetma'!$L$4:$M$13</c:f>
              <c:multiLvlStrCache>
                <c:ptCount val="10"/>
                <c:lvl>
                  <c:pt idx="0">
                    <c:v>16-29 år</c:v>
                  </c:pt>
                  <c:pt idx="1">
                    <c:v>30-44 år</c:v>
                  </c:pt>
                  <c:pt idx="2">
                    <c:v>45-64 år</c:v>
                  </c:pt>
                  <c:pt idx="3">
                    <c:v>65-84 år</c:v>
                  </c:pt>
                  <c:pt idx="4">
                    <c:v>85 år och äldre</c:v>
                  </c:pt>
                  <c:pt idx="5">
                    <c:v>16-29 år</c:v>
                  </c:pt>
                  <c:pt idx="6">
                    <c:v>30-44 år</c:v>
                  </c:pt>
                  <c:pt idx="7">
                    <c:v>45-64 år</c:v>
                  </c:pt>
                  <c:pt idx="8">
                    <c:v>65-84 år</c:v>
                  </c:pt>
                  <c:pt idx="9">
                    <c:v>85 år och äldre</c:v>
                  </c:pt>
                </c:lvl>
                <c:lvl>
                  <c:pt idx="0">
                    <c:v>Män</c:v>
                  </c:pt>
                  <c:pt idx="5">
                    <c:v>Kvinnor</c:v>
                  </c:pt>
                </c:lvl>
              </c:multiLvlStrCache>
            </c:multiLvlStrRef>
          </c:cat>
          <c:val>
            <c:numRef>
              <c:f>'Övervikt fetma'!$O$4:$O$13</c:f>
              <c:numCache>
                <c:formatCode>0.0%</c:formatCode>
                <c:ptCount val="10"/>
                <c:pt idx="0">
                  <c:v>6.8000000000000005E-2</c:v>
                </c:pt>
                <c:pt idx="1">
                  <c:v>0.112</c:v>
                </c:pt>
                <c:pt idx="2">
                  <c:v>0.19</c:v>
                </c:pt>
                <c:pt idx="3">
                  <c:v>0.159</c:v>
                </c:pt>
                <c:pt idx="4">
                  <c:v>5.8000000000000003E-2</c:v>
                </c:pt>
                <c:pt idx="5" formatCode="0.00%">
                  <c:v>5.0999999999999997E-2</c:v>
                </c:pt>
                <c:pt idx="6" formatCode="0.00%">
                  <c:v>0.223</c:v>
                </c:pt>
                <c:pt idx="7" formatCode="0.00%">
                  <c:v>0.23300000000000001</c:v>
                </c:pt>
                <c:pt idx="8" formatCode="0.00%">
                  <c:v>0.182</c:v>
                </c:pt>
                <c:pt idx="9" formatCode="0.00%">
                  <c:v>0.14699999999999999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7B-45E4-BFFC-DBA85258A7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3004784"/>
        <c:axId val="353012984"/>
      </c:barChart>
      <c:catAx>
        <c:axId val="35300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3012984"/>
        <c:crosses val="autoZero"/>
        <c:auto val="1"/>
        <c:lblAlgn val="ctr"/>
        <c:lblOffset val="100"/>
        <c:noMultiLvlLbl val="0"/>
      </c:catAx>
      <c:valAx>
        <c:axId val="3530129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Andel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300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170924682089238"/>
          <c:y val="0.95289611525048656"/>
          <c:w val="0.10419138170383156"/>
          <c:h val="3.42278304592020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'Övervikt fetma utbildning'!$M$3</c:f>
              <c:strCache>
                <c:ptCount val="1"/>
                <c:pt idx="0">
                  <c:v>Förgymnasial utbildning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9.5660201192018894E-3"/>
                  <c:y val="-6.2711868591476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24-4B0E-B05A-F69D38F29C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'Övervikt fetma utbildning'!$L$4:$L$17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'Övervikt fetma utbildning'!$M$4:$M$17</c:f>
              <c:numCache>
                <c:formatCode>0.0%</c:formatCode>
                <c:ptCount val="14"/>
                <c:pt idx="0">
                  <c:v>0.57369942196531787</c:v>
                </c:pt>
                <c:pt idx="1">
                  <c:v>0.46543238809468013</c:v>
                </c:pt>
                <c:pt idx="2" formatCode="###0.0%">
                  <c:v>0.64205661467359909</c:v>
                </c:pt>
                <c:pt idx="3" formatCode="###0.0%">
                  <c:v>0.66196598921609295</c:v>
                </c:pt>
                <c:pt idx="4" formatCode="###0.0%">
                  <c:v>0.49353448275862066</c:v>
                </c:pt>
                <c:pt idx="5" formatCode="###0.0%">
                  <c:v>0.45888548366210552</c:v>
                </c:pt>
                <c:pt idx="6" formatCode="###0.0%">
                  <c:v>0.4880441446965052</c:v>
                </c:pt>
                <c:pt idx="7" formatCode="###0.0%">
                  <c:v>0.62454969979986663</c:v>
                </c:pt>
                <c:pt idx="8" formatCode="###0.0%">
                  <c:v>0.5551967116852613</c:v>
                </c:pt>
                <c:pt idx="9" formatCode="###0.0%">
                  <c:v>0.46565511584990771</c:v>
                </c:pt>
                <c:pt idx="10" formatCode="###0.0%">
                  <c:v>0.62966150315547909</c:v>
                </c:pt>
                <c:pt idx="11" formatCode="###0.0%">
                  <c:v>0.56028007638446842</c:v>
                </c:pt>
                <c:pt idx="12" formatCode="###0.0%">
                  <c:v>0.50037783375314859</c:v>
                </c:pt>
                <c:pt idx="13" formatCode="###0.0%">
                  <c:v>0.53130783076026056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24-4B0E-B05A-F69D38F29C59}"/>
            </c:ext>
          </c:extLst>
        </c:ser>
        <c:ser>
          <c:idx val="1"/>
          <c:order val="1"/>
          <c:tx>
            <c:strRef>
              <c:f>'Övervikt fetma utbildning'!$N$3</c:f>
              <c:strCache>
                <c:ptCount val="1"/>
                <c:pt idx="0">
                  <c:v>Gymnasial utbildning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6.832871513715567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24-4B0E-B05A-F69D38F29C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'Övervikt fetma utbildning'!$L$4:$L$17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'Övervikt fetma utbildning'!$N$4:$N$17</c:f>
              <c:numCache>
                <c:formatCode>###0.0%</c:formatCode>
                <c:ptCount val="14"/>
                <c:pt idx="0">
                  <c:v>0.60078125000000004</c:v>
                </c:pt>
                <c:pt idx="1">
                  <c:v>0.57404458598726116</c:v>
                </c:pt>
                <c:pt idx="2">
                  <c:v>0.63872673201894492</c:v>
                </c:pt>
                <c:pt idx="3">
                  <c:v>0.49955076370170715</c:v>
                </c:pt>
                <c:pt idx="4">
                  <c:v>0.47471022128556378</c:v>
                </c:pt>
                <c:pt idx="5">
                  <c:v>0.57583506104584192</c:v>
                </c:pt>
                <c:pt idx="6">
                  <c:v>0.5329153605015674</c:v>
                </c:pt>
                <c:pt idx="7">
                  <c:v>0.59196808992838368</c:v>
                </c:pt>
                <c:pt idx="8">
                  <c:v>0.5158383397050792</c:v>
                </c:pt>
                <c:pt idx="9">
                  <c:v>0.60914730919059301</c:v>
                </c:pt>
                <c:pt idx="10">
                  <c:v>0.54874414644529579</c:v>
                </c:pt>
                <c:pt idx="11">
                  <c:v>0.54497982435319248</c:v>
                </c:pt>
                <c:pt idx="12">
                  <c:v>0.54446564885496185</c:v>
                </c:pt>
                <c:pt idx="13">
                  <c:v>0.57018993286255959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24-4B0E-B05A-F69D38F29C59}"/>
            </c:ext>
          </c:extLst>
        </c:ser>
        <c:ser>
          <c:idx val="2"/>
          <c:order val="2"/>
          <c:tx>
            <c:strRef>
              <c:f>'Övervikt fetma utbildning'!$O$3</c:f>
              <c:strCache>
                <c:ptCount val="1"/>
                <c:pt idx="0">
                  <c:v>Eftergymnasial utbildning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'Övervikt fetma utbildning'!$L$4:$L$17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'Övervikt fetma utbildning'!$O$4:$O$17</c:f>
              <c:numCache>
                <c:formatCode>0.0%</c:formatCode>
                <c:ptCount val="14"/>
                <c:pt idx="0">
                  <c:v>0.45186781609195403</c:v>
                </c:pt>
                <c:pt idx="1">
                  <c:v>0.43222768222768221</c:v>
                </c:pt>
                <c:pt idx="2">
                  <c:v>0.56946826758147517</c:v>
                </c:pt>
                <c:pt idx="3">
                  <c:v>0.47183098591549288</c:v>
                </c:pt>
                <c:pt idx="4">
                  <c:v>0.50234888819292201</c:v>
                </c:pt>
                <c:pt idx="5">
                  <c:v>0.46177110530896431</c:v>
                </c:pt>
                <c:pt idx="6">
                  <c:v>0.47186700767263429</c:v>
                </c:pt>
                <c:pt idx="7">
                  <c:v>0.49687500000000001</c:v>
                </c:pt>
                <c:pt idx="8">
                  <c:v>0.64715025906735746</c:v>
                </c:pt>
                <c:pt idx="9">
                  <c:v>0.48622981956315292</c:v>
                </c:pt>
                <c:pt idx="10">
                  <c:v>0.59549461312438789</c:v>
                </c:pt>
                <c:pt idx="11">
                  <c:v>0.62390289449112979</c:v>
                </c:pt>
                <c:pt idx="12">
                  <c:v>0.51465762415226435</c:v>
                </c:pt>
                <c:pt idx="13">
                  <c:v>0.49443457413789416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24-4B0E-B05A-F69D38F29C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9800672"/>
        <c:axId val="699796080"/>
      </c:barChart>
      <c:catAx>
        <c:axId val="69980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99796080"/>
        <c:crosses val="autoZero"/>
        <c:auto val="1"/>
        <c:lblAlgn val="ctr"/>
        <c:lblOffset val="100"/>
        <c:noMultiLvlLbl val="0"/>
      </c:catAx>
      <c:valAx>
        <c:axId val="6997960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9980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054194794381612E-2"/>
          <c:y val="3.6546686861211534E-2"/>
          <c:w val="0.94478104984720013"/>
          <c:h val="0.83590387008588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'Kolada nyckeltal'!$C$19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'Kolada nyckeltal'!$B$20:$B$34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nyckeltal'!$C$20:$C$34</c:f>
            </c:numRef>
          </c:val>
          <c:extLst>
            <c:ext xmlns:c16="http://schemas.microsoft.com/office/drawing/2014/chart" uri="{C3380CC4-5D6E-409C-BE32-E72D297353CC}">
              <c16:uniqueId val="{00000000-321E-422B-97FA-B72DB01E0707}"/>
            </c:ext>
          </c:extLst>
        </c:ser>
        <c:ser>
          <c:idx val="1"/>
          <c:order val="1"/>
          <c:tx>
            <c:strRef>
              <c:f>'Kolada nyckeltal'!$D$19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'Kolada nyckeltal'!$B$20:$B$34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nyckeltal'!$D$20:$D$34</c:f>
              <c:numCache>
                <c:formatCode>#\ ##0.0</c:formatCode>
                <c:ptCount val="15"/>
                <c:pt idx="0">
                  <c:v>17</c:v>
                </c:pt>
                <c:pt idx="1">
                  <c:v>15</c:v>
                </c:pt>
                <c:pt idx="2">
                  <c:v>20</c:v>
                </c:pt>
                <c:pt idx="3">
                  <c:v>18</c:v>
                </c:pt>
                <c:pt idx="4">
                  <c:v>9</c:v>
                </c:pt>
                <c:pt idx="5">
                  <c:v>15</c:v>
                </c:pt>
                <c:pt idx="6">
                  <c:v>17</c:v>
                </c:pt>
                <c:pt idx="7">
                  <c:v>24</c:v>
                </c:pt>
                <c:pt idx="8">
                  <c:v>24</c:v>
                </c:pt>
                <c:pt idx="9">
                  <c:v>18</c:v>
                </c:pt>
                <c:pt idx="10">
                  <c:v>13</c:v>
                </c:pt>
                <c:pt idx="11">
                  <c:v>18</c:v>
                </c:pt>
                <c:pt idx="12">
                  <c:v>12</c:v>
                </c:pt>
                <c:pt idx="13">
                  <c:v>16</c:v>
                </c:pt>
                <c:pt idx="1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1E-422B-97FA-B72DB01E0707}"/>
            </c:ext>
          </c:extLst>
        </c:ser>
        <c:ser>
          <c:idx val="2"/>
          <c:order val="2"/>
          <c:tx>
            <c:strRef>
              <c:f>'Kolada nyckeltal'!$E$19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'Kolada nyckeltal'!$B$20:$B$34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nyckeltal'!$E$20:$E$34</c:f>
              <c:numCache>
                <c:formatCode>#\ ##0.0</c:formatCode>
                <c:ptCount val="15"/>
                <c:pt idx="0">
                  <c:v>19</c:v>
                </c:pt>
                <c:pt idx="1">
                  <c:v>15</c:v>
                </c:pt>
                <c:pt idx="2">
                  <c:v>19</c:v>
                </c:pt>
                <c:pt idx="3">
                  <c:v>18</c:v>
                </c:pt>
                <c:pt idx="4">
                  <c:v>10</c:v>
                </c:pt>
                <c:pt idx="5">
                  <c:v>14</c:v>
                </c:pt>
                <c:pt idx="6">
                  <c:v>16</c:v>
                </c:pt>
                <c:pt idx="7">
                  <c:v>24</c:v>
                </c:pt>
                <c:pt idx="8">
                  <c:v>21</c:v>
                </c:pt>
                <c:pt idx="9">
                  <c:v>20</c:v>
                </c:pt>
                <c:pt idx="10">
                  <c:v>12</c:v>
                </c:pt>
                <c:pt idx="11">
                  <c:v>18</c:v>
                </c:pt>
                <c:pt idx="12">
                  <c:v>13</c:v>
                </c:pt>
                <c:pt idx="13">
                  <c:v>16</c:v>
                </c:pt>
                <c:pt idx="1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1E-422B-97FA-B72DB01E0707}"/>
            </c:ext>
          </c:extLst>
        </c:ser>
        <c:ser>
          <c:idx val="3"/>
          <c:order val="3"/>
          <c:tx>
            <c:strRef>
              <c:f>'Kolada nyckeltal'!$F$19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'Kolada nyckeltal'!$B$20:$B$34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nyckeltal'!$F$20:$F$34</c:f>
              <c:numCache>
                <c:formatCode>#\ ##0.0</c:formatCode>
                <c:ptCount val="15"/>
                <c:pt idx="0">
                  <c:v>22</c:v>
                </c:pt>
                <c:pt idx="1">
                  <c:v>18</c:v>
                </c:pt>
                <c:pt idx="2">
                  <c:v>21</c:v>
                </c:pt>
                <c:pt idx="3">
                  <c:v>20</c:v>
                </c:pt>
                <c:pt idx="4">
                  <c:v>10</c:v>
                </c:pt>
                <c:pt idx="5">
                  <c:v>14</c:v>
                </c:pt>
                <c:pt idx="6">
                  <c:v>16</c:v>
                </c:pt>
                <c:pt idx="7">
                  <c:v>24</c:v>
                </c:pt>
                <c:pt idx="8">
                  <c:v>23</c:v>
                </c:pt>
                <c:pt idx="9">
                  <c:v>20</c:v>
                </c:pt>
                <c:pt idx="10">
                  <c:v>12</c:v>
                </c:pt>
                <c:pt idx="11">
                  <c:v>19</c:v>
                </c:pt>
                <c:pt idx="12">
                  <c:v>13</c:v>
                </c:pt>
                <c:pt idx="13">
                  <c:v>17</c:v>
                </c:pt>
                <c:pt idx="1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1E-422B-97FA-B72DB01E0707}"/>
            </c:ext>
          </c:extLst>
        </c:ser>
        <c:ser>
          <c:idx val="4"/>
          <c:order val="4"/>
          <c:tx>
            <c:strRef>
              <c:f>'Kolada nyckeltal'!$G$19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'Kolada nyckeltal'!$B$20:$B$34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nyckeltal'!$G$20:$G$34</c:f>
              <c:numCache>
                <c:formatCode>#\ ##0.0</c:formatCode>
                <c:ptCount val="15"/>
                <c:pt idx="0">
                  <c:v>23</c:v>
                </c:pt>
                <c:pt idx="1">
                  <c:v>21</c:v>
                </c:pt>
                <c:pt idx="2">
                  <c:v>21</c:v>
                </c:pt>
                <c:pt idx="3">
                  <c:v>20</c:v>
                </c:pt>
                <c:pt idx="4">
                  <c:v>9</c:v>
                </c:pt>
                <c:pt idx="5">
                  <c:v>14</c:v>
                </c:pt>
                <c:pt idx="6">
                  <c:v>17</c:v>
                </c:pt>
                <c:pt idx="7">
                  <c:v>25</c:v>
                </c:pt>
                <c:pt idx="8">
                  <c:v>23</c:v>
                </c:pt>
                <c:pt idx="9">
                  <c:v>22</c:v>
                </c:pt>
                <c:pt idx="10">
                  <c:v>11</c:v>
                </c:pt>
                <c:pt idx="11">
                  <c:v>20</c:v>
                </c:pt>
                <c:pt idx="12">
                  <c:v>13</c:v>
                </c:pt>
                <c:pt idx="13">
                  <c:v>17</c:v>
                </c:pt>
                <c:pt idx="1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1E-422B-97FA-B72DB01E0707}"/>
            </c:ext>
          </c:extLst>
        </c:ser>
        <c:ser>
          <c:idx val="5"/>
          <c:order val="5"/>
          <c:tx>
            <c:strRef>
              <c:f>'Kolada nyckeltal'!$H$19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'Kolada nyckeltal'!$B$20:$B$34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nyckeltal'!$H$20:$H$34</c:f>
              <c:numCache>
                <c:formatCode>#\ ##0.0</c:formatCode>
                <c:ptCount val="15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20</c:v>
                </c:pt>
                <c:pt idx="4">
                  <c:v>9</c:v>
                </c:pt>
                <c:pt idx="5">
                  <c:v>15</c:v>
                </c:pt>
                <c:pt idx="6">
                  <c:v>16</c:v>
                </c:pt>
                <c:pt idx="7">
                  <c:v>27</c:v>
                </c:pt>
                <c:pt idx="8">
                  <c:v>24</c:v>
                </c:pt>
                <c:pt idx="9">
                  <c:v>23</c:v>
                </c:pt>
                <c:pt idx="10">
                  <c:v>12</c:v>
                </c:pt>
                <c:pt idx="11">
                  <c:v>20</c:v>
                </c:pt>
                <c:pt idx="12">
                  <c:v>15</c:v>
                </c:pt>
                <c:pt idx="13">
                  <c:v>18</c:v>
                </c:pt>
                <c:pt idx="1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1E-422B-97FA-B72DB01E0707}"/>
            </c:ext>
          </c:extLst>
        </c:ser>
        <c:ser>
          <c:idx val="6"/>
          <c:order val="6"/>
          <c:tx>
            <c:strRef>
              <c:f>'Kolada nyckeltal'!$I$19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'Kolada nyckeltal'!$B$20:$B$34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nyckeltal'!$I$20:$I$34</c:f>
              <c:numCache>
                <c:formatCode>#\ ##0.0</c:formatCode>
                <c:ptCount val="15"/>
                <c:pt idx="0">
                  <c:v>20</c:v>
                </c:pt>
                <c:pt idx="1">
                  <c:v>22</c:v>
                </c:pt>
                <c:pt idx="2">
                  <c:v>24</c:v>
                </c:pt>
                <c:pt idx="3">
                  <c:v>20</c:v>
                </c:pt>
                <c:pt idx="4">
                  <c:v>8</c:v>
                </c:pt>
                <c:pt idx="5">
                  <c:v>15</c:v>
                </c:pt>
                <c:pt idx="6">
                  <c:v>16</c:v>
                </c:pt>
                <c:pt idx="7">
                  <c:v>28</c:v>
                </c:pt>
                <c:pt idx="8">
                  <c:v>27</c:v>
                </c:pt>
                <c:pt idx="9">
                  <c:v>25</c:v>
                </c:pt>
                <c:pt idx="10">
                  <c:v>14</c:v>
                </c:pt>
                <c:pt idx="11">
                  <c:v>22</c:v>
                </c:pt>
                <c:pt idx="12">
                  <c:v>15</c:v>
                </c:pt>
                <c:pt idx="13">
                  <c:v>18</c:v>
                </c:pt>
                <c:pt idx="1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1E-422B-97FA-B72DB01E0707}"/>
            </c:ext>
          </c:extLst>
        </c:ser>
        <c:ser>
          <c:idx val="7"/>
          <c:order val="7"/>
          <c:tx>
            <c:strRef>
              <c:f>'Kolada nyckeltal'!$J$19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'Kolada nyckeltal'!$B$20:$B$34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nyckeltal'!$J$20:$J$34</c:f>
              <c:numCache>
                <c:formatCode>#\ ##0.0</c:formatCode>
                <c:ptCount val="15"/>
                <c:pt idx="0">
                  <c:v>18</c:v>
                </c:pt>
                <c:pt idx="1">
                  <c:v>22</c:v>
                </c:pt>
                <c:pt idx="2">
                  <c:v>22</c:v>
                </c:pt>
                <c:pt idx="3">
                  <c:v>18</c:v>
                </c:pt>
                <c:pt idx="4">
                  <c:v>9</c:v>
                </c:pt>
                <c:pt idx="5">
                  <c:v>15</c:v>
                </c:pt>
                <c:pt idx="6">
                  <c:v>16</c:v>
                </c:pt>
                <c:pt idx="7">
                  <c:v>27</c:v>
                </c:pt>
                <c:pt idx="8">
                  <c:v>27</c:v>
                </c:pt>
                <c:pt idx="9">
                  <c:v>23</c:v>
                </c:pt>
                <c:pt idx="10">
                  <c:v>13</c:v>
                </c:pt>
                <c:pt idx="11">
                  <c:v>22</c:v>
                </c:pt>
                <c:pt idx="12">
                  <c:v>15</c:v>
                </c:pt>
                <c:pt idx="13">
                  <c:v>18</c:v>
                </c:pt>
                <c:pt idx="1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C3-44FD-A545-F0E0FFAAFAC6}"/>
            </c:ext>
          </c:extLst>
        </c:ser>
        <c:ser>
          <c:idx val="8"/>
          <c:order val="8"/>
          <c:tx>
            <c:strRef>
              <c:f>'Kolada nyckeltal'!$K$19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'Kolada nyckeltal'!$B$20:$B$34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nyckeltal'!$K$20:$K$34</c:f>
              <c:numCache>
                <c:formatCode>#,##0</c:formatCode>
                <c:ptCount val="15"/>
                <c:pt idx="0">
                  <c:v>17</c:v>
                </c:pt>
                <c:pt idx="1">
                  <c:v>22</c:v>
                </c:pt>
                <c:pt idx="2">
                  <c:v>21</c:v>
                </c:pt>
                <c:pt idx="3">
                  <c:v>16</c:v>
                </c:pt>
                <c:pt idx="4">
                  <c:v>7</c:v>
                </c:pt>
                <c:pt idx="5">
                  <c:v>14</c:v>
                </c:pt>
                <c:pt idx="6">
                  <c:v>15</c:v>
                </c:pt>
                <c:pt idx="7">
                  <c:v>26</c:v>
                </c:pt>
                <c:pt idx="8">
                  <c:v>25</c:v>
                </c:pt>
                <c:pt idx="9">
                  <c:v>22</c:v>
                </c:pt>
                <c:pt idx="10">
                  <c:v>12</c:v>
                </c:pt>
                <c:pt idx="11">
                  <c:v>22</c:v>
                </c:pt>
                <c:pt idx="12">
                  <c:v>14</c:v>
                </c:pt>
                <c:pt idx="13">
                  <c:v>17</c:v>
                </c:pt>
                <c:pt idx="1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29-44F7-8671-72ED8CDA87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2960424"/>
        <c:axId val="512960752"/>
      </c:barChart>
      <c:catAx>
        <c:axId val="512960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2960752"/>
        <c:crosses val="autoZero"/>
        <c:auto val="1"/>
        <c:lblAlgn val="ctr"/>
        <c:lblOffset val="100"/>
        <c:noMultiLvlLbl val="0"/>
      </c:catAx>
      <c:valAx>
        <c:axId val="512960752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29604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694555216128309"/>
          <c:y val="0.96120460153696119"/>
          <c:w val="0.35156208068422906"/>
          <c:h val="3.8795320076515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Invånare, 0-19 år, med låg ekonomisk standard, andel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'Invånare, 0-19 år, med låg ekon'!$D$2</c:f>
              <c:strCache>
                <c:ptCount val="1"/>
                <c:pt idx="0">
                  <c:v>Aneby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'Invånare, 0-19 år, med låg ekon'!$L$1:$W$1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'Invånare, 0-19 år, med låg ekon'!$L$2:$W$2</c:f>
              <c:numCache>
                <c:formatCode>0.00%</c:formatCode>
                <c:ptCount val="12"/>
                <c:pt idx="0">
                  <c:v>0.15</c:v>
                </c:pt>
                <c:pt idx="1">
                  <c:v>0.17</c:v>
                </c:pt>
                <c:pt idx="2">
                  <c:v>0.18</c:v>
                </c:pt>
                <c:pt idx="3">
                  <c:v>0.16</c:v>
                </c:pt>
                <c:pt idx="4">
                  <c:v>0.17</c:v>
                </c:pt>
                <c:pt idx="5">
                  <c:v>0.19</c:v>
                </c:pt>
                <c:pt idx="6">
                  <c:v>0.22</c:v>
                </c:pt>
                <c:pt idx="7">
                  <c:v>0.23</c:v>
                </c:pt>
                <c:pt idx="8">
                  <c:v>0.21</c:v>
                </c:pt>
                <c:pt idx="9">
                  <c:v>0.2</c:v>
                </c:pt>
                <c:pt idx="10">
                  <c:v>0.18</c:v>
                </c:pt>
                <c:pt idx="11">
                  <c:v>0.17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89-47FE-BAED-4CC7661C6BBA}"/>
            </c:ext>
          </c:extLst>
        </c:ser>
        <c:ser>
          <c:idx val="1"/>
          <c:order val="1"/>
          <c:tx>
            <c:strRef>
              <c:f>'Invånare, 0-19 år, med låg ekon'!$D$3</c:f>
              <c:strCache>
                <c:ptCount val="1"/>
                <c:pt idx="0">
                  <c:v>Eksjö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'Invånare, 0-19 år, med låg ekon'!$L$1:$W$1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'Invånare, 0-19 år, med låg ekon'!$L$3:$W$3</c:f>
              <c:numCache>
                <c:formatCode>0.00%</c:formatCode>
                <c:ptCount val="12"/>
                <c:pt idx="0">
                  <c:v>0.13</c:v>
                </c:pt>
                <c:pt idx="1">
                  <c:v>0.14000000000000001</c:v>
                </c:pt>
                <c:pt idx="2">
                  <c:v>0.14000000000000001</c:v>
                </c:pt>
                <c:pt idx="3">
                  <c:v>0.15</c:v>
                </c:pt>
                <c:pt idx="4">
                  <c:v>0.15</c:v>
                </c:pt>
                <c:pt idx="5">
                  <c:v>0.15</c:v>
                </c:pt>
                <c:pt idx="6">
                  <c:v>0.18</c:v>
                </c:pt>
                <c:pt idx="7">
                  <c:v>0.21</c:v>
                </c:pt>
                <c:pt idx="8">
                  <c:v>0.22</c:v>
                </c:pt>
                <c:pt idx="9">
                  <c:v>0.22</c:v>
                </c:pt>
                <c:pt idx="10">
                  <c:v>0.22</c:v>
                </c:pt>
                <c:pt idx="11">
                  <c:v>0.22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89-47FE-BAED-4CC7661C6BBA}"/>
            </c:ext>
          </c:extLst>
        </c:ser>
        <c:ser>
          <c:idx val="2"/>
          <c:order val="2"/>
          <c:tx>
            <c:strRef>
              <c:f>'Invånare, 0-19 år, med låg ekon'!$D$4</c:f>
              <c:strCache>
                <c:ptCount val="1"/>
                <c:pt idx="0">
                  <c:v>Gislaved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'Invånare, 0-19 år, med låg ekon'!$L$1:$W$1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'Invånare, 0-19 år, med låg ekon'!$L$4:$W$4</c:f>
              <c:numCache>
                <c:formatCode>0.00%</c:formatCode>
                <c:ptCount val="12"/>
                <c:pt idx="0">
                  <c:v>0.16</c:v>
                </c:pt>
                <c:pt idx="1">
                  <c:v>0.16</c:v>
                </c:pt>
                <c:pt idx="2">
                  <c:v>0.17</c:v>
                </c:pt>
                <c:pt idx="3">
                  <c:v>0.18</c:v>
                </c:pt>
                <c:pt idx="4">
                  <c:v>0.2</c:v>
                </c:pt>
                <c:pt idx="5">
                  <c:v>0.19</c:v>
                </c:pt>
                <c:pt idx="6">
                  <c:v>0.21</c:v>
                </c:pt>
                <c:pt idx="7">
                  <c:v>0.21</c:v>
                </c:pt>
                <c:pt idx="8">
                  <c:v>0.23</c:v>
                </c:pt>
                <c:pt idx="9">
                  <c:v>0.24</c:v>
                </c:pt>
                <c:pt idx="10">
                  <c:v>0.22</c:v>
                </c:pt>
                <c:pt idx="11">
                  <c:v>0.21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89-47FE-BAED-4CC7661C6BBA}"/>
            </c:ext>
          </c:extLst>
        </c:ser>
        <c:ser>
          <c:idx val="3"/>
          <c:order val="3"/>
          <c:tx>
            <c:strRef>
              <c:f>'Invånare, 0-19 år, med låg ekon'!$D$5</c:f>
              <c:strCache>
                <c:ptCount val="1"/>
                <c:pt idx="0">
                  <c:v>Gnosjö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'Invånare, 0-19 år, med låg ekon'!$L$1:$W$1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'Invånare, 0-19 år, med låg ekon'!$L$5:$W$5</c:f>
              <c:numCache>
                <c:formatCode>0.00%</c:formatCode>
                <c:ptCount val="12"/>
                <c:pt idx="0">
                  <c:v>0.12</c:v>
                </c:pt>
                <c:pt idx="1">
                  <c:v>0.12</c:v>
                </c:pt>
                <c:pt idx="2">
                  <c:v>0.13</c:v>
                </c:pt>
                <c:pt idx="3">
                  <c:v>0.16</c:v>
                </c:pt>
                <c:pt idx="4">
                  <c:v>0.18</c:v>
                </c:pt>
                <c:pt idx="5">
                  <c:v>0.18</c:v>
                </c:pt>
                <c:pt idx="6">
                  <c:v>0.2</c:v>
                </c:pt>
                <c:pt idx="7">
                  <c:v>0.2</c:v>
                </c:pt>
                <c:pt idx="8">
                  <c:v>0.2</c:v>
                </c:pt>
                <c:pt idx="9">
                  <c:v>0.2</c:v>
                </c:pt>
                <c:pt idx="10">
                  <c:v>0.18</c:v>
                </c:pt>
                <c:pt idx="11">
                  <c:v>0.16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B89-47FE-BAED-4CC7661C6BBA}"/>
            </c:ext>
          </c:extLst>
        </c:ser>
        <c:ser>
          <c:idx val="4"/>
          <c:order val="4"/>
          <c:tx>
            <c:strRef>
              <c:f>'Invånare, 0-19 år, med låg ekon'!$D$6</c:f>
              <c:strCache>
                <c:ptCount val="1"/>
                <c:pt idx="0">
                  <c:v>Habo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'Invånare, 0-19 år, med låg ekon'!$L$1:$W$1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'Invånare, 0-19 år, med låg ekon'!$L$6:$W$6</c:f>
              <c:numCache>
                <c:formatCode>0.00%</c:formatCode>
                <c:ptCount val="12"/>
                <c:pt idx="0">
                  <c:v>0.08</c:v>
                </c:pt>
                <c:pt idx="1">
                  <c:v>0.08</c:v>
                </c:pt>
                <c:pt idx="2">
                  <c:v>0.1</c:v>
                </c:pt>
                <c:pt idx="3">
                  <c:v>0.1</c:v>
                </c:pt>
                <c:pt idx="4">
                  <c:v>0.09</c:v>
                </c:pt>
                <c:pt idx="5">
                  <c:v>0.1</c:v>
                </c:pt>
                <c:pt idx="6">
                  <c:v>0.1</c:v>
                </c:pt>
                <c:pt idx="7">
                  <c:v>0.09</c:v>
                </c:pt>
                <c:pt idx="8">
                  <c:v>0.09</c:v>
                </c:pt>
                <c:pt idx="9">
                  <c:v>0.08</c:v>
                </c:pt>
                <c:pt idx="10">
                  <c:v>0.09</c:v>
                </c:pt>
                <c:pt idx="11">
                  <c:v>7.0000000000000007E-2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B89-47FE-BAED-4CC7661C6BBA}"/>
            </c:ext>
          </c:extLst>
        </c:ser>
        <c:ser>
          <c:idx val="5"/>
          <c:order val="5"/>
          <c:tx>
            <c:strRef>
              <c:f>'Invånare, 0-19 år, med låg ekon'!$D$7</c:f>
              <c:strCache>
                <c:ptCount val="1"/>
                <c:pt idx="0">
                  <c:v>Jönköping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'Invånare, 0-19 år, med låg ekon'!$L$1:$W$1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'Invånare, 0-19 år, med låg ekon'!$L$7:$W$7</c:f>
              <c:numCache>
                <c:formatCode>0.00%</c:formatCode>
                <c:ptCount val="12"/>
                <c:pt idx="0">
                  <c:v>0.14000000000000001</c:v>
                </c:pt>
                <c:pt idx="1">
                  <c:v>0.14000000000000001</c:v>
                </c:pt>
                <c:pt idx="2">
                  <c:v>0.14000000000000001</c:v>
                </c:pt>
                <c:pt idx="3">
                  <c:v>0.15</c:v>
                </c:pt>
                <c:pt idx="4">
                  <c:v>0.15</c:v>
                </c:pt>
                <c:pt idx="5">
                  <c:v>0.14000000000000001</c:v>
                </c:pt>
                <c:pt idx="6">
                  <c:v>0.14000000000000001</c:v>
                </c:pt>
                <c:pt idx="7">
                  <c:v>0.14000000000000001</c:v>
                </c:pt>
                <c:pt idx="8">
                  <c:v>0.15</c:v>
                </c:pt>
                <c:pt idx="9">
                  <c:v>0.15</c:v>
                </c:pt>
                <c:pt idx="10">
                  <c:v>0.15</c:v>
                </c:pt>
                <c:pt idx="11">
                  <c:v>0.14000000000000001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B89-47FE-BAED-4CC7661C6BBA}"/>
            </c:ext>
          </c:extLst>
        </c:ser>
        <c:ser>
          <c:idx val="6"/>
          <c:order val="6"/>
          <c:tx>
            <c:strRef>
              <c:f>'Invånare, 0-19 år, med låg ekon'!$D$8</c:f>
              <c:strCache>
                <c:ptCount val="1"/>
                <c:pt idx="0">
                  <c:v>Mullsjö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'Invånare, 0-19 år, med låg ekon'!$L$1:$W$1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'Invånare, 0-19 år, med låg ekon'!$L$8:$W$8</c:f>
              <c:numCache>
                <c:formatCode>0.00%</c:formatCode>
                <c:ptCount val="12"/>
                <c:pt idx="0">
                  <c:v>0.13</c:v>
                </c:pt>
                <c:pt idx="1">
                  <c:v>0.14000000000000001</c:v>
                </c:pt>
                <c:pt idx="2">
                  <c:v>0.14000000000000001</c:v>
                </c:pt>
                <c:pt idx="3">
                  <c:v>0.17</c:v>
                </c:pt>
                <c:pt idx="4">
                  <c:v>0.17</c:v>
                </c:pt>
                <c:pt idx="5">
                  <c:v>0.16</c:v>
                </c:pt>
                <c:pt idx="6">
                  <c:v>0.16</c:v>
                </c:pt>
                <c:pt idx="7">
                  <c:v>0.17</c:v>
                </c:pt>
                <c:pt idx="8">
                  <c:v>0.16</c:v>
                </c:pt>
                <c:pt idx="9">
                  <c:v>0.16</c:v>
                </c:pt>
                <c:pt idx="10">
                  <c:v>0.16</c:v>
                </c:pt>
                <c:pt idx="11">
                  <c:v>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B89-47FE-BAED-4CC7661C6BBA}"/>
            </c:ext>
          </c:extLst>
        </c:ser>
        <c:ser>
          <c:idx val="7"/>
          <c:order val="7"/>
          <c:tx>
            <c:strRef>
              <c:f>'Invånare, 0-19 år, med låg ekon'!$D$9</c:f>
              <c:strCache>
                <c:ptCount val="1"/>
                <c:pt idx="0">
                  <c:v>Nässjö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'Invånare, 0-19 år, med låg ekon'!$L$1:$W$1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'Invånare, 0-19 år, med låg ekon'!$L$9:$W$9</c:f>
              <c:numCache>
                <c:formatCode>0.00%</c:formatCode>
                <c:ptCount val="12"/>
                <c:pt idx="0">
                  <c:v>0.16</c:v>
                </c:pt>
                <c:pt idx="1">
                  <c:v>0.19</c:v>
                </c:pt>
                <c:pt idx="2">
                  <c:v>0.2</c:v>
                </c:pt>
                <c:pt idx="3">
                  <c:v>0.23</c:v>
                </c:pt>
                <c:pt idx="4">
                  <c:v>0.24</c:v>
                </c:pt>
                <c:pt idx="5">
                  <c:v>0.24</c:v>
                </c:pt>
                <c:pt idx="6">
                  <c:v>0.24</c:v>
                </c:pt>
                <c:pt idx="7">
                  <c:v>0.25</c:v>
                </c:pt>
                <c:pt idx="8">
                  <c:v>0.27</c:v>
                </c:pt>
                <c:pt idx="9">
                  <c:v>0.28000000000000003</c:v>
                </c:pt>
                <c:pt idx="10">
                  <c:v>0.27</c:v>
                </c:pt>
                <c:pt idx="11">
                  <c:v>0.26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B89-47FE-BAED-4CC7661C6BBA}"/>
            </c:ext>
          </c:extLst>
        </c:ser>
        <c:ser>
          <c:idx val="8"/>
          <c:order val="8"/>
          <c:tx>
            <c:strRef>
              <c:f>'Invånare, 0-19 år, med låg ekon'!$D$10</c:f>
              <c:strCache>
                <c:ptCount val="1"/>
                <c:pt idx="0">
                  <c:v>Sävsjö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'Invånare, 0-19 år, med låg ekon'!$L$1:$W$1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'Invånare, 0-19 år, med låg ekon'!$L$10:$W$10</c:f>
              <c:numCache>
                <c:formatCode>0.00%</c:formatCode>
                <c:ptCount val="12"/>
                <c:pt idx="0">
                  <c:v>0.17</c:v>
                </c:pt>
                <c:pt idx="1">
                  <c:v>0.18</c:v>
                </c:pt>
                <c:pt idx="2">
                  <c:v>0.19</c:v>
                </c:pt>
                <c:pt idx="3">
                  <c:v>0.21</c:v>
                </c:pt>
                <c:pt idx="4">
                  <c:v>0.24</c:v>
                </c:pt>
                <c:pt idx="5">
                  <c:v>0.21</c:v>
                </c:pt>
                <c:pt idx="6">
                  <c:v>0.23</c:v>
                </c:pt>
                <c:pt idx="7">
                  <c:v>0.23</c:v>
                </c:pt>
                <c:pt idx="8">
                  <c:v>0.24</c:v>
                </c:pt>
                <c:pt idx="9">
                  <c:v>0.27</c:v>
                </c:pt>
                <c:pt idx="10">
                  <c:v>0.27</c:v>
                </c:pt>
                <c:pt idx="11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B89-47FE-BAED-4CC7661C6BBA}"/>
            </c:ext>
          </c:extLst>
        </c:ser>
        <c:ser>
          <c:idx val="9"/>
          <c:order val="9"/>
          <c:tx>
            <c:strRef>
              <c:f>'Invånare, 0-19 år, med låg ekon'!$D$11</c:f>
              <c:strCache>
                <c:ptCount val="1"/>
                <c:pt idx="0">
                  <c:v>Tranås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'Invånare, 0-19 år, med låg ekon'!$L$1:$W$1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'Invånare, 0-19 år, med låg ekon'!$L$11:$W$11</c:f>
              <c:numCache>
                <c:formatCode>0.00%</c:formatCode>
                <c:ptCount val="12"/>
                <c:pt idx="0">
                  <c:v>0.17</c:v>
                </c:pt>
                <c:pt idx="1">
                  <c:v>0.17</c:v>
                </c:pt>
                <c:pt idx="2">
                  <c:v>0.18</c:v>
                </c:pt>
                <c:pt idx="3">
                  <c:v>0.18</c:v>
                </c:pt>
                <c:pt idx="4">
                  <c:v>0.18</c:v>
                </c:pt>
                <c:pt idx="5">
                  <c:v>0.2</c:v>
                </c:pt>
                <c:pt idx="6">
                  <c:v>0.2</c:v>
                </c:pt>
                <c:pt idx="7">
                  <c:v>0.22</c:v>
                </c:pt>
                <c:pt idx="8">
                  <c:v>0.23</c:v>
                </c:pt>
                <c:pt idx="9">
                  <c:v>0.25</c:v>
                </c:pt>
                <c:pt idx="10">
                  <c:v>0.23</c:v>
                </c:pt>
                <c:pt idx="11">
                  <c:v>0.22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B89-47FE-BAED-4CC7661C6BBA}"/>
            </c:ext>
          </c:extLst>
        </c:ser>
        <c:ser>
          <c:idx val="10"/>
          <c:order val="10"/>
          <c:tx>
            <c:strRef>
              <c:f>'Invånare, 0-19 år, med låg ekon'!$D$12</c:f>
              <c:strCache>
                <c:ptCount val="1"/>
                <c:pt idx="0">
                  <c:v>Vaggeryd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'Invånare, 0-19 år, med låg ekon'!$L$1:$W$1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'Invånare, 0-19 år, med låg ekon'!$L$12:$W$12</c:f>
              <c:numCache>
                <c:formatCode>0.00%</c:formatCode>
                <c:ptCount val="12"/>
                <c:pt idx="0">
                  <c:v>0.11</c:v>
                </c:pt>
                <c:pt idx="1">
                  <c:v>0.12</c:v>
                </c:pt>
                <c:pt idx="2">
                  <c:v>0.13</c:v>
                </c:pt>
                <c:pt idx="3">
                  <c:v>0.14000000000000001</c:v>
                </c:pt>
                <c:pt idx="4">
                  <c:v>0.13</c:v>
                </c:pt>
                <c:pt idx="5">
                  <c:v>0.12</c:v>
                </c:pt>
                <c:pt idx="6">
                  <c:v>0.12</c:v>
                </c:pt>
                <c:pt idx="7">
                  <c:v>0.11</c:v>
                </c:pt>
                <c:pt idx="8">
                  <c:v>0.12</c:v>
                </c:pt>
                <c:pt idx="9">
                  <c:v>0.14000000000000001</c:v>
                </c:pt>
                <c:pt idx="10">
                  <c:v>0.13</c:v>
                </c:pt>
                <c:pt idx="11">
                  <c:v>0.12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B89-47FE-BAED-4CC7661C6BBA}"/>
            </c:ext>
          </c:extLst>
        </c:ser>
        <c:ser>
          <c:idx val="11"/>
          <c:order val="11"/>
          <c:tx>
            <c:strRef>
              <c:f>'Invånare, 0-19 år, med låg ekon'!$D$13</c:f>
              <c:strCache>
                <c:ptCount val="1"/>
                <c:pt idx="0">
                  <c:v>Vetlanda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'Invånare, 0-19 år, med låg ekon'!$L$1:$W$1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'Invånare, 0-19 år, med låg ekon'!$L$13:$W$13</c:f>
              <c:numCache>
                <c:formatCode>0.00%</c:formatCode>
                <c:ptCount val="12"/>
                <c:pt idx="0">
                  <c:v>0.14000000000000001</c:v>
                </c:pt>
                <c:pt idx="1">
                  <c:v>0.14000000000000001</c:v>
                </c:pt>
                <c:pt idx="2">
                  <c:v>0.16</c:v>
                </c:pt>
                <c:pt idx="3">
                  <c:v>0.17</c:v>
                </c:pt>
                <c:pt idx="4">
                  <c:v>0.18</c:v>
                </c:pt>
                <c:pt idx="5">
                  <c:v>0.18</c:v>
                </c:pt>
                <c:pt idx="6">
                  <c:v>0.19</c:v>
                </c:pt>
                <c:pt idx="7">
                  <c:v>0.2</c:v>
                </c:pt>
                <c:pt idx="8">
                  <c:v>0.2</c:v>
                </c:pt>
                <c:pt idx="9">
                  <c:v>0.22</c:v>
                </c:pt>
                <c:pt idx="10">
                  <c:v>0.22</c:v>
                </c:pt>
                <c:pt idx="11">
                  <c:v>0.22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B89-47FE-BAED-4CC7661C6BBA}"/>
            </c:ext>
          </c:extLst>
        </c:ser>
        <c:ser>
          <c:idx val="12"/>
          <c:order val="12"/>
          <c:tx>
            <c:strRef>
              <c:f>'Invånare, 0-19 år, med låg ekon'!$D$14</c:f>
              <c:strCache>
                <c:ptCount val="1"/>
                <c:pt idx="0">
                  <c:v>Värnamo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'Invånare, 0-19 år, med låg ekon'!$L$1:$W$1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'Invånare, 0-19 år, med låg ekon'!$L$14:$W$14</c:f>
              <c:numCache>
                <c:formatCode>0.00%</c:formatCode>
                <c:ptCount val="12"/>
                <c:pt idx="0">
                  <c:v>0.11</c:v>
                </c:pt>
                <c:pt idx="1">
                  <c:v>0.11</c:v>
                </c:pt>
                <c:pt idx="2">
                  <c:v>0.12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0.13</c:v>
                </c:pt>
                <c:pt idx="7">
                  <c:v>0.13</c:v>
                </c:pt>
                <c:pt idx="8">
                  <c:v>0.15</c:v>
                </c:pt>
                <c:pt idx="9">
                  <c:v>0.15</c:v>
                </c:pt>
                <c:pt idx="10">
                  <c:v>0.15</c:v>
                </c:pt>
                <c:pt idx="11">
                  <c:v>0.14000000000000001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B89-47FE-BAED-4CC7661C6BBA}"/>
            </c:ext>
          </c:extLst>
        </c:ser>
        <c:ser>
          <c:idx val="13"/>
          <c:order val="13"/>
          <c:tx>
            <c:strRef>
              <c:f>'Invånare, 0-19 år, med låg ekon'!$D$15</c:f>
              <c:strCache>
                <c:ptCount val="1"/>
                <c:pt idx="0">
                  <c:v>Jönköpings län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'Invånare, 0-19 år, med låg ekon'!$L$1:$W$1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'Invånare, 0-19 år, med låg ekon'!$L$15:$W$15</c:f>
              <c:numCache>
                <c:formatCode>0.00%</c:formatCode>
                <c:ptCount val="12"/>
                <c:pt idx="0">
                  <c:v>0.14000000000000001</c:v>
                </c:pt>
                <c:pt idx="1">
                  <c:v>0.14000000000000001</c:v>
                </c:pt>
                <c:pt idx="2">
                  <c:v>0.15</c:v>
                </c:pt>
                <c:pt idx="3">
                  <c:v>0.16</c:v>
                </c:pt>
                <c:pt idx="4">
                  <c:v>0.16</c:v>
                </c:pt>
                <c:pt idx="5">
                  <c:v>0.16</c:v>
                </c:pt>
                <c:pt idx="6">
                  <c:v>0.17</c:v>
                </c:pt>
                <c:pt idx="7">
                  <c:v>0.17</c:v>
                </c:pt>
                <c:pt idx="8">
                  <c:v>0.18</c:v>
                </c:pt>
                <c:pt idx="9">
                  <c:v>0.18</c:v>
                </c:pt>
                <c:pt idx="10">
                  <c:v>0.18</c:v>
                </c:pt>
                <c:pt idx="11">
                  <c:v>0.17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EB89-47FE-BAED-4CC7661C6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smooth val="0"/>
        <c:axId val="577694784"/>
        <c:axId val="577693472"/>
      </c:lineChart>
      <c:catAx>
        <c:axId val="57769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77693472"/>
        <c:crosses val="autoZero"/>
        <c:auto val="1"/>
        <c:lblAlgn val="ctr"/>
        <c:lblOffset val="100"/>
        <c:noMultiLvlLbl val="0"/>
      </c:catAx>
      <c:valAx>
        <c:axId val="57769347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7769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316754331717852E-2"/>
          <c:y val="3.2038941965852039E-2"/>
          <c:w val="0.93556405722437308"/>
          <c:h val="0.83960543990589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'Kolada nyckeltal'!$C$2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'Kolada nyckeltal'!$B$3:$B$17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nyckeltal'!$C$3:$C$17</c:f>
            </c:numRef>
          </c:val>
          <c:extLst>
            <c:ext xmlns:c16="http://schemas.microsoft.com/office/drawing/2014/chart" uri="{C3380CC4-5D6E-409C-BE32-E72D297353CC}">
              <c16:uniqueId val="{00000000-E693-43F5-99AC-D47DD771DB00}"/>
            </c:ext>
          </c:extLst>
        </c:ser>
        <c:ser>
          <c:idx val="1"/>
          <c:order val="1"/>
          <c:tx>
            <c:strRef>
              <c:f>'Kolada nyckeltal'!$D$2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'Kolada nyckeltal'!$B$3:$B$17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nyckeltal'!$D$3:$D$17</c:f>
              <c:numCache>
                <c:formatCode>#\ ##0.0</c:formatCode>
                <c:ptCount val="15"/>
                <c:pt idx="0">
                  <c:v>22</c:v>
                </c:pt>
                <c:pt idx="1">
                  <c:v>19</c:v>
                </c:pt>
                <c:pt idx="2">
                  <c:v>19</c:v>
                </c:pt>
                <c:pt idx="3">
                  <c:v>16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20</c:v>
                </c:pt>
                <c:pt idx="8">
                  <c:v>23</c:v>
                </c:pt>
                <c:pt idx="9">
                  <c:v>18</c:v>
                </c:pt>
                <c:pt idx="10">
                  <c:v>17</c:v>
                </c:pt>
                <c:pt idx="11">
                  <c:v>21</c:v>
                </c:pt>
                <c:pt idx="12">
                  <c:v>18</c:v>
                </c:pt>
                <c:pt idx="13">
                  <c:v>18</c:v>
                </c:pt>
                <c:pt idx="1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93-43F5-99AC-D47DD771DB00}"/>
            </c:ext>
          </c:extLst>
        </c:ser>
        <c:ser>
          <c:idx val="2"/>
          <c:order val="2"/>
          <c:tx>
            <c:strRef>
              <c:f>'Kolada nyckeltal'!$E$2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'Kolada nyckeltal'!$B$3:$B$17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nyckeltal'!$E$3:$E$17</c:f>
              <c:numCache>
                <c:formatCode>#\ ##0.0</c:formatCode>
                <c:ptCount val="15"/>
                <c:pt idx="0">
                  <c:v>20</c:v>
                </c:pt>
                <c:pt idx="1">
                  <c:v>18</c:v>
                </c:pt>
                <c:pt idx="2">
                  <c:v>18</c:v>
                </c:pt>
                <c:pt idx="3">
                  <c:v>14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19</c:v>
                </c:pt>
                <c:pt idx="8">
                  <c:v>24</c:v>
                </c:pt>
                <c:pt idx="9">
                  <c:v>17</c:v>
                </c:pt>
                <c:pt idx="10">
                  <c:v>16</c:v>
                </c:pt>
                <c:pt idx="11">
                  <c:v>19</c:v>
                </c:pt>
                <c:pt idx="12">
                  <c:v>17</c:v>
                </c:pt>
                <c:pt idx="13">
                  <c:v>16</c:v>
                </c:pt>
                <c:pt idx="1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93-43F5-99AC-D47DD771DB00}"/>
            </c:ext>
          </c:extLst>
        </c:ser>
        <c:ser>
          <c:idx val="3"/>
          <c:order val="3"/>
          <c:tx>
            <c:strRef>
              <c:f>'Kolada nyckeltal'!$F$2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'Kolada nyckeltal'!$B$3:$B$17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nyckeltal'!$F$3:$F$17</c:f>
              <c:numCache>
                <c:formatCode>#\ ##0.0</c:formatCode>
                <c:ptCount val="15"/>
                <c:pt idx="0">
                  <c:v>20</c:v>
                </c:pt>
                <c:pt idx="1">
                  <c:v>18</c:v>
                </c:pt>
                <c:pt idx="2">
                  <c:v>19</c:v>
                </c:pt>
                <c:pt idx="3">
                  <c:v>15</c:v>
                </c:pt>
                <c:pt idx="4">
                  <c:v>13</c:v>
                </c:pt>
                <c:pt idx="5">
                  <c:v>15</c:v>
                </c:pt>
                <c:pt idx="6">
                  <c:v>15</c:v>
                </c:pt>
                <c:pt idx="7">
                  <c:v>19</c:v>
                </c:pt>
                <c:pt idx="8">
                  <c:v>24</c:v>
                </c:pt>
                <c:pt idx="9">
                  <c:v>19</c:v>
                </c:pt>
                <c:pt idx="10">
                  <c:v>15</c:v>
                </c:pt>
                <c:pt idx="11">
                  <c:v>19</c:v>
                </c:pt>
                <c:pt idx="12">
                  <c:v>17</c:v>
                </c:pt>
                <c:pt idx="13">
                  <c:v>17</c:v>
                </c:pt>
                <c:pt idx="1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93-43F5-99AC-D47DD771DB00}"/>
            </c:ext>
          </c:extLst>
        </c:ser>
        <c:ser>
          <c:idx val="4"/>
          <c:order val="4"/>
          <c:tx>
            <c:strRef>
              <c:f>'Kolada nyckeltal'!$G$2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'Kolada nyckeltal'!$B$3:$B$17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nyckeltal'!$G$3:$G$17</c:f>
              <c:numCache>
                <c:formatCode>#\ ##0.0</c:formatCode>
                <c:ptCount val="15"/>
                <c:pt idx="0">
                  <c:v>18</c:v>
                </c:pt>
                <c:pt idx="1">
                  <c:v>17</c:v>
                </c:pt>
                <c:pt idx="2">
                  <c:v>17</c:v>
                </c:pt>
                <c:pt idx="3">
                  <c:v>13</c:v>
                </c:pt>
                <c:pt idx="4">
                  <c:v>12</c:v>
                </c:pt>
                <c:pt idx="5">
                  <c:v>14</c:v>
                </c:pt>
                <c:pt idx="6">
                  <c:v>15</c:v>
                </c:pt>
                <c:pt idx="7">
                  <c:v>17</c:v>
                </c:pt>
                <c:pt idx="8">
                  <c:v>23</c:v>
                </c:pt>
                <c:pt idx="9">
                  <c:v>17</c:v>
                </c:pt>
                <c:pt idx="10">
                  <c:v>15</c:v>
                </c:pt>
                <c:pt idx="11">
                  <c:v>18</c:v>
                </c:pt>
                <c:pt idx="12">
                  <c:v>16</c:v>
                </c:pt>
                <c:pt idx="13">
                  <c:v>16</c:v>
                </c:pt>
                <c:pt idx="1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93-43F5-99AC-D47DD771DB00}"/>
            </c:ext>
          </c:extLst>
        </c:ser>
        <c:ser>
          <c:idx val="5"/>
          <c:order val="5"/>
          <c:tx>
            <c:strRef>
              <c:f>'Kolada nyckeltal'!$H$2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'Kolada nyckeltal'!$B$3:$B$17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nyckeltal'!$H$3:$H$17</c:f>
              <c:numCache>
                <c:formatCode>#\ ##0.0</c:formatCode>
                <c:ptCount val="15"/>
                <c:pt idx="0">
                  <c:v>20</c:v>
                </c:pt>
                <c:pt idx="1">
                  <c:v>18</c:v>
                </c:pt>
                <c:pt idx="2">
                  <c:v>17</c:v>
                </c:pt>
                <c:pt idx="3">
                  <c:v>14</c:v>
                </c:pt>
                <c:pt idx="4">
                  <c:v>13</c:v>
                </c:pt>
                <c:pt idx="5">
                  <c:v>15</c:v>
                </c:pt>
                <c:pt idx="6">
                  <c:v>15</c:v>
                </c:pt>
                <c:pt idx="7">
                  <c:v>18</c:v>
                </c:pt>
                <c:pt idx="8">
                  <c:v>22</c:v>
                </c:pt>
                <c:pt idx="9">
                  <c:v>18</c:v>
                </c:pt>
                <c:pt idx="10">
                  <c:v>16</c:v>
                </c:pt>
                <c:pt idx="11">
                  <c:v>19</c:v>
                </c:pt>
                <c:pt idx="12">
                  <c:v>16</c:v>
                </c:pt>
                <c:pt idx="13">
                  <c:v>17</c:v>
                </c:pt>
                <c:pt idx="1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93-43F5-99AC-D47DD771DB00}"/>
            </c:ext>
          </c:extLst>
        </c:ser>
        <c:ser>
          <c:idx val="6"/>
          <c:order val="6"/>
          <c:tx>
            <c:strRef>
              <c:f>'Kolada nyckeltal'!$I$2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'Kolada nyckeltal'!$B$3:$B$17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nyckeltal'!$I$3:$I$17</c:f>
              <c:numCache>
                <c:formatCode>#\ ##0.0</c:formatCode>
                <c:ptCount val="15"/>
                <c:pt idx="0">
                  <c:v>16</c:v>
                </c:pt>
                <c:pt idx="1">
                  <c:v>15</c:v>
                </c:pt>
                <c:pt idx="2">
                  <c:v>15</c:v>
                </c:pt>
                <c:pt idx="3">
                  <c:v>13</c:v>
                </c:pt>
                <c:pt idx="4">
                  <c:v>11</c:v>
                </c:pt>
                <c:pt idx="5">
                  <c:v>13</c:v>
                </c:pt>
                <c:pt idx="6">
                  <c:v>13</c:v>
                </c:pt>
                <c:pt idx="7">
                  <c:v>16</c:v>
                </c:pt>
                <c:pt idx="8">
                  <c:v>20</c:v>
                </c:pt>
                <c:pt idx="9">
                  <c:v>15</c:v>
                </c:pt>
                <c:pt idx="10">
                  <c:v>13</c:v>
                </c:pt>
                <c:pt idx="11">
                  <c:v>17</c:v>
                </c:pt>
                <c:pt idx="12">
                  <c:v>14</c:v>
                </c:pt>
                <c:pt idx="13">
                  <c:v>14</c:v>
                </c:pt>
                <c:pt idx="1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93-43F5-99AC-D47DD771DB00}"/>
            </c:ext>
          </c:extLst>
        </c:ser>
        <c:ser>
          <c:idx val="7"/>
          <c:order val="7"/>
          <c:tx>
            <c:strRef>
              <c:f>'Kolada nyckeltal'!$J$2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'Kolada nyckeltal'!$B$3:$B$17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nyckeltal'!$J$3:$J$17</c:f>
              <c:numCache>
                <c:formatCode>#\ ##0.0</c:formatCode>
                <c:ptCount val="15"/>
                <c:pt idx="0">
                  <c:v>18</c:v>
                </c:pt>
                <c:pt idx="1">
                  <c:v>17</c:v>
                </c:pt>
                <c:pt idx="2">
                  <c:v>17</c:v>
                </c:pt>
                <c:pt idx="3">
                  <c:v>14</c:v>
                </c:pt>
                <c:pt idx="4">
                  <c:v>13</c:v>
                </c:pt>
                <c:pt idx="5">
                  <c:v>16</c:v>
                </c:pt>
                <c:pt idx="6">
                  <c:v>16</c:v>
                </c:pt>
                <c:pt idx="7">
                  <c:v>17</c:v>
                </c:pt>
                <c:pt idx="8">
                  <c:v>21</c:v>
                </c:pt>
                <c:pt idx="9">
                  <c:v>18</c:v>
                </c:pt>
                <c:pt idx="10">
                  <c:v>15</c:v>
                </c:pt>
                <c:pt idx="11">
                  <c:v>19</c:v>
                </c:pt>
                <c:pt idx="12">
                  <c:v>16</c:v>
                </c:pt>
                <c:pt idx="13">
                  <c:v>17</c:v>
                </c:pt>
                <c:pt idx="1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C1-49AC-BB98-39A3034CA234}"/>
            </c:ext>
          </c:extLst>
        </c:ser>
        <c:ser>
          <c:idx val="8"/>
          <c:order val="8"/>
          <c:tx>
            <c:strRef>
              <c:f>'Kolada nyckeltal'!$K$2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'Kolada nyckeltal'!$B$3:$B$17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nyckeltal'!$K$3:$K$17</c:f>
              <c:numCache>
                <c:formatCode>#,##0</c:formatCode>
                <c:ptCount val="15"/>
                <c:pt idx="0">
                  <c:v>15</c:v>
                </c:pt>
                <c:pt idx="1">
                  <c:v>14</c:v>
                </c:pt>
                <c:pt idx="2">
                  <c:v>15</c:v>
                </c:pt>
                <c:pt idx="3">
                  <c:v>12</c:v>
                </c:pt>
                <c:pt idx="4">
                  <c:v>9</c:v>
                </c:pt>
                <c:pt idx="5">
                  <c:v>13</c:v>
                </c:pt>
                <c:pt idx="6">
                  <c:v>12</c:v>
                </c:pt>
                <c:pt idx="7">
                  <c:v>15</c:v>
                </c:pt>
                <c:pt idx="8">
                  <c:v>19</c:v>
                </c:pt>
                <c:pt idx="9">
                  <c:v>15</c:v>
                </c:pt>
                <c:pt idx="10">
                  <c:v>13</c:v>
                </c:pt>
                <c:pt idx="11">
                  <c:v>16</c:v>
                </c:pt>
                <c:pt idx="12">
                  <c:v>14</c:v>
                </c:pt>
                <c:pt idx="13">
                  <c:v>14</c:v>
                </c:pt>
                <c:pt idx="1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DC-46D1-A82B-1FB5CCB59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0670448"/>
        <c:axId val="510666184"/>
      </c:barChart>
      <c:catAx>
        <c:axId val="51067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0666184"/>
        <c:crosses val="autoZero"/>
        <c:auto val="1"/>
        <c:lblAlgn val="ctr"/>
        <c:lblOffset val="100"/>
        <c:noMultiLvlLbl val="0"/>
      </c:catAx>
      <c:valAx>
        <c:axId val="510666184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067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101713583052785"/>
          <c:y val="0.96069184708866728"/>
          <c:w val="0.3452701116107314"/>
          <c:h val="3.93081686021095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E57BE-6F8E-41A8-AAB0-3D37B669DA70}" type="datetimeFigureOut">
              <a:rPr lang="sv-SE" smtClean="0"/>
              <a:t>2024-12-17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704B-E6AF-4C66-88B6-B76772BB74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84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smtClean="0"/>
              <a:t>Observera </a:t>
            </a:r>
            <a:r>
              <a:rPr lang="sv-SE" b="1" dirty="0"/>
              <a:t>bruten skala</a:t>
            </a:r>
            <a:r>
              <a:rPr lang="sv-SE" dirty="0"/>
              <a:t>.</a:t>
            </a:r>
            <a:r>
              <a:rPr lang="sv-SE" baseline="0" dirty="0"/>
              <a:t> Länet ligger något lägre än </a:t>
            </a:r>
            <a:r>
              <a:rPr lang="sv-SE" baseline="0" dirty="0" smtClean="0"/>
              <a:t>riket för både tjejer och killar. </a:t>
            </a:r>
            <a:r>
              <a:rPr lang="sv-SE" baseline="0" dirty="0"/>
              <a:t>En högre andel av flickorna är behöriga till gymnasiet. </a:t>
            </a: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7335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8722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Atanas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8174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Marit</a:t>
            </a:r>
          </a:p>
          <a:p>
            <a:r>
              <a:rPr lang="sv-SE" dirty="0" smtClean="0"/>
              <a:t>Skillnaden mellan kvinnor och män</a:t>
            </a:r>
            <a:r>
              <a:rPr lang="sv-SE" baseline="0" dirty="0" smtClean="0"/>
              <a:t> är ganska konstant och de senaste 5-årsperioderna har medellivslängden ökat bland både kvinnor och män.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/>
              <a:t>Både kvinnor och män ligger bättre till än riket.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aseline="0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aseline="0" dirty="0" smtClean="0">
                <a:solidFill>
                  <a:schemeClr val="tx1"/>
                </a:solidFill>
              </a:rPr>
              <a:t>K</a:t>
            </a:r>
            <a:r>
              <a:rPr lang="en-US" sz="1200" dirty="0" err="1" smtClean="0">
                <a:solidFill>
                  <a:srgbClr val="82112B"/>
                </a:solidFill>
              </a:rPr>
              <a:t>älla</a:t>
            </a:r>
            <a:r>
              <a:rPr lang="en-US" sz="1200" dirty="0" smtClean="0">
                <a:solidFill>
                  <a:srgbClr val="82112B"/>
                </a:solidFill>
              </a:rPr>
              <a:t>: Folkhälsomyndigheten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6632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smtClean="0"/>
              <a:t>Marit</a:t>
            </a:r>
          </a:p>
          <a:p>
            <a:r>
              <a:rPr lang="sv-SE" baseline="0" dirty="0" smtClean="0"/>
              <a:t>kvinnor med förgymnasial utbildning har en lägre återstående medellivslängd vid 30 års ålder än kvinnor med gymnasial eller eftergymnasial utbildning. </a:t>
            </a:r>
          </a:p>
          <a:p>
            <a:r>
              <a:rPr lang="sv-SE" baseline="0" dirty="0" smtClean="0"/>
              <a:t>För kvinnor i Jönköpings län med förgymnasial utbildning ökar den återstående medellivslängden vid 30 års ålder efter att ha sjunkit under några år. Den fortsätter sjunka i riket.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/>
              <a:t>Jönköpings län ligger bättre till än riket.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Källa</a:t>
            </a:r>
            <a:r>
              <a:rPr lang="en-US" sz="1200" dirty="0" smtClean="0"/>
              <a:t>: SCB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2596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smtClean="0"/>
              <a:t>Marit</a:t>
            </a:r>
          </a:p>
          <a:p>
            <a:r>
              <a:rPr lang="sv-SE" baseline="0" dirty="0" smtClean="0"/>
              <a:t>Män med förgymnasial utbildning har en lägre återstående medellivslängd vid 30 års ålder än män med gymnasial eller eftergymnasial utbildning. </a:t>
            </a:r>
          </a:p>
          <a:p>
            <a:r>
              <a:rPr lang="sv-SE" baseline="0" dirty="0" smtClean="0"/>
              <a:t>För män i Jönköpings län med förgymnasial sjunker den återstående medellivslängden vid 30 års ålder vilket det inte gör för de med eftergymnasial utbildning. </a:t>
            </a:r>
          </a:p>
          <a:p>
            <a:r>
              <a:rPr lang="sv-SE" baseline="0" dirty="0" smtClean="0"/>
              <a:t>Jönköpings län bättre än riket. </a:t>
            </a:r>
            <a:endParaRPr lang="sv-S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 smtClean="0"/>
              <a:t>Källa</a:t>
            </a:r>
            <a:r>
              <a:rPr lang="en-US" sz="1200" baseline="0" dirty="0" smtClean="0"/>
              <a:t>: SCB</a:t>
            </a:r>
            <a:endParaRPr lang="en-US" sz="120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5396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Marit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OBS! Bruten skala.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0991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Marit</a:t>
            </a:r>
          </a:p>
          <a:p>
            <a:r>
              <a:rPr lang="sv-SE" dirty="0" smtClean="0"/>
              <a:t>OBS! Bruten skala.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3534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Elise – uppdaterat</a:t>
            </a:r>
            <a:r>
              <a:rPr lang="sv-SE" baseline="0" dirty="0" smtClean="0"/>
              <a:t> 2024-11-25</a:t>
            </a:r>
          </a:p>
          <a:p>
            <a:endParaRPr lang="sv-SE" baseline="0" dirty="0" smtClean="0"/>
          </a:p>
          <a:p>
            <a:r>
              <a:rPr lang="sv-SE" baseline="0" dirty="0" smtClean="0"/>
              <a:t>Skalan är inte tidsenlig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4002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Det</a:t>
            </a:r>
            <a:r>
              <a:rPr lang="sv-SE" baseline="0" dirty="0" smtClean="0"/>
              <a:t> senaste är detta!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5362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Detta är det senaste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8532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Variationer </a:t>
            </a:r>
            <a:r>
              <a:rPr lang="sv-SE" dirty="0"/>
              <a:t>inom och mellan </a:t>
            </a:r>
            <a:r>
              <a:rPr lang="sv-SE" dirty="0" smtClean="0"/>
              <a:t>kommunerna. Gnosjö ligger lägst vid senaste mätningen på 58</a:t>
            </a:r>
            <a:r>
              <a:rPr lang="sv-SE" baseline="0" dirty="0" smtClean="0"/>
              <a:t> </a:t>
            </a:r>
            <a:r>
              <a:rPr lang="sv-SE" dirty="0" smtClean="0"/>
              <a:t>% och</a:t>
            </a:r>
            <a:r>
              <a:rPr lang="sv-SE" baseline="0" dirty="0" smtClean="0"/>
              <a:t> Tranås ligger högst på 89 %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9445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Detta är det senaste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3416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Ida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Källa: Folkhälsoenkät ung 2020 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10626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Ida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2879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 smtClean="0"/>
              <a:t>Elise – uppdaterat 2024-11-25</a:t>
            </a:r>
          </a:p>
          <a:p>
            <a:r>
              <a:rPr lang="sv-SE" sz="1200" dirty="0" smtClean="0"/>
              <a:t>Källa: Nationella folkhälsoenkäten, Folkhälsomyndigheten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95286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Detta är det senaste</a:t>
            </a:r>
          </a:p>
          <a:p>
            <a:r>
              <a:rPr lang="sv-SE" dirty="0" smtClean="0"/>
              <a:t>Lätta och svåra besvär sammantaget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3845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Detta är det senaste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Lätta och svåra besvär sammantaget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46777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Detta är det senaste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Lätta och svåra besvär sammantaget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50450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 smtClean="0"/>
              <a:t>Elise – uppdaterat 24-11-25</a:t>
            </a:r>
          </a:p>
          <a:p>
            <a:r>
              <a:rPr lang="sv-SE" sz="1200" dirty="0" smtClean="0"/>
              <a:t>Källa: Nationella folkhälsoenkäten, Folkhälsomyndigheten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34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Detta är det senaste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27816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Detta är det senaste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10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smtClean="0"/>
              <a:t>En högre andel av flickorna har tagit en gymnasieexamen inom 4 år än pojkarna </a:t>
            </a:r>
          </a:p>
          <a:p>
            <a:r>
              <a:rPr lang="sv-SE" baseline="0" dirty="0" smtClean="0"/>
              <a:t>Riket ligger högre än länet särskilt för killarna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47644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Detta är det senaste</a:t>
            </a:r>
          </a:p>
          <a:p>
            <a:endParaRPr lang="sv-SE" dirty="0" smtClean="0"/>
          </a:p>
          <a:p>
            <a:r>
              <a:rPr lang="sv-SE" dirty="0" smtClean="0"/>
              <a:t>Lätta</a:t>
            </a:r>
            <a:r>
              <a:rPr lang="sv-SE" baseline="0" dirty="0" smtClean="0"/>
              <a:t> och svåra besvär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1018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 smtClean="0"/>
              <a:t>Elise – uppdaterat 2024-11-25</a:t>
            </a:r>
          </a:p>
          <a:p>
            <a:r>
              <a:rPr lang="sv-SE" sz="1200" dirty="0" smtClean="0"/>
              <a:t>Lägg till utbildning, ålder</a:t>
            </a:r>
          </a:p>
          <a:p>
            <a:r>
              <a:rPr lang="sv-SE" sz="1200" dirty="0" smtClean="0"/>
              <a:t>Källa: Nationella folkhälsoenkäten, Folkhälsomyndigheten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4154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Detta är det senaste</a:t>
            </a:r>
          </a:p>
          <a:p>
            <a:r>
              <a:rPr lang="sv-SE" dirty="0" smtClean="0"/>
              <a:t>Svarat ganska mycket eller väldigt mycket på frågan ”Känner du dig för närvarande</a:t>
            </a:r>
            <a:r>
              <a:rPr lang="sv-SE" baseline="0" dirty="0" smtClean="0"/>
              <a:t> stressad?”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65784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Detta är det senaste</a:t>
            </a:r>
          </a:p>
          <a:p>
            <a:r>
              <a:rPr lang="sv-SE" dirty="0" smtClean="0"/>
              <a:t>Svarat ganska mycket eller väldigt mycket på frågan ”Känner du dig för närvarande</a:t>
            </a:r>
            <a:r>
              <a:rPr lang="sv-SE" baseline="0" dirty="0" smtClean="0"/>
              <a:t> stressad?”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1668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Detta är det senaste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Svarat ganska mycket eller väldigt mycket på frågan ”Känner du dig för närvarande</a:t>
            </a:r>
            <a:r>
              <a:rPr lang="sv-SE" baseline="0" dirty="0" smtClean="0"/>
              <a:t> stressad?”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Är troligen ganska få svarande i vissa kategorier</a:t>
            </a:r>
          </a:p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08175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Ida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50074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Ida – ta med över tid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40061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Elise uppdaterat 2024-11-26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Källa: Försäkringskassan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78584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Elise uppdaterat 2024-11-26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Källa: Försäkringskassan</a:t>
            </a:r>
            <a:endParaRPr lang="sv-SE" sz="180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91182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baseline="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Elise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baseline="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14 </a:t>
            </a:r>
            <a:r>
              <a:rPr lang="en-US" sz="1200" b="0" i="0" baseline="0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dagar</a:t>
            </a:r>
            <a:r>
              <a:rPr lang="en-US" sz="1200" b="0" i="0" baseline="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baseline="0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eller</a:t>
            </a:r>
            <a:r>
              <a:rPr lang="en-US" sz="1200" b="0" i="0" baseline="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baseline="0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längre</a:t>
            </a:r>
            <a:r>
              <a:rPr lang="en-US" sz="1200" b="0" i="0" baseline="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baseline="0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sjukskrivning</a:t>
            </a:r>
            <a:endParaRPr lang="en-US" sz="1200" b="0" i="0" baseline="0" dirty="0" smtClean="0"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baseline="0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Källa</a:t>
            </a:r>
            <a:r>
              <a:rPr lang="en-US" sz="1200" b="0" i="0" baseline="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: Försäkringskassan </a:t>
            </a:r>
            <a:endParaRPr lang="sv-SE" sz="1050" b="0" dirty="0" smtClean="0"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9023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Ida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67343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Elise uppdaterat 2024-11-26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Källa: Försäkringskassan</a:t>
            </a:r>
            <a:endParaRPr lang="sv-SE" sz="180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41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06088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baseline="0" dirty="0" smtClean="0">
                <a:solidFill>
                  <a:srgbClr val="BA1014"/>
                </a:solidFill>
                <a:effectLst/>
              </a:rPr>
              <a:t>Elise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baseline="0" dirty="0" err="1" smtClean="0">
                <a:solidFill>
                  <a:srgbClr val="BA1014"/>
                </a:solidFill>
                <a:effectLst/>
              </a:rPr>
              <a:t>Källa</a:t>
            </a:r>
            <a:r>
              <a:rPr lang="en-US" sz="1200" b="0" i="0" baseline="0" dirty="0" smtClean="0">
                <a:solidFill>
                  <a:srgbClr val="BA1014"/>
                </a:solidFill>
                <a:effectLst/>
              </a:rPr>
              <a:t>: Försäkringskassan </a:t>
            </a:r>
            <a:endParaRPr lang="sv-SE" sz="1050" dirty="0" smtClean="0">
              <a:solidFill>
                <a:srgbClr val="BA1014"/>
              </a:solidFill>
              <a:effectLst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66528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Elise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Källa: Försäkringskassan </a:t>
            </a:r>
            <a:endParaRPr lang="sv-SE" sz="160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43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57429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Elise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Källa: Nationella folkhälsoenkäten, Folkhälsomyndigheten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44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78975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Detta är det senaste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Omfattar tobaksvaror som cigaretter, upphettade tobaksprodukter/Heat-not-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burn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cigarrer, cigariller och piptobak. E-cigaretter ingår inte.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45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41640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Detta är det senaste</a:t>
            </a:r>
          </a:p>
          <a:p>
            <a:r>
              <a:rPr lang="sv-SE" dirty="0" smtClean="0"/>
              <a:t>OBS! 4 åldersgrupper </a:t>
            </a:r>
            <a:r>
              <a:rPr lang="sv-SE" dirty="0" err="1" smtClean="0"/>
              <a:t>pga</a:t>
            </a:r>
            <a:r>
              <a:rPr lang="sv-SE" dirty="0" smtClean="0"/>
              <a:t> för få i åldern 85 år och äldre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46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88799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Detta är det senaste</a:t>
            </a:r>
          </a:p>
          <a:p>
            <a:r>
              <a:rPr lang="sv-SE" dirty="0" smtClean="0"/>
              <a:t>OBS! 4 åldersgrupper </a:t>
            </a:r>
            <a:r>
              <a:rPr lang="sv-SE" dirty="0" err="1" smtClean="0"/>
              <a:t>pga</a:t>
            </a:r>
            <a:r>
              <a:rPr lang="sv-SE" dirty="0" smtClean="0"/>
              <a:t> för få i åldern 85 år och äldre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47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68959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Ida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Källa: Folkhälsoenkät Ung 2020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48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71944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smtClean="0"/>
              <a:t>Elise – uppdaterat 2024-11-25</a:t>
            </a:r>
            <a:endParaRPr lang="sv-SE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Uppdelat på ålder och kommun?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Källa: Nationella folkhälsoenkäten, Folkhälsomyndigheten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49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00652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Detta är det senaste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Använder du snus som innehåller tobak (portion- eller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baksnus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)? 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Använder du tobaksfritt nikotinsnus (nikotinportioner/nikotinpåsar)? </a:t>
            </a:r>
          </a:p>
          <a:p>
            <a:endParaRPr lang="sv-SE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50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7514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Marit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89590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Detta är det senaste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Använder du snus som innehåller tobak (portion- eller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baksnus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)? 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Använder du tobaksfritt nikotinsnus (nikotinportioner/nikotinpåsar)? </a:t>
            </a:r>
            <a:endParaRPr lang="sv-SE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51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78467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Detta är det senaste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Använder du snus som innehåller tobak (portion- eller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baksnus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)? 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Använder du tobaksfritt nikotinsnus (nikotinportioner/nikotinpåsar)? </a:t>
            </a:r>
            <a:endParaRPr lang="sv-SE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52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32936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Ida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Källa: Folkhälsoenkät Ung 2020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53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0586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Elise – uppdaterad 2024-11-25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Nationella folkhälsoenkäten, Folkhälsomyndigheten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54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286913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Elise – uppdaterad 2024-11-25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Nationella folkhälsoenkäten, Folkhälsomyndigheten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55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939280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Elise – uppdaterad 2024-11-25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Nationella folkhälsoenkäten, Folkhälsomyndigheten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56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737487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Elise – uppdaterad 2024-11-25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Nationella folkhälsoenkäten, Folkhälsomyndigheten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57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3098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Ida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Källa: Folkhälsoenkät Ung 2020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58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854525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noProof="0" dirty="0" smtClean="0"/>
              <a:t>Elise – uppdaterat 2024-11-25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noProof="0" dirty="0" smtClean="0"/>
              <a:t>Källa: Nationella folkhälsoenkäten, Folkhälsomyndigheten</a:t>
            </a:r>
            <a:endParaRPr lang="sv-SE" sz="2400" b="0" noProof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60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8749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Detta är det senaste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61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0838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Marit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448453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Detta är det senaste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62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115064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Detta är det senaste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63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5611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Atanas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4616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9706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Atanas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3373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10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1876" y="5382466"/>
            <a:ext cx="2252571" cy="564115"/>
          </a:xfrm>
          <a:prstGeom prst="rect">
            <a:avLst/>
          </a:prstGeom>
        </p:spPr>
      </p:pic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chemeClr val="bg1"/>
                </a:solidFill>
              </a:rPr>
              <a:t>Region Jönköpings</a:t>
            </a:r>
            <a:r>
              <a:rPr lang="sv-SE" sz="2200" b="1" baseline="0" dirty="0">
                <a:solidFill>
                  <a:schemeClr val="bg1"/>
                </a:solidFill>
              </a:rPr>
              <a:t> län</a:t>
            </a:r>
            <a:endParaRPr lang="sv-SE" sz="2200" b="1" dirty="0">
              <a:solidFill>
                <a:schemeClr val="bg1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chemeClr val="bg1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9C4A87F3-A64E-4FC1-ABDC-78C60D96F3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70" y="2016541"/>
            <a:ext cx="3736856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08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/>
          <p:cNvGrpSpPr/>
          <p:nvPr userDrawn="1"/>
        </p:nvGrpSpPr>
        <p:grpSpPr>
          <a:xfrm>
            <a:off x="3937444" y="1977174"/>
            <a:ext cx="4333836" cy="761546"/>
            <a:chOff x="3862028" y="1977174"/>
            <a:chExt cx="4333836" cy="761546"/>
          </a:xfrm>
        </p:grpSpPr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7BEA6346-EE7D-DF4F-8BEA-2C7A0BE6A9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62028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2C8866A6-1447-4C4D-8601-CED83278E7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32190" y="2159547"/>
              <a:ext cx="211077" cy="409124"/>
            </a:xfrm>
            <a:prstGeom prst="rect">
              <a:avLst/>
            </a:prstGeom>
          </p:spPr>
        </p:pic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0352A41F-5C1B-2547-A459-0E5CA6601C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52792" y="1977176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69370DD6-C6D8-0E4A-8750-557EAC2A75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258248" y="2122547"/>
              <a:ext cx="411730" cy="409124"/>
            </a:xfrm>
            <a:prstGeom prst="rect">
              <a:avLst/>
            </a:prstGeom>
          </p:spPr>
        </p:pic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834B6F64-F2EF-9E4B-927B-2D5F4354138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243556" y="1977175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8096E689-BAD4-F647-90E4-CF3B5232A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20257" y="2148720"/>
              <a:ext cx="406519" cy="406519"/>
            </a:xfrm>
            <a:prstGeom prst="rect">
              <a:avLst/>
            </a:prstGeom>
          </p:spPr>
        </p:pic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FBABADBC-30EF-DE42-938F-7E556DECD1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4320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6A5E258B-24A3-404D-9100-DE9E0AAF9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567532" y="2162152"/>
              <a:ext cx="495119" cy="406519"/>
            </a:xfrm>
            <a:prstGeom prst="rect">
              <a:avLst/>
            </a:prstGeom>
          </p:spPr>
        </p:pic>
      </p:grpSp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rgbClr val="B1063A"/>
                </a:solidFill>
              </a:rPr>
              <a:t>Region Jönköpings</a:t>
            </a:r>
            <a:r>
              <a:rPr lang="sv-SE" sz="2200" b="1" baseline="0" dirty="0">
                <a:solidFill>
                  <a:srgbClr val="B1063A"/>
                </a:solidFill>
              </a:rPr>
              <a:t> län</a:t>
            </a:r>
            <a:endParaRPr lang="sv-SE" sz="2200" b="1" dirty="0">
              <a:solidFill>
                <a:srgbClr val="B1063A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rgbClr val="B1063A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894FDCCA-D973-4BBB-B66D-650C5760AF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96" y="5331408"/>
            <a:ext cx="2181162" cy="542465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1F1C37D8-7E59-4532-B401-60F8D5005BD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49" y="2025310"/>
            <a:ext cx="3736856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1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66E26-4DE7-4B21-BA15-1F8717FD64E1}" type="datetimeFigureOut">
              <a:rPr lang="sv-SE" smtClean="0"/>
              <a:t>2024-12-17</a:t>
            </a:fld>
            <a:endParaRPr lang="sv-S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ACC0D-639A-48C9-92C3-9E432DDDEA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796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4109FD55-718D-438B-8297-319021B74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737" r="62723" b="30128"/>
          <a:stretch/>
        </p:blipFill>
        <p:spPr>
          <a:xfrm>
            <a:off x="5807968" y="-11875"/>
            <a:ext cx="6384032" cy="6875813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rgbClr val="B1063A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rgbClr val="B1063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0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8211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ADEDBF6-7D1C-7243-942C-5D79C3651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696" r="62723" b="28424"/>
          <a:stretch/>
        </p:blipFill>
        <p:spPr>
          <a:xfrm>
            <a:off x="5807968" y="0"/>
            <a:ext cx="6384032" cy="68580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160000" y="522244"/>
            <a:ext cx="7920000" cy="540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  <p:sp>
        <p:nvSpPr>
          <p:cNvPr id="5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10151784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0025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79888" y="2196000"/>
            <a:ext cx="9359900" cy="37800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2875201940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805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Avsnittsrubrik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/>
          <a:p>
            <a:r>
              <a:rPr lang="sv-SE"/>
              <a:t>Presentationsrubrik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1077913" y="2196000"/>
            <a:ext cx="9359900" cy="378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427830831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vänst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6838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6120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0734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ög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2000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670560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912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0043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eller graf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5" hasCustomPrompt="1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</a:pPr>
            <a:r>
              <a:rPr lang="sv-SE" dirty="0"/>
              <a:t>Klicka på symbolen för bild för att lägga till foto eller grafik</a:t>
            </a:r>
          </a:p>
        </p:txBody>
      </p:sp>
      <p:sp>
        <p:nvSpPr>
          <p:cNvPr id="3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18061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grafik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0" hasCustomPrompt="1"/>
          </p:nvPr>
        </p:nvSpPr>
        <p:spPr>
          <a:xfrm>
            <a:off x="1440000" y="2196000"/>
            <a:ext cx="9360000" cy="378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Klicka på den ikon du vill använda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44000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432000" y="6228000"/>
            <a:ext cx="52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datum 4"/>
          <p:cNvSpPr>
            <a:spLocks noGrp="1"/>
          </p:cNvSpPr>
          <p:nvPr>
            <p:ph type="dt" sz="half" idx="13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2614891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80000" y="540000"/>
            <a:ext cx="9360000" cy="12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60000" y="6228000"/>
            <a:ext cx="248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080000" y="622800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32000" y="6228000"/>
            <a:ext cx="5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idx="1"/>
          </p:nvPr>
        </p:nvSpPr>
        <p:spPr>
          <a:xfrm>
            <a:off x="1080000" y="1836000"/>
            <a:ext cx="9360000" cy="41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6628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60" r:id="rId4"/>
    <p:sldLayoutId id="2147483650" r:id="rId5"/>
    <p:sldLayoutId id="2147483653" r:id="rId6"/>
    <p:sldLayoutId id="2147483663" r:id="rId7"/>
    <p:sldLayoutId id="2147483654" r:id="rId8"/>
    <p:sldLayoutId id="2147483661" r:id="rId9"/>
    <p:sldLayoutId id="2147483662" r:id="rId10"/>
    <p:sldLayoutId id="2147483665" r:id="rId11"/>
    <p:sldLayoutId id="2147483666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 baseline="0">
          <a:solidFill>
            <a:srgbClr val="B1063A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160000" y="1080000"/>
            <a:ext cx="7698375" cy="4006350"/>
          </a:xfrm>
        </p:spPr>
        <p:txBody>
          <a:bodyPr/>
          <a:lstStyle/>
          <a:p>
            <a:r>
              <a:rPr lang="sv-SE" dirty="0"/>
              <a:t>Uppföljning av indikatorerna i strategin ”Tillsammans för jämlik hälsa och ett bra liv i Jönköpings län”</a:t>
            </a:r>
          </a:p>
        </p:txBody>
      </p:sp>
    </p:spTree>
    <p:extLst>
      <p:ext uri="{BB962C8B-B14F-4D97-AF65-F5344CB8AC3E}">
        <p14:creationId xmlns:p14="http://schemas.microsoft.com/office/powerpoint/2010/main" val="31236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293724"/>
              </p:ext>
            </p:extLst>
          </p:nvPr>
        </p:nvGraphicFramePr>
        <p:xfrm>
          <a:off x="954000" y="1195560"/>
          <a:ext cx="10263350" cy="5032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954000" y="376857"/>
            <a:ext cx="10125126" cy="427639"/>
          </a:xfrm>
        </p:spPr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sv-SE" sz="2000" dirty="0" smtClean="0">
                <a:solidFill>
                  <a:srgbClr val="CE1141"/>
                </a:solidFill>
              </a:rPr>
              <a:t>Andel (%) </a:t>
            </a:r>
            <a:r>
              <a:rPr lang="sv-SE" sz="2000" dirty="0">
                <a:solidFill>
                  <a:srgbClr val="CE1141"/>
                </a:solidFill>
              </a:rPr>
              <a:t>äldre (65 år och äldre) med </a:t>
            </a:r>
            <a:r>
              <a:rPr lang="sv-SE" sz="2000" dirty="0" smtClean="0">
                <a:solidFill>
                  <a:srgbClr val="CE1141"/>
                </a:solidFill>
              </a:rPr>
              <a:t>låg </a:t>
            </a:r>
            <a:r>
              <a:rPr lang="sv-SE" sz="2000" dirty="0">
                <a:solidFill>
                  <a:srgbClr val="CE1141"/>
                </a:solidFill>
              </a:rPr>
              <a:t>ekonomisk </a:t>
            </a:r>
            <a:r>
              <a:rPr lang="sv-SE" sz="2000" dirty="0" smtClean="0">
                <a:solidFill>
                  <a:srgbClr val="CE1141"/>
                </a:solidFill>
              </a:rPr>
              <a:t>standard per </a:t>
            </a:r>
            <a:r>
              <a:rPr lang="sv-SE" sz="2000" dirty="0">
                <a:solidFill>
                  <a:srgbClr val="CE1141"/>
                </a:solidFill>
              </a:rPr>
              <a:t>kommun och år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5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432000" y="6228000"/>
            <a:ext cx="2452516" cy="365125"/>
          </a:xfrm>
        </p:spPr>
        <p:txBody>
          <a:bodyPr/>
          <a:lstStyle/>
          <a:p>
            <a:r>
              <a:rPr lang="sv-SE" sz="1000" dirty="0" smtClean="0"/>
              <a:t>Källa: Statistikmyndigheten </a:t>
            </a:r>
            <a:r>
              <a:rPr lang="sv-SE" sz="1000" dirty="0"/>
              <a:t>SCB</a:t>
            </a:r>
          </a:p>
        </p:txBody>
      </p:sp>
    </p:spTree>
    <p:extLst>
      <p:ext uri="{BB962C8B-B14F-4D97-AF65-F5344CB8AC3E}">
        <p14:creationId xmlns:p14="http://schemas.microsoft.com/office/powerpoint/2010/main" val="15416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>
            <a:graphicFrameLocks/>
          </p:cNvGraphicFramePr>
          <p:nvPr>
            <p:extLst/>
          </p:nvPr>
        </p:nvGraphicFramePr>
        <p:xfrm>
          <a:off x="693000" y="395900"/>
          <a:ext cx="10895620" cy="583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33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885752"/>
              </p:ext>
            </p:extLst>
          </p:nvPr>
        </p:nvGraphicFramePr>
        <p:xfrm>
          <a:off x="432000" y="1008715"/>
          <a:ext cx="10785350" cy="525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4537" y="268950"/>
            <a:ext cx="9360000" cy="702000"/>
          </a:xfrm>
        </p:spPr>
        <p:txBody>
          <a:bodyPr/>
          <a:lstStyle/>
          <a:p>
            <a:r>
              <a:rPr lang="sv-SE" sz="2800" b="0" dirty="0" smtClean="0"/>
              <a:t/>
            </a:r>
            <a:br>
              <a:rPr lang="sv-SE" sz="2800" b="0" dirty="0" smtClean="0"/>
            </a:br>
            <a:r>
              <a:rPr lang="sv-SE" sz="2000" dirty="0" smtClean="0">
                <a:solidFill>
                  <a:srgbClr val="CE1141"/>
                </a:solidFill>
              </a:rPr>
              <a:t>Anmälda våldsbrott, antal per 1000 </a:t>
            </a:r>
            <a:r>
              <a:rPr lang="sv-SE" sz="2000" dirty="0" err="1" smtClean="0">
                <a:solidFill>
                  <a:srgbClr val="CE1141"/>
                </a:solidFill>
              </a:rPr>
              <a:t>inv</a:t>
            </a:r>
            <a:r>
              <a:rPr lang="sv-SE" sz="2000" dirty="0" smtClean="0">
                <a:solidFill>
                  <a:srgbClr val="CE1141"/>
                </a:solidFill>
              </a:rPr>
              <a:t>,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432000" y="6228000"/>
            <a:ext cx="2452516" cy="365125"/>
          </a:xfrm>
        </p:spPr>
        <p:txBody>
          <a:bodyPr/>
          <a:lstStyle/>
          <a:p>
            <a:r>
              <a:rPr lang="sv-SE" sz="1000" dirty="0" smtClean="0"/>
              <a:t>Källa: </a:t>
            </a:r>
            <a:r>
              <a:rPr lang="sv-SE" sz="1000" dirty="0"/>
              <a:t>Brottsförebyggande rådet och Statistikmyndigheten SCB</a:t>
            </a:r>
          </a:p>
        </p:txBody>
      </p:sp>
    </p:spTree>
    <p:extLst>
      <p:ext uri="{BB962C8B-B14F-4D97-AF65-F5344CB8AC3E}">
        <p14:creationId xmlns:p14="http://schemas.microsoft.com/office/powerpoint/2010/main" val="301084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2642" y="191025"/>
            <a:ext cx="10711925" cy="766875"/>
          </a:xfrm>
        </p:spPr>
        <p:txBody>
          <a:bodyPr/>
          <a:lstStyle/>
          <a:p>
            <a:r>
              <a:rPr lang="sv-SE" sz="2400" dirty="0" smtClean="0">
                <a:solidFill>
                  <a:srgbClr val="82112B"/>
                </a:solidFill>
              </a:rPr>
              <a:t/>
            </a:r>
            <a:br>
              <a:rPr lang="sv-SE" sz="2400" dirty="0" smtClean="0">
                <a:solidFill>
                  <a:srgbClr val="82112B"/>
                </a:solidFill>
              </a:rPr>
            </a:br>
            <a:r>
              <a:rPr lang="sv-SE" sz="2000" dirty="0" smtClean="0">
                <a:solidFill>
                  <a:srgbClr val="CE1141"/>
                </a:solidFill>
              </a:rPr>
              <a:t>Medellivslängd i Jönköpings län och riket år kön och år, </a:t>
            </a:r>
            <a:r>
              <a:rPr lang="sv-SE" sz="2000" dirty="0">
                <a:solidFill>
                  <a:srgbClr val="CE1141"/>
                </a:solidFill>
              </a:rPr>
              <a:t>glidande 5-årsmedelvärden</a:t>
            </a:r>
            <a:r>
              <a:rPr lang="sv-SE" dirty="0">
                <a:solidFill>
                  <a:srgbClr val="82112B"/>
                </a:solidFill>
              </a:rPr>
              <a:t/>
            </a:r>
            <a:br>
              <a:rPr lang="sv-SE" dirty="0">
                <a:solidFill>
                  <a:srgbClr val="82112B"/>
                </a:solidFill>
              </a:rPr>
            </a:b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573579" y="6281550"/>
            <a:ext cx="2144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Folkhälsomyndigheten</a:t>
            </a:r>
            <a:endParaRPr lang="sv-SE" sz="1200" dirty="0"/>
          </a:p>
        </p:txBody>
      </p:sp>
      <p:graphicFrame>
        <p:nvGraphicFramePr>
          <p:cNvPr id="8" name="Diagram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994393"/>
              </p:ext>
            </p:extLst>
          </p:nvPr>
        </p:nvGraphicFramePr>
        <p:xfrm>
          <a:off x="681644" y="574463"/>
          <a:ext cx="10814858" cy="5917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25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056337" y="237375"/>
            <a:ext cx="10202212" cy="791699"/>
          </a:xfrm>
        </p:spPr>
        <p:txBody>
          <a:bodyPr/>
          <a:lstStyle/>
          <a:p>
            <a:r>
              <a:rPr lang="sv-SE" sz="2000" dirty="0" smtClean="0">
                <a:solidFill>
                  <a:srgbClr val="CE1141"/>
                </a:solidFill>
              </a:rPr>
              <a:t>Återstående medellivslängd vid 30 års ålder för kvinnor efter utbildningslängd, glidande 5-årsmedelvärde</a:t>
            </a:r>
            <a:r>
              <a:rPr lang="en-US" dirty="0"/>
              <a:t/>
            </a:r>
            <a:br>
              <a:rPr lang="en-US" dirty="0"/>
            </a:b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390699" y="6296025"/>
            <a:ext cx="2144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SCB</a:t>
            </a:r>
            <a:endParaRPr lang="sv-SE" sz="1200" dirty="0"/>
          </a:p>
        </p:txBody>
      </p:sp>
      <p:graphicFrame>
        <p:nvGraphicFramePr>
          <p:cNvPr id="6" name="Diagram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120359"/>
              </p:ext>
            </p:extLst>
          </p:nvPr>
        </p:nvGraphicFramePr>
        <p:xfrm>
          <a:off x="249382" y="739833"/>
          <a:ext cx="11654443" cy="572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101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937150" y="493874"/>
            <a:ext cx="9360000" cy="403900"/>
          </a:xfrm>
        </p:spPr>
        <p:txBody>
          <a:bodyPr/>
          <a:lstStyle/>
          <a:p>
            <a:r>
              <a:rPr lang="sv-SE" sz="2000" dirty="0" smtClean="0">
                <a:solidFill>
                  <a:srgbClr val="CE1141"/>
                </a:solidFill>
              </a:rPr>
              <a:t>Återstående medellivslängd vid 30 års ålder för män efter utbildningslängd, glidande 5-årsmedelväde</a:t>
            </a:r>
            <a:r>
              <a:rPr lang="en-US" dirty="0"/>
              <a:t/>
            </a:r>
            <a:br>
              <a:rPr lang="en-US" dirty="0"/>
            </a:b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448888" y="6317663"/>
            <a:ext cx="2144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SCB</a:t>
            </a:r>
            <a:endParaRPr lang="sv-SE" sz="1200" dirty="0"/>
          </a:p>
        </p:txBody>
      </p:sp>
      <p:graphicFrame>
        <p:nvGraphicFramePr>
          <p:cNvPr id="6" name="Diagram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67644"/>
              </p:ext>
            </p:extLst>
          </p:nvPr>
        </p:nvGraphicFramePr>
        <p:xfrm>
          <a:off x="332510" y="897774"/>
          <a:ext cx="11687694" cy="556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10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01312" y="0"/>
            <a:ext cx="9360000" cy="593321"/>
          </a:xfrm>
        </p:spPr>
        <p:txBody>
          <a:bodyPr/>
          <a:lstStyle/>
          <a:p>
            <a:r>
              <a:rPr lang="sv-SE" sz="2000" dirty="0" smtClean="0">
                <a:solidFill>
                  <a:srgbClr val="CE1141"/>
                </a:solidFill>
              </a:rPr>
              <a:t>Medellivslängd för kvinnor per kommun och år, glidande 5-årsmedelvärden</a:t>
            </a:r>
            <a:endParaRPr lang="sv-SE" sz="2000" dirty="0">
              <a:solidFill>
                <a:srgbClr val="CE1141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473826" y="6227999"/>
            <a:ext cx="2144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SCB</a:t>
            </a:r>
            <a:endParaRPr lang="sv-SE" sz="1200" dirty="0"/>
          </a:p>
        </p:txBody>
      </p:sp>
      <p:graphicFrame>
        <p:nvGraphicFramePr>
          <p:cNvPr id="7" name="Diagram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782386"/>
              </p:ext>
            </p:extLst>
          </p:nvPr>
        </p:nvGraphicFramePr>
        <p:xfrm>
          <a:off x="340822" y="714895"/>
          <a:ext cx="11596254" cy="5751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9971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4000" y="181149"/>
            <a:ext cx="9360000" cy="520104"/>
          </a:xfrm>
        </p:spPr>
        <p:txBody>
          <a:bodyPr/>
          <a:lstStyle/>
          <a:p>
            <a:r>
              <a:rPr lang="sv-SE" sz="2000" dirty="0">
                <a:solidFill>
                  <a:srgbClr val="CE1141"/>
                </a:solidFill>
              </a:rPr>
              <a:t>Medellivslängd för </a:t>
            </a:r>
            <a:r>
              <a:rPr lang="sv-SE" sz="2000" dirty="0" smtClean="0">
                <a:solidFill>
                  <a:srgbClr val="CE1141"/>
                </a:solidFill>
              </a:rPr>
              <a:t>män </a:t>
            </a:r>
            <a:r>
              <a:rPr lang="sv-SE" sz="2000" dirty="0">
                <a:solidFill>
                  <a:srgbClr val="CE1141"/>
                </a:solidFill>
              </a:rPr>
              <a:t>per kommun och år, glidande 5-årsmedelvärden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473826" y="6227999"/>
            <a:ext cx="2144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SCB</a:t>
            </a:r>
            <a:endParaRPr lang="sv-SE" sz="1200" dirty="0"/>
          </a:p>
        </p:txBody>
      </p:sp>
      <p:graphicFrame>
        <p:nvGraphicFramePr>
          <p:cNvPr id="6" name="Diagram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696843"/>
              </p:ext>
            </p:extLst>
          </p:nvPr>
        </p:nvGraphicFramePr>
        <p:xfrm>
          <a:off x="473826" y="701253"/>
          <a:ext cx="11380123" cy="576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4717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4000" y="364689"/>
            <a:ext cx="9360000" cy="845475"/>
          </a:xfrm>
        </p:spPr>
        <p:txBody>
          <a:bodyPr/>
          <a:lstStyle/>
          <a:p>
            <a:r>
              <a:rPr lang="sv-SE" sz="2000" dirty="0" smtClean="0">
                <a:solidFill>
                  <a:srgbClr val="CE1141"/>
                </a:solidFill>
              </a:rPr>
              <a:t>Andel (%) män och kvinnor med bra eller mycket bra allmänt hälsotillstånd i Jönköpings län och riket, glidande 4-årsmedelvärden</a:t>
            </a:r>
            <a:r>
              <a:rPr lang="en-US" sz="2000" dirty="0"/>
              <a:t/>
            </a:r>
            <a:br>
              <a:rPr lang="en-US" sz="2000" dirty="0"/>
            </a:br>
            <a:endParaRPr lang="sv-SE" sz="2000" dirty="0">
              <a:solidFill>
                <a:srgbClr val="CE1141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286003" y="6296025"/>
            <a:ext cx="4102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 smtClean="0"/>
              <a:t>Källa: Nationella folkhälsoenkäten, Folkhälsomyndigheten</a:t>
            </a:r>
            <a:endParaRPr lang="sv-SE" sz="1200" dirty="0"/>
          </a:p>
        </p:txBody>
      </p:sp>
      <p:graphicFrame>
        <p:nvGraphicFramePr>
          <p:cNvPr id="6" name="Diagram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227968"/>
              </p:ext>
            </p:extLst>
          </p:nvPr>
        </p:nvGraphicFramePr>
        <p:xfrm>
          <a:off x="1452172" y="1097280"/>
          <a:ext cx="9287656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4656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15"/>
          </p:nvPr>
        </p:nvSpPr>
        <p:spPr>
          <a:xfrm>
            <a:off x="0" y="116379"/>
            <a:ext cx="12509634" cy="764770"/>
          </a:xfrm>
        </p:spPr>
        <p:txBody>
          <a:bodyPr/>
          <a:lstStyle/>
          <a:p>
            <a:r>
              <a:rPr lang="sv-SE" sz="2400" b="1" dirty="0">
                <a:solidFill>
                  <a:srgbClr val="B1063A"/>
                </a:solidFill>
                <a:latin typeface="+mj-lt"/>
                <a:ea typeface="+mj-ea"/>
                <a:cs typeface="+mj-cs"/>
              </a:rPr>
              <a:t>Andel (%) med bra/mycket bra allmänt </a:t>
            </a:r>
            <a:r>
              <a:rPr lang="sv-SE" sz="2400" b="1" dirty="0" smtClean="0">
                <a:solidFill>
                  <a:srgbClr val="B1063A"/>
                </a:solidFill>
                <a:latin typeface="+mj-lt"/>
                <a:ea typeface="+mj-ea"/>
                <a:cs typeface="+mj-cs"/>
              </a:rPr>
              <a:t>hälsotillstånd per kommun och kön år 2022</a:t>
            </a:r>
            <a:endParaRPr lang="sv-SE" sz="2400" b="1" dirty="0">
              <a:solidFill>
                <a:srgbClr val="B1063A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Diagram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459257"/>
              </p:ext>
            </p:extLst>
          </p:nvPr>
        </p:nvGraphicFramePr>
        <p:xfrm>
          <a:off x="947650" y="1097281"/>
          <a:ext cx="10208029" cy="5706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ktangel 3"/>
          <p:cNvSpPr/>
          <p:nvPr/>
        </p:nvSpPr>
        <p:spPr>
          <a:xfrm>
            <a:off x="219501" y="6526478"/>
            <a:ext cx="4102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 smtClean="0"/>
              <a:t>Källa: Nationella folkhälsoenkäten, Folkhälsomyndigheten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69943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962" y="261675"/>
            <a:ext cx="9513938" cy="815750"/>
          </a:xfrm>
        </p:spPr>
        <p:txBody>
          <a:bodyPr/>
          <a:lstStyle/>
          <a:p>
            <a:r>
              <a:rPr lang="sv-SE" sz="2000" dirty="0" smtClean="0">
                <a:solidFill>
                  <a:schemeClr val="accent4">
                    <a:lumMod val="50000"/>
                  </a:schemeClr>
                </a:solidFill>
              </a:rPr>
              <a:t>Andel (%) elever i åk 9 som är behöriga till gymnasiet i Jönköpings län och riket per kön och läsår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4">
                    <a:lumMod val="50000"/>
                  </a:schemeClr>
                </a:solidFill>
              </a:rPr>
            </a:br>
            <a:endParaRPr lang="sv-SE" sz="2000" dirty="0"/>
          </a:p>
        </p:txBody>
      </p:sp>
      <p:sp>
        <p:nvSpPr>
          <p:cNvPr id="4" name="textruta 3"/>
          <p:cNvSpPr txBox="1"/>
          <p:nvPr/>
        </p:nvSpPr>
        <p:spPr>
          <a:xfrm>
            <a:off x="349135" y="6367549"/>
            <a:ext cx="2061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Skolverket</a:t>
            </a:r>
            <a:endParaRPr lang="sv-SE" sz="1200" dirty="0"/>
          </a:p>
        </p:txBody>
      </p:sp>
      <p:graphicFrame>
        <p:nvGraphicFramePr>
          <p:cNvPr id="5" name="Diagram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25062"/>
              </p:ext>
            </p:extLst>
          </p:nvPr>
        </p:nvGraphicFramePr>
        <p:xfrm>
          <a:off x="1220637" y="1077425"/>
          <a:ext cx="9304587" cy="5219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097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5"/>
          </p:nvPr>
        </p:nvSpPr>
        <p:spPr>
          <a:xfrm>
            <a:off x="261144" y="1"/>
            <a:ext cx="12192000" cy="648392"/>
          </a:xfrm>
        </p:spPr>
        <p:txBody>
          <a:bodyPr/>
          <a:lstStyle/>
          <a:p>
            <a:r>
              <a:rPr lang="sv-SE" sz="2400" b="1" dirty="0">
                <a:solidFill>
                  <a:srgbClr val="B1063A"/>
                </a:solidFill>
                <a:latin typeface="+mj-lt"/>
                <a:ea typeface="+mj-ea"/>
                <a:cs typeface="+mj-cs"/>
              </a:rPr>
              <a:t>Andel </a:t>
            </a:r>
            <a:r>
              <a:rPr lang="sv-SE" sz="2400" b="1" dirty="0" smtClean="0">
                <a:solidFill>
                  <a:srgbClr val="B1063A"/>
                </a:solidFill>
                <a:latin typeface="+mj-lt"/>
                <a:ea typeface="+mj-ea"/>
                <a:cs typeface="+mj-cs"/>
              </a:rPr>
              <a:t>(%) med </a:t>
            </a:r>
            <a:r>
              <a:rPr lang="sv-SE" sz="2400" b="1" dirty="0">
                <a:solidFill>
                  <a:srgbClr val="B1063A"/>
                </a:solidFill>
                <a:latin typeface="+mj-lt"/>
                <a:ea typeface="+mj-ea"/>
                <a:cs typeface="+mj-cs"/>
              </a:rPr>
              <a:t>bra/mycket bra allmänt hälsotillstånd fördelat på </a:t>
            </a:r>
            <a:r>
              <a:rPr lang="sv-SE" sz="2400" b="1" dirty="0" smtClean="0">
                <a:solidFill>
                  <a:srgbClr val="B1063A"/>
                </a:solidFill>
                <a:latin typeface="+mj-lt"/>
                <a:ea typeface="+mj-ea"/>
                <a:cs typeface="+mj-cs"/>
              </a:rPr>
              <a:t>ålder </a:t>
            </a:r>
            <a:r>
              <a:rPr lang="sv-SE" sz="2400" b="1" dirty="0">
                <a:solidFill>
                  <a:srgbClr val="B1063A"/>
                </a:solidFill>
                <a:latin typeface="+mj-lt"/>
                <a:ea typeface="+mj-ea"/>
                <a:cs typeface="+mj-cs"/>
              </a:rPr>
              <a:t>och </a:t>
            </a:r>
            <a:r>
              <a:rPr lang="sv-SE" sz="2400" b="1" dirty="0" smtClean="0">
                <a:solidFill>
                  <a:srgbClr val="B1063A"/>
                </a:solidFill>
                <a:latin typeface="+mj-lt"/>
                <a:ea typeface="+mj-ea"/>
                <a:cs typeface="+mj-cs"/>
              </a:rPr>
              <a:t>kön i Jönköpings län år 2022</a:t>
            </a:r>
            <a:endParaRPr lang="sv-SE" sz="2400" b="1" dirty="0">
              <a:solidFill>
                <a:srgbClr val="B1063A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Diagram 6"/>
          <p:cNvGraphicFramePr>
            <a:graphicFrameLocks noGrp="1"/>
          </p:cNvGraphicFramePr>
          <p:nvPr>
            <p:extLst/>
          </p:nvPr>
        </p:nvGraphicFramePr>
        <p:xfrm>
          <a:off x="733425" y="895351"/>
          <a:ext cx="10639425" cy="596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219501" y="6526478"/>
            <a:ext cx="4102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 smtClean="0"/>
              <a:t>Källa: Nationella folkhälsoenkäten, Folkhälsomyndigheten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8149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286080" y="1297244"/>
          <a:ext cx="11191742" cy="529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286080" y="126234"/>
            <a:ext cx="11684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B1063A"/>
                </a:solidFill>
              </a:rPr>
              <a:t>Andel (%) med bra/mycket bra allmänt </a:t>
            </a:r>
            <a:r>
              <a:rPr lang="sv-SE" sz="2400" b="1" dirty="0" smtClean="0">
                <a:solidFill>
                  <a:srgbClr val="B1063A"/>
                </a:solidFill>
              </a:rPr>
              <a:t>hälsotillstånd efter kommun och utbildningslängd år 2022</a:t>
            </a:r>
            <a:endParaRPr lang="sv-SE" sz="2400" b="1" dirty="0">
              <a:solidFill>
                <a:srgbClr val="B106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4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9470" y="180974"/>
            <a:ext cx="9360000" cy="992881"/>
          </a:xfrm>
        </p:spPr>
        <p:txBody>
          <a:bodyPr/>
          <a:lstStyle/>
          <a:p>
            <a:r>
              <a:rPr lang="sv-SE" sz="2000" dirty="0" smtClean="0">
                <a:solidFill>
                  <a:srgbClr val="CE1141"/>
                </a:solidFill>
              </a:rPr>
              <a:t>Andel (%) unga i åk 9 respektive åk 2 på gymnasiet i Jönköpings län som mår bra eller mycket bra per kön och år </a:t>
            </a:r>
            <a:endParaRPr lang="sv-SE" sz="2000" dirty="0">
              <a:solidFill>
                <a:srgbClr val="CE1141"/>
              </a:solidFill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476799"/>
              </p:ext>
            </p:extLst>
          </p:nvPr>
        </p:nvGraphicFramePr>
        <p:xfrm>
          <a:off x="1094928" y="1307206"/>
          <a:ext cx="9164541" cy="4855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ktangel 2"/>
          <p:cNvSpPr/>
          <p:nvPr/>
        </p:nvSpPr>
        <p:spPr>
          <a:xfrm>
            <a:off x="414837" y="6162675"/>
            <a:ext cx="20697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/>
              <a:t>Källa: Folkhälsoenkät </a:t>
            </a:r>
            <a:r>
              <a:rPr lang="sv-SE" sz="1200" dirty="0" smtClean="0"/>
              <a:t>ung  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771560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1000" dirty="0" smtClean="0"/>
              <a:t>Källa: Folkhälsoenkät Ung</a:t>
            </a:r>
            <a:endParaRPr lang="sv-SE" sz="1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23</a:t>
            </a:fld>
            <a:endParaRPr lang="sv-SE"/>
          </a:p>
        </p:txBody>
      </p:sp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22191"/>
              </p:ext>
            </p:extLst>
          </p:nvPr>
        </p:nvGraphicFramePr>
        <p:xfrm>
          <a:off x="783771" y="628650"/>
          <a:ext cx="4973782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524446"/>
              </p:ext>
            </p:extLst>
          </p:nvPr>
        </p:nvGraphicFramePr>
        <p:xfrm>
          <a:off x="6282789" y="628650"/>
          <a:ext cx="4844638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3859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74" y="400049"/>
            <a:ext cx="10314075" cy="577575"/>
          </a:xfrm>
        </p:spPr>
        <p:txBody>
          <a:bodyPr/>
          <a:lstStyle/>
          <a:p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 smtClean="0">
                <a:solidFill>
                  <a:srgbClr val="CE1141"/>
                </a:solidFill>
              </a:rPr>
              <a:t>Andel </a:t>
            </a:r>
            <a:r>
              <a:rPr lang="sv-SE" sz="2000" dirty="0">
                <a:solidFill>
                  <a:srgbClr val="CE1141"/>
                </a:solidFill>
              </a:rPr>
              <a:t>(%) vuxna 16-84 år med ängslan, oro eller ångest i Jönköpings län och riket per kön och år</a:t>
            </a:r>
            <a:r>
              <a:rPr lang="sv-SE" sz="2800" dirty="0"/>
              <a:t/>
            </a:r>
            <a:br>
              <a:rPr lang="sv-SE" sz="2800" dirty="0"/>
            </a:br>
            <a:r>
              <a:rPr lang="sv-SE" sz="2800" dirty="0"/>
              <a:t/>
            </a:r>
            <a:br>
              <a:rPr lang="sv-SE" sz="2800" dirty="0"/>
            </a:br>
            <a:endParaRPr lang="sv-SE" sz="2800" dirty="0"/>
          </a:p>
        </p:txBody>
      </p:sp>
      <p:sp>
        <p:nvSpPr>
          <p:cNvPr id="3" name="Rektangel 2"/>
          <p:cNvSpPr/>
          <p:nvPr/>
        </p:nvSpPr>
        <p:spPr>
          <a:xfrm>
            <a:off x="327567" y="6311730"/>
            <a:ext cx="4102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Nationella folkhälsoenkäten, Folkhälsomyndigheten</a:t>
            </a:r>
          </a:p>
        </p:txBody>
      </p:sp>
      <p:graphicFrame>
        <p:nvGraphicFramePr>
          <p:cNvPr id="6" name="Diagram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265362"/>
              </p:ext>
            </p:extLst>
          </p:nvPr>
        </p:nvGraphicFramePr>
        <p:xfrm>
          <a:off x="1305283" y="1137920"/>
          <a:ext cx="9287656" cy="499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2430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5"/>
          </p:nvPr>
        </p:nvSpPr>
        <p:spPr>
          <a:xfrm>
            <a:off x="857250" y="152401"/>
            <a:ext cx="12192000" cy="625622"/>
          </a:xfrm>
        </p:spPr>
        <p:txBody>
          <a:bodyPr/>
          <a:lstStyle/>
          <a:p>
            <a:r>
              <a:rPr lang="sv-SE" sz="2800" b="1" dirty="0">
                <a:solidFill>
                  <a:srgbClr val="B1063A"/>
                </a:solidFill>
              </a:rPr>
              <a:t>Andel (%) </a:t>
            </a:r>
            <a:r>
              <a:rPr lang="sv-SE" sz="2800" b="1" dirty="0" smtClean="0">
                <a:solidFill>
                  <a:srgbClr val="B1063A"/>
                </a:solidFill>
              </a:rPr>
              <a:t>som har besvär av ängslan, oro eller ångest år 2022</a:t>
            </a:r>
            <a:endParaRPr lang="sv-SE" sz="2800" dirty="0"/>
          </a:p>
          <a:p>
            <a:endParaRPr lang="sv-SE" sz="2000" dirty="0"/>
          </a:p>
        </p:txBody>
      </p:sp>
      <p:graphicFrame>
        <p:nvGraphicFramePr>
          <p:cNvPr id="4" name="Diagram 3"/>
          <p:cNvGraphicFramePr>
            <a:graphicFrameLocks noGrp="1"/>
          </p:cNvGraphicFramePr>
          <p:nvPr>
            <p:extLst/>
          </p:nvPr>
        </p:nvGraphicFramePr>
        <p:xfrm>
          <a:off x="1440322" y="778023"/>
          <a:ext cx="9311355" cy="6079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0" y="6581001"/>
            <a:ext cx="4102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Nationella folkhälsoenkäten, Folkhälsomyndigheten</a:t>
            </a:r>
          </a:p>
        </p:txBody>
      </p:sp>
    </p:spTree>
    <p:extLst>
      <p:ext uri="{BB962C8B-B14F-4D97-AF65-F5344CB8AC3E}">
        <p14:creationId xmlns:p14="http://schemas.microsoft.com/office/powerpoint/2010/main" val="245094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319798294"/>
              </p:ext>
            </p:extLst>
          </p:nvPr>
        </p:nvGraphicFramePr>
        <p:xfrm>
          <a:off x="0" y="1003816"/>
          <a:ext cx="12192000" cy="5561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257173" y="172819"/>
            <a:ext cx="11487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smtClean="0">
                <a:solidFill>
                  <a:srgbClr val="B1063A"/>
                </a:solidFill>
              </a:rPr>
              <a:t>Andel (%) </a:t>
            </a:r>
            <a:r>
              <a:rPr lang="sv-SE" sz="2400" b="1" dirty="0">
                <a:solidFill>
                  <a:srgbClr val="B1063A"/>
                </a:solidFill>
              </a:rPr>
              <a:t>med </a:t>
            </a:r>
            <a:r>
              <a:rPr lang="sv-SE" sz="2400" b="1" dirty="0" smtClean="0">
                <a:solidFill>
                  <a:srgbClr val="B1063A"/>
                </a:solidFill>
              </a:rPr>
              <a:t>besvär av ängslan, oro eller ångest fördelat </a:t>
            </a:r>
            <a:r>
              <a:rPr lang="sv-SE" sz="2400" b="1" dirty="0">
                <a:solidFill>
                  <a:srgbClr val="B1063A"/>
                </a:solidFill>
              </a:rPr>
              <a:t>på åldersgrupper och </a:t>
            </a:r>
            <a:r>
              <a:rPr lang="sv-SE" sz="2400" b="1" dirty="0" smtClean="0">
                <a:solidFill>
                  <a:srgbClr val="B1063A"/>
                </a:solidFill>
              </a:rPr>
              <a:t>kön år 2022</a:t>
            </a:r>
            <a:endParaRPr lang="sv-SE" sz="2400" b="1" dirty="0">
              <a:solidFill>
                <a:srgbClr val="B1063A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0" y="6581001"/>
            <a:ext cx="4102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Nationella folkhälsoenkäten, Folkhälsomyndigheten</a:t>
            </a:r>
          </a:p>
        </p:txBody>
      </p:sp>
    </p:spTree>
    <p:extLst>
      <p:ext uri="{BB962C8B-B14F-4D97-AF65-F5344CB8AC3E}">
        <p14:creationId xmlns:p14="http://schemas.microsoft.com/office/powerpoint/2010/main" val="152439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793089393"/>
              </p:ext>
            </p:extLst>
          </p:nvPr>
        </p:nvGraphicFramePr>
        <p:xfrm>
          <a:off x="204407" y="719082"/>
          <a:ext cx="11434194" cy="5800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226503" y="257417"/>
            <a:ext cx="10491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B1063A"/>
                </a:solidFill>
              </a:rPr>
              <a:t>Andel (%) som har besvär av ängslan, oro eller </a:t>
            </a:r>
            <a:r>
              <a:rPr lang="sv-SE" sz="2000" b="1" dirty="0" smtClean="0">
                <a:solidFill>
                  <a:srgbClr val="B1063A"/>
                </a:solidFill>
              </a:rPr>
              <a:t>ångest efter utbildningslängd år 2022</a:t>
            </a:r>
            <a:endParaRPr lang="sv-SE" sz="2000" dirty="0"/>
          </a:p>
        </p:txBody>
      </p:sp>
      <p:sp>
        <p:nvSpPr>
          <p:cNvPr id="6" name="Rektangel 5"/>
          <p:cNvSpPr/>
          <p:nvPr/>
        </p:nvSpPr>
        <p:spPr>
          <a:xfrm>
            <a:off x="0" y="6581001"/>
            <a:ext cx="4102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Nationella folkhälsoenkäten, Folkhälsomyndigheten</a:t>
            </a:r>
          </a:p>
        </p:txBody>
      </p:sp>
    </p:spTree>
    <p:extLst>
      <p:ext uri="{BB962C8B-B14F-4D97-AF65-F5344CB8AC3E}">
        <p14:creationId xmlns:p14="http://schemas.microsoft.com/office/powerpoint/2010/main" val="386948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4000" y="422639"/>
            <a:ext cx="10418850" cy="472711"/>
          </a:xfrm>
        </p:spPr>
        <p:txBody>
          <a:bodyPr/>
          <a:lstStyle/>
          <a:p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 smtClean="0">
                <a:solidFill>
                  <a:srgbClr val="CE1141"/>
                </a:solidFill>
              </a:rPr>
              <a:t>Andel </a:t>
            </a:r>
            <a:r>
              <a:rPr lang="sv-SE" sz="2000" dirty="0">
                <a:solidFill>
                  <a:srgbClr val="CE1141"/>
                </a:solidFill>
              </a:rPr>
              <a:t>(%) vuxna 16-84 år i Jönköpings län och riket med sömnbesvär per kön och år</a:t>
            </a:r>
            <a:r>
              <a:rPr lang="sv-SE" sz="2800" dirty="0"/>
              <a:t/>
            </a:r>
            <a:br>
              <a:rPr lang="sv-SE" sz="2800" dirty="0"/>
            </a:br>
            <a:r>
              <a:rPr lang="sv-SE" sz="1800" dirty="0"/>
              <a:t/>
            </a:r>
            <a:br>
              <a:rPr lang="sv-SE" sz="1800" dirty="0"/>
            </a:br>
            <a:endParaRPr lang="sv-SE" sz="2800" dirty="0"/>
          </a:p>
        </p:txBody>
      </p:sp>
      <p:sp>
        <p:nvSpPr>
          <p:cNvPr id="5" name="Rektangel 4"/>
          <p:cNvSpPr/>
          <p:nvPr/>
        </p:nvSpPr>
        <p:spPr>
          <a:xfrm>
            <a:off x="327567" y="6311730"/>
            <a:ext cx="4102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Nationella folkhälsoenkäten, Folkhälsomyndigheten</a:t>
            </a:r>
          </a:p>
        </p:txBody>
      </p:sp>
      <p:graphicFrame>
        <p:nvGraphicFramePr>
          <p:cNvPr id="7" name="Diagram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47374"/>
              </p:ext>
            </p:extLst>
          </p:nvPr>
        </p:nvGraphicFramePr>
        <p:xfrm>
          <a:off x="1452172" y="995680"/>
          <a:ext cx="9287656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4847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2000" y="264874"/>
            <a:ext cx="11760000" cy="1296000"/>
          </a:xfrm>
        </p:spPr>
        <p:txBody>
          <a:bodyPr/>
          <a:lstStyle/>
          <a:p>
            <a:r>
              <a:rPr lang="sv-SE" sz="2400" dirty="0" smtClean="0"/>
              <a:t>Andel (%) </a:t>
            </a:r>
            <a:r>
              <a:rPr lang="sv-SE" sz="2400" dirty="0"/>
              <a:t>med sömnbesvär per </a:t>
            </a:r>
            <a:r>
              <a:rPr lang="sv-SE" sz="2400" dirty="0" smtClean="0"/>
              <a:t>kommun och kön år 2022</a:t>
            </a:r>
            <a:endParaRPr lang="sv-SE" sz="2400" dirty="0"/>
          </a:p>
        </p:txBody>
      </p:sp>
      <p:graphicFrame>
        <p:nvGraphicFramePr>
          <p:cNvPr id="7" name="Diagram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22585"/>
              </p:ext>
            </p:extLst>
          </p:nvPr>
        </p:nvGraphicFramePr>
        <p:xfrm>
          <a:off x="693000" y="1246591"/>
          <a:ext cx="10756669" cy="5163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ktangel 7"/>
          <p:cNvSpPr/>
          <p:nvPr/>
        </p:nvSpPr>
        <p:spPr>
          <a:xfrm>
            <a:off x="327567" y="6311730"/>
            <a:ext cx="4102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Nationella folkhälsoenkäten, Folkhälsomyndigheten</a:t>
            </a:r>
          </a:p>
        </p:txBody>
      </p:sp>
    </p:spTree>
    <p:extLst>
      <p:ext uri="{BB962C8B-B14F-4D97-AF65-F5344CB8AC3E}">
        <p14:creationId xmlns:p14="http://schemas.microsoft.com/office/powerpoint/2010/main" val="379010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01150" y="573750"/>
            <a:ext cx="9513397" cy="378749"/>
          </a:xfrm>
        </p:spPr>
        <p:txBody>
          <a:bodyPr/>
          <a:lstStyle/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Andel (%) </a:t>
            </a:r>
            <a:r>
              <a:rPr lang="sv-SE" sz="2000" dirty="0" smtClean="0">
                <a:solidFill>
                  <a:schemeClr val="accent4">
                    <a:lumMod val="50000"/>
                  </a:schemeClr>
                </a:solidFill>
              </a:rPr>
              <a:t>elever i åk 9 som är behöriga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till </a:t>
            </a:r>
            <a:r>
              <a:rPr lang="sv-SE" sz="2000" dirty="0">
                <a:solidFill>
                  <a:schemeClr val="accent4">
                    <a:lumMod val="50000"/>
                  </a:schemeClr>
                </a:solidFill>
              </a:rPr>
              <a:t>gymnasiet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per </a:t>
            </a:r>
            <a:r>
              <a:rPr lang="sv-SE" sz="2000" dirty="0" smtClean="0">
                <a:solidFill>
                  <a:schemeClr val="accent4">
                    <a:lumMod val="50000"/>
                  </a:schemeClr>
                </a:solidFill>
              </a:rPr>
              <a:t>kommun och läsår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</a:rPr>
            </a:b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349135" y="6367549"/>
            <a:ext cx="2061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Skolverket</a:t>
            </a:r>
            <a:endParaRPr lang="sv-SE" sz="1200" dirty="0"/>
          </a:p>
        </p:txBody>
      </p:sp>
      <p:graphicFrame>
        <p:nvGraphicFramePr>
          <p:cNvPr id="5" name="Diagram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032475"/>
              </p:ext>
            </p:extLst>
          </p:nvPr>
        </p:nvGraphicFramePr>
        <p:xfrm>
          <a:off x="901150" y="763124"/>
          <a:ext cx="9757696" cy="548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022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004" y="27265"/>
            <a:ext cx="11820698" cy="1296000"/>
          </a:xfrm>
        </p:spPr>
        <p:txBody>
          <a:bodyPr/>
          <a:lstStyle/>
          <a:p>
            <a:r>
              <a:rPr lang="sv-SE" sz="2400" dirty="0" smtClean="0"/>
              <a:t>Andel (%) som har besvär av sömnsvårigheter per ålder och kön år 2022</a:t>
            </a:r>
            <a:endParaRPr lang="sv-SE" sz="2400" dirty="0"/>
          </a:p>
        </p:txBody>
      </p:sp>
      <p:graphicFrame>
        <p:nvGraphicFramePr>
          <p:cNvPr id="7" name="Diagram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288001"/>
              </p:ext>
            </p:extLst>
          </p:nvPr>
        </p:nvGraphicFramePr>
        <p:xfrm>
          <a:off x="432000" y="1173955"/>
          <a:ext cx="10317196" cy="5023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ktangel 7"/>
          <p:cNvSpPr/>
          <p:nvPr/>
        </p:nvSpPr>
        <p:spPr>
          <a:xfrm>
            <a:off x="327567" y="6311730"/>
            <a:ext cx="4102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Nationella folkhälsoenkäten, Folkhälsomyndigheten</a:t>
            </a:r>
          </a:p>
        </p:txBody>
      </p:sp>
    </p:spTree>
    <p:extLst>
      <p:ext uri="{BB962C8B-B14F-4D97-AF65-F5344CB8AC3E}">
        <p14:creationId xmlns:p14="http://schemas.microsoft.com/office/powerpoint/2010/main" val="2905789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2000" y="264874"/>
            <a:ext cx="11760000" cy="1296000"/>
          </a:xfrm>
        </p:spPr>
        <p:txBody>
          <a:bodyPr/>
          <a:lstStyle/>
          <a:p>
            <a:r>
              <a:rPr lang="sv-SE" sz="2400" dirty="0" smtClean="0"/>
              <a:t>Andel (%) som har besvär med sömnsvårigheter efter utbildningslängd,  2022</a:t>
            </a:r>
            <a:endParaRPr lang="sv-SE" sz="2400" dirty="0"/>
          </a:p>
        </p:txBody>
      </p:sp>
      <p:sp>
        <p:nvSpPr>
          <p:cNvPr id="8" name="Rektangel 7"/>
          <p:cNvSpPr/>
          <p:nvPr/>
        </p:nvSpPr>
        <p:spPr>
          <a:xfrm>
            <a:off x="327567" y="6311730"/>
            <a:ext cx="4102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Nationella folkhälsoenkäten, Folkhälsomyndigheten</a:t>
            </a:r>
          </a:p>
        </p:txBody>
      </p:sp>
      <p:graphicFrame>
        <p:nvGraphicFramePr>
          <p:cNvPr id="9" name="Diagram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852989"/>
              </p:ext>
            </p:extLst>
          </p:nvPr>
        </p:nvGraphicFramePr>
        <p:xfrm>
          <a:off x="528320" y="1320800"/>
          <a:ext cx="11351680" cy="474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5177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0000" y="380999"/>
            <a:ext cx="9683250" cy="638175"/>
          </a:xfrm>
        </p:spPr>
        <p:txBody>
          <a:bodyPr/>
          <a:lstStyle/>
          <a:p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000" dirty="0" smtClean="0">
                <a:solidFill>
                  <a:srgbClr val="CE1141"/>
                </a:solidFill>
              </a:rPr>
              <a:t>Andel </a:t>
            </a:r>
            <a:r>
              <a:rPr lang="sv-SE" sz="2000" dirty="0">
                <a:solidFill>
                  <a:srgbClr val="CE1141"/>
                </a:solidFill>
              </a:rPr>
              <a:t>(%) vuxna 16-84 år i Jönköpings län och riket som känner sig stressade per kön och år</a:t>
            </a: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/>
              <a:t/>
            </a:r>
            <a:br>
              <a:rPr lang="sv-SE" sz="2000" dirty="0"/>
            </a:br>
            <a:endParaRPr lang="sv-SE" sz="2000" dirty="0"/>
          </a:p>
        </p:txBody>
      </p:sp>
      <p:sp>
        <p:nvSpPr>
          <p:cNvPr id="5" name="Rektangel 4"/>
          <p:cNvSpPr/>
          <p:nvPr/>
        </p:nvSpPr>
        <p:spPr>
          <a:xfrm>
            <a:off x="327567" y="6311730"/>
            <a:ext cx="4102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Nationella folkhälsoenkäten, Folkhälsomyndigheten</a:t>
            </a:r>
          </a:p>
        </p:txBody>
      </p:sp>
      <p:graphicFrame>
        <p:nvGraphicFramePr>
          <p:cNvPr id="7" name="Diagram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743838"/>
              </p:ext>
            </p:extLst>
          </p:nvPr>
        </p:nvGraphicFramePr>
        <p:xfrm>
          <a:off x="1452172" y="1019174"/>
          <a:ext cx="9287656" cy="4863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8470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5"/>
          </p:nvPr>
        </p:nvSpPr>
        <p:spPr>
          <a:xfrm>
            <a:off x="523875" y="152401"/>
            <a:ext cx="12192000" cy="6858000"/>
          </a:xfrm>
        </p:spPr>
        <p:txBody>
          <a:bodyPr/>
          <a:lstStyle/>
          <a:p>
            <a:r>
              <a:rPr lang="sv-SE" sz="2800" b="1" dirty="0">
                <a:solidFill>
                  <a:srgbClr val="B1063A"/>
                </a:solidFill>
              </a:rPr>
              <a:t>Andel (%) som </a:t>
            </a:r>
            <a:r>
              <a:rPr lang="sv-SE" sz="2800" b="1" dirty="0" smtClean="0">
                <a:solidFill>
                  <a:srgbClr val="B1063A"/>
                </a:solidFill>
              </a:rPr>
              <a:t>för närvarande känner sig stressade år 2022</a:t>
            </a:r>
            <a:endParaRPr lang="sv-SE" sz="2800" dirty="0"/>
          </a:p>
          <a:p>
            <a:endParaRPr lang="sv-SE" dirty="0"/>
          </a:p>
        </p:txBody>
      </p:sp>
      <p:graphicFrame>
        <p:nvGraphicFramePr>
          <p:cNvPr id="4" name="Diagra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858111"/>
              </p:ext>
            </p:extLst>
          </p:nvPr>
        </p:nvGraphicFramePr>
        <p:xfrm>
          <a:off x="1163782" y="778023"/>
          <a:ext cx="9742516" cy="5617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277691" y="6395350"/>
            <a:ext cx="4102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Nationella folkhälsoenkäten, Folkhälsomyndigheten</a:t>
            </a:r>
          </a:p>
        </p:txBody>
      </p:sp>
    </p:spTree>
    <p:extLst>
      <p:ext uri="{BB962C8B-B14F-4D97-AF65-F5344CB8AC3E}">
        <p14:creationId xmlns:p14="http://schemas.microsoft.com/office/powerpoint/2010/main" val="11824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5"/>
          </p:nvPr>
        </p:nvSpPr>
        <p:spPr>
          <a:xfrm>
            <a:off x="523875" y="497839"/>
            <a:ext cx="11322685" cy="1341121"/>
          </a:xfrm>
        </p:spPr>
        <p:txBody>
          <a:bodyPr/>
          <a:lstStyle/>
          <a:p>
            <a:r>
              <a:rPr lang="sv-SE" sz="2800" b="1" dirty="0">
                <a:solidFill>
                  <a:srgbClr val="B1063A"/>
                </a:solidFill>
              </a:rPr>
              <a:t>Andel (%) som </a:t>
            </a:r>
            <a:r>
              <a:rPr lang="sv-SE" sz="2800" b="1" dirty="0" smtClean="0">
                <a:solidFill>
                  <a:srgbClr val="B1063A"/>
                </a:solidFill>
              </a:rPr>
              <a:t>för närvarande känner sig stressade, fördelat på ålder år 2022</a:t>
            </a:r>
            <a:endParaRPr lang="sv-SE" sz="2800" dirty="0"/>
          </a:p>
          <a:p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277691" y="6395350"/>
            <a:ext cx="4102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Nationella folkhälsoenkäten, Folkhälsomyndigheten</a:t>
            </a:r>
          </a:p>
        </p:txBody>
      </p:sp>
      <p:graphicFrame>
        <p:nvGraphicFramePr>
          <p:cNvPr id="8" name="Diagram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947549"/>
              </p:ext>
            </p:extLst>
          </p:nvPr>
        </p:nvGraphicFramePr>
        <p:xfrm>
          <a:off x="1456481" y="1534159"/>
          <a:ext cx="9279038" cy="4551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56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5"/>
          </p:nvPr>
        </p:nvSpPr>
        <p:spPr>
          <a:xfrm>
            <a:off x="523875" y="497839"/>
            <a:ext cx="11322685" cy="1341121"/>
          </a:xfrm>
        </p:spPr>
        <p:txBody>
          <a:bodyPr/>
          <a:lstStyle/>
          <a:p>
            <a:r>
              <a:rPr lang="sv-SE" sz="2800" b="1" dirty="0">
                <a:solidFill>
                  <a:srgbClr val="B1063A"/>
                </a:solidFill>
              </a:rPr>
              <a:t>Andel (%) som </a:t>
            </a:r>
            <a:r>
              <a:rPr lang="sv-SE" sz="2800" b="1" dirty="0" smtClean="0">
                <a:solidFill>
                  <a:srgbClr val="B1063A"/>
                </a:solidFill>
              </a:rPr>
              <a:t>för närvarande känner sig stressade, fördelat på utbildning år 2022</a:t>
            </a:r>
            <a:endParaRPr lang="sv-SE" sz="2800" dirty="0"/>
          </a:p>
          <a:p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277691" y="6395350"/>
            <a:ext cx="4102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Nationella folkhälsoenkäten, Folkhälsomyndigheten</a:t>
            </a:r>
          </a:p>
        </p:txBody>
      </p:sp>
      <p:graphicFrame>
        <p:nvGraphicFramePr>
          <p:cNvPr id="6" name="Diagram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852308"/>
              </p:ext>
            </p:extLst>
          </p:nvPr>
        </p:nvGraphicFramePr>
        <p:xfrm>
          <a:off x="523876" y="1513841"/>
          <a:ext cx="11200764" cy="474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277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898" y="218332"/>
            <a:ext cx="10054169" cy="1002109"/>
          </a:xfrm>
        </p:spPr>
        <p:txBody>
          <a:bodyPr/>
          <a:lstStyle/>
          <a:p>
            <a:r>
              <a:rPr lang="sv-SE" sz="2000" dirty="0" smtClean="0">
                <a:solidFill>
                  <a:srgbClr val="CE1141"/>
                </a:solidFill>
              </a:rPr>
              <a:t>Andel (%) unga i åk 9 och åk 2 på gymnasiet i Jönköpings län som har minst två psykiska eller somatiska besvär, mer än en gång i veckan eller oftare, de senaste sex månaderna, per kön och år </a:t>
            </a:r>
            <a:endParaRPr lang="sv-SE" sz="2000" dirty="0">
              <a:solidFill>
                <a:srgbClr val="CE1141"/>
              </a:solidFill>
            </a:endParaRP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6687205"/>
              </p:ext>
            </p:extLst>
          </p:nvPr>
        </p:nvGraphicFramePr>
        <p:xfrm>
          <a:off x="1115384" y="1445457"/>
          <a:ext cx="8676316" cy="4621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ktangel 2"/>
          <p:cNvSpPr/>
          <p:nvPr/>
        </p:nvSpPr>
        <p:spPr>
          <a:xfrm>
            <a:off x="411036" y="6292441"/>
            <a:ext cx="20521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/>
              <a:t>Källa: Folkhälsoenkät </a:t>
            </a:r>
            <a:r>
              <a:rPr lang="sv-SE" sz="1200" dirty="0" smtClean="0"/>
              <a:t>Ung 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407473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Källa: Folkhälsoenkät ung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37</a:t>
            </a:fld>
            <a:endParaRPr lang="sv-SE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495592"/>
              </p:ext>
            </p:extLst>
          </p:nvPr>
        </p:nvGraphicFramePr>
        <p:xfrm>
          <a:off x="954000" y="1238249"/>
          <a:ext cx="4943476" cy="4171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999228"/>
              </p:ext>
            </p:extLst>
          </p:nvPr>
        </p:nvGraphicFramePr>
        <p:xfrm>
          <a:off x="6096000" y="1238249"/>
          <a:ext cx="5486400" cy="4171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4565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954000" y="371474"/>
            <a:ext cx="9360000" cy="815701"/>
          </a:xfrm>
        </p:spPr>
        <p:txBody>
          <a:bodyPr/>
          <a:lstStyle/>
          <a:p>
            <a:r>
              <a:rPr lang="sv-SE" sz="2000" dirty="0" smtClean="0">
                <a:solidFill>
                  <a:srgbClr val="CE1141"/>
                </a:solidFill>
              </a:rPr>
              <a:t>Antal sjukskrivna per 1000 försäkrade i Jönköpings län och riket per kön och år (december aktuellt år)</a:t>
            </a:r>
            <a:r>
              <a:rPr lang="sv-SE" sz="2800" dirty="0" smtClean="0"/>
              <a:t/>
            </a:r>
            <a:br>
              <a:rPr lang="sv-SE" sz="2800" dirty="0" smtClean="0"/>
            </a:br>
            <a:endParaRPr lang="sv-SE" sz="1800" dirty="0"/>
          </a:p>
        </p:txBody>
      </p:sp>
      <p:sp>
        <p:nvSpPr>
          <p:cNvPr id="2" name="Rektangel 1"/>
          <p:cNvSpPr/>
          <p:nvPr/>
        </p:nvSpPr>
        <p:spPr>
          <a:xfrm>
            <a:off x="309106" y="6296025"/>
            <a:ext cx="18982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/>
              <a:t>Källa: Försäkringskassan</a:t>
            </a:r>
          </a:p>
        </p:txBody>
      </p:sp>
      <p:graphicFrame>
        <p:nvGraphicFramePr>
          <p:cNvPr id="6" name="Diagram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093696"/>
              </p:ext>
            </p:extLst>
          </p:nvPr>
        </p:nvGraphicFramePr>
        <p:xfrm>
          <a:off x="1449102" y="1270000"/>
          <a:ext cx="9293795" cy="4805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80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0000" y="361950"/>
            <a:ext cx="9759450" cy="705450"/>
          </a:xfrm>
        </p:spPr>
        <p:txBody>
          <a:bodyPr/>
          <a:lstStyle/>
          <a:p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>
                <a:solidFill>
                  <a:srgbClr val="CE1141"/>
                </a:solidFill>
              </a:rPr>
              <a:t>Antal </a:t>
            </a:r>
            <a:r>
              <a:rPr lang="sv-SE" sz="2000" dirty="0">
                <a:solidFill>
                  <a:srgbClr val="CE1141"/>
                </a:solidFill>
              </a:rPr>
              <a:t>sjukskrivna per 1000 försäkrade i Jönköpings län och riket per kön och år (december aktuellt år)</a:t>
            </a:r>
            <a:r>
              <a:rPr lang="sv-SE" sz="2800" dirty="0"/>
              <a:t/>
            </a:r>
            <a:br>
              <a:rPr lang="sv-SE" sz="2800" dirty="0"/>
            </a:br>
            <a:endParaRPr lang="sv-SE" sz="2800" dirty="0"/>
          </a:p>
        </p:txBody>
      </p:sp>
      <p:sp>
        <p:nvSpPr>
          <p:cNvPr id="5" name="Rektangel 4"/>
          <p:cNvSpPr/>
          <p:nvPr/>
        </p:nvSpPr>
        <p:spPr>
          <a:xfrm>
            <a:off x="309106" y="6296025"/>
            <a:ext cx="18982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/>
              <a:t>Källa: Försäkringskassan</a:t>
            </a:r>
          </a:p>
        </p:txBody>
      </p:sp>
      <p:graphicFrame>
        <p:nvGraphicFramePr>
          <p:cNvPr id="7" name="Diagram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739479"/>
              </p:ext>
            </p:extLst>
          </p:nvPr>
        </p:nvGraphicFramePr>
        <p:xfrm>
          <a:off x="309106" y="914400"/>
          <a:ext cx="11496813" cy="538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141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647335"/>
              </p:ext>
            </p:extLst>
          </p:nvPr>
        </p:nvGraphicFramePr>
        <p:xfrm>
          <a:off x="709595" y="1226282"/>
          <a:ext cx="10656609" cy="5004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70475" y="704850"/>
            <a:ext cx="9360000" cy="381000"/>
          </a:xfrm>
        </p:spPr>
        <p:txBody>
          <a:bodyPr/>
          <a:lstStyle/>
          <a:p>
            <a:r>
              <a:rPr lang="sv-SE" sz="200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Andel (%) elever som tagit gymnasieexamen inom 4 år i Jönköpings län och riket efter kön och läsår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387235" y="6367549"/>
            <a:ext cx="2061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</a:t>
            </a:r>
            <a:r>
              <a:rPr lang="sv-SE" sz="1200" dirty="0" smtClean="0"/>
              <a:t>: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3060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904927" y="306613"/>
            <a:ext cx="9360000" cy="1296000"/>
          </a:xfrm>
        </p:spPr>
        <p:txBody>
          <a:bodyPr/>
          <a:lstStyle/>
          <a:p>
            <a:r>
              <a:rPr lang="sv-SE" sz="2000" dirty="0" smtClean="0">
                <a:solidFill>
                  <a:srgbClr val="CE1141"/>
                </a:solidFill>
              </a:rPr>
              <a:t>Andel (%) i Jönköpings län och riket som är sjukskrivna med diagnosen stressrelaterad psykisk ohälsa (diagnoskod F43) av samtliga sjukskrivna per kön och år (december aktuellt år)</a:t>
            </a:r>
            <a:r>
              <a:rPr lang="sv-SE" b="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sv-SE" b="0" dirty="0">
                <a:solidFill>
                  <a:schemeClr val="accent4">
                    <a:lumMod val="50000"/>
                  </a:schemeClr>
                </a:solidFill>
              </a:rPr>
            </a:b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309106" y="6296025"/>
            <a:ext cx="18982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/>
              <a:t>Källa: Försäkringskassan</a:t>
            </a:r>
          </a:p>
        </p:txBody>
      </p:sp>
      <p:graphicFrame>
        <p:nvGraphicFramePr>
          <p:cNvPr id="8" name="Diagram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578853"/>
              </p:ext>
            </p:extLst>
          </p:nvPr>
        </p:nvGraphicFramePr>
        <p:xfrm>
          <a:off x="1449102" y="1270000"/>
          <a:ext cx="9293795" cy="471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26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0000" y="361950"/>
            <a:ext cx="9759450" cy="705450"/>
          </a:xfrm>
        </p:spPr>
        <p:txBody>
          <a:bodyPr/>
          <a:lstStyle/>
          <a:p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>
                <a:solidFill>
                  <a:srgbClr val="CE1141"/>
                </a:solidFill>
              </a:rPr>
              <a:t>Antal </a:t>
            </a:r>
            <a:r>
              <a:rPr lang="sv-SE" sz="2000" dirty="0">
                <a:solidFill>
                  <a:srgbClr val="CE1141"/>
                </a:solidFill>
              </a:rPr>
              <a:t>sjukskrivna per 1000 försäkrade i Jönköpings län </a:t>
            </a:r>
            <a:r>
              <a:rPr lang="sv-SE" sz="2000" dirty="0" smtClean="0">
                <a:solidFill>
                  <a:srgbClr val="CE1141"/>
                </a:solidFill>
              </a:rPr>
              <a:t>per kön, åldersgrupp och </a:t>
            </a:r>
            <a:r>
              <a:rPr lang="sv-SE" sz="2000" dirty="0">
                <a:solidFill>
                  <a:srgbClr val="CE1141"/>
                </a:solidFill>
              </a:rPr>
              <a:t>år (december aktuellt år)</a:t>
            </a:r>
            <a:r>
              <a:rPr lang="sv-SE" sz="2800" dirty="0"/>
              <a:t/>
            </a:r>
            <a:br>
              <a:rPr lang="sv-SE" sz="2800" dirty="0"/>
            </a:br>
            <a:endParaRPr lang="sv-SE" sz="2800" dirty="0"/>
          </a:p>
        </p:txBody>
      </p:sp>
      <p:sp>
        <p:nvSpPr>
          <p:cNvPr id="5" name="Rektangel 4"/>
          <p:cNvSpPr/>
          <p:nvPr/>
        </p:nvSpPr>
        <p:spPr>
          <a:xfrm>
            <a:off x="309106" y="6296025"/>
            <a:ext cx="18982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/>
              <a:t>Källa: Försäkringskassan</a:t>
            </a:r>
          </a:p>
        </p:txBody>
      </p:sp>
      <p:graphicFrame>
        <p:nvGraphicFramePr>
          <p:cNvPr id="6" name="Diagram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110653"/>
              </p:ext>
            </p:extLst>
          </p:nvPr>
        </p:nvGraphicFramePr>
        <p:xfrm>
          <a:off x="558800" y="1067400"/>
          <a:ext cx="11094720" cy="482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1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799" y="120788"/>
            <a:ext cx="10662295" cy="1296000"/>
          </a:xfrm>
        </p:spPr>
        <p:txBody>
          <a:bodyPr/>
          <a:lstStyle/>
          <a:p>
            <a:r>
              <a:rPr lang="sv-SE" sz="2000" dirty="0" smtClean="0">
                <a:solidFill>
                  <a:srgbClr val="CE1141"/>
                </a:solidFill>
              </a:rPr>
              <a:t>Andel (%) som är sjukskrivna för stressrelaterad psykisk ohälsa (diagnoskod F43) av samtliga sjukskrivna per kommun och år (december aktuellt år)</a:t>
            </a:r>
            <a:r>
              <a:rPr lang="sv-SE" sz="2000" dirty="0">
                <a:solidFill>
                  <a:srgbClr val="CE1141"/>
                </a:solidFill>
              </a:rPr>
              <a:t/>
            </a:r>
            <a:br>
              <a:rPr lang="sv-SE" sz="2000" dirty="0">
                <a:solidFill>
                  <a:srgbClr val="CE1141"/>
                </a:solidFill>
              </a:rPr>
            </a:br>
            <a:endParaRPr lang="sv-SE" sz="2000" dirty="0">
              <a:solidFill>
                <a:srgbClr val="CE114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309106" y="6296025"/>
            <a:ext cx="18982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/>
              <a:t>Källa: Försäkringskassan</a:t>
            </a:r>
          </a:p>
        </p:txBody>
      </p:sp>
      <p:graphicFrame>
        <p:nvGraphicFramePr>
          <p:cNvPr id="7" name="Diagram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719228"/>
              </p:ext>
            </p:extLst>
          </p:nvPr>
        </p:nvGraphicFramePr>
        <p:xfrm>
          <a:off x="406400" y="1016000"/>
          <a:ext cx="11460480" cy="506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209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4000" y="523875"/>
            <a:ext cx="9761625" cy="460050"/>
          </a:xfrm>
        </p:spPr>
        <p:txBody>
          <a:bodyPr/>
          <a:lstStyle/>
          <a:p>
            <a:r>
              <a:rPr lang="sv-SE" sz="2000" dirty="0" smtClean="0">
                <a:solidFill>
                  <a:srgbClr val="CE1141"/>
                </a:solidFill>
              </a:rPr>
              <a:t/>
            </a:r>
            <a:br>
              <a:rPr lang="sv-SE" sz="2000" dirty="0" smtClean="0">
                <a:solidFill>
                  <a:srgbClr val="CE1141"/>
                </a:solidFill>
              </a:rPr>
            </a:br>
            <a:r>
              <a:rPr lang="sv-SE" sz="2000" dirty="0" smtClean="0">
                <a:solidFill>
                  <a:srgbClr val="CE1141"/>
                </a:solidFill>
              </a:rPr>
              <a:t>Antal pågående sjukfall 90 dagar eller längre per 1000 försäkrade i Jönköpings län och riket, per kön och år (december aktuellt år)</a:t>
            </a:r>
            <a:r>
              <a:rPr lang="sv-SE" sz="2800" dirty="0" smtClean="0"/>
              <a:t/>
            </a:r>
            <a:br>
              <a:rPr lang="sv-SE" sz="2800" dirty="0" smtClean="0"/>
            </a:br>
            <a:endParaRPr lang="sv-SE" sz="2800" dirty="0"/>
          </a:p>
        </p:txBody>
      </p:sp>
      <p:sp>
        <p:nvSpPr>
          <p:cNvPr id="5" name="Rektangel 4"/>
          <p:cNvSpPr/>
          <p:nvPr/>
        </p:nvSpPr>
        <p:spPr>
          <a:xfrm>
            <a:off x="309106" y="6296025"/>
            <a:ext cx="18982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/>
              <a:t>Källa: Försäkringskassan</a:t>
            </a:r>
          </a:p>
        </p:txBody>
      </p:sp>
      <p:graphicFrame>
        <p:nvGraphicFramePr>
          <p:cNvPr id="7" name="Diagram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755542"/>
              </p:ext>
            </p:extLst>
          </p:nvPr>
        </p:nvGraphicFramePr>
        <p:xfrm>
          <a:off x="1444625" y="1249680"/>
          <a:ext cx="9302750" cy="476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51260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937656" y="255150"/>
            <a:ext cx="9807050" cy="792000"/>
          </a:xfrm>
        </p:spPr>
        <p:txBody>
          <a:bodyPr/>
          <a:lstStyle/>
          <a:p>
            <a:r>
              <a:rPr lang="sv-SE" sz="2000" dirty="0" smtClean="0">
                <a:solidFill>
                  <a:srgbClr val="CE1141"/>
                </a:solidFill>
              </a:rPr>
              <a:t>Andel (%) vuxna 16-84 år som röker dagligen i Jönköpings län och riket per kön och år</a:t>
            </a:r>
            <a:endParaRPr lang="sv-SE" sz="2000" dirty="0">
              <a:solidFill>
                <a:srgbClr val="CE1141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227814" y="6311731"/>
            <a:ext cx="4102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/>
              <a:t>Källa: Nationella folkhälsoenkäten, Folkhälsomyndigheten</a:t>
            </a:r>
          </a:p>
        </p:txBody>
      </p:sp>
      <p:graphicFrame>
        <p:nvGraphicFramePr>
          <p:cNvPr id="6" name="Diagram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260606"/>
              </p:ext>
            </p:extLst>
          </p:nvPr>
        </p:nvGraphicFramePr>
        <p:xfrm>
          <a:off x="1449102" y="1047150"/>
          <a:ext cx="9293795" cy="4825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60525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 noGrp="1"/>
          </p:cNvGraphicFramePr>
          <p:nvPr>
            <p:extLst/>
          </p:nvPr>
        </p:nvGraphicFramePr>
        <p:xfrm>
          <a:off x="1440322" y="623903"/>
          <a:ext cx="9311355" cy="6079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latshållare för innehåll 4"/>
          <p:cNvSpPr txBox="1">
            <a:spLocks noGrp="1"/>
          </p:cNvSpPr>
          <p:nvPr>
            <p:ph sz="quarter" idx="15"/>
          </p:nvPr>
        </p:nvSpPr>
        <p:spPr>
          <a:xfrm>
            <a:off x="1440322" y="100683"/>
            <a:ext cx="8868133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b="1" dirty="0" smtClean="0">
                <a:solidFill>
                  <a:srgbClr val="B1063A"/>
                </a:solidFill>
              </a:rPr>
              <a:t>Andel (%) som röker dagligen per kön och kommun år 2022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93480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333375" y="1190624"/>
          <a:ext cx="11401424" cy="566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180974" y="191185"/>
            <a:ext cx="11553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B1063A"/>
                </a:solidFill>
              </a:rPr>
              <a:t>Andel (%) </a:t>
            </a:r>
            <a:r>
              <a:rPr lang="sv-SE" sz="2400" b="1" dirty="0" smtClean="0">
                <a:solidFill>
                  <a:srgbClr val="B1063A"/>
                </a:solidFill>
              </a:rPr>
              <a:t>som röker dagligen fördelat </a:t>
            </a:r>
            <a:r>
              <a:rPr lang="sv-SE" sz="2400" b="1" dirty="0">
                <a:solidFill>
                  <a:srgbClr val="B1063A"/>
                </a:solidFill>
              </a:rPr>
              <a:t>på åldersgrupper och </a:t>
            </a:r>
            <a:r>
              <a:rPr lang="sv-SE" sz="2400" b="1" dirty="0" smtClean="0">
                <a:solidFill>
                  <a:srgbClr val="B1063A"/>
                </a:solidFill>
              </a:rPr>
              <a:t>kön år 2022</a:t>
            </a:r>
            <a:endParaRPr lang="sv-SE" sz="2400" b="1" dirty="0">
              <a:solidFill>
                <a:srgbClr val="B106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2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80974" y="191185"/>
            <a:ext cx="11553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B1063A"/>
                </a:solidFill>
              </a:rPr>
              <a:t>Andel (%) </a:t>
            </a:r>
            <a:r>
              <a:rPr lang="sv-SE" sz="2400" b="1" dirty="0" smtClean="0">
                <a:solidFill>
                  <a:srgbClr val="B1063A"/>
                </a:solidFill>
              </a:rPr>
              <a:t>som röker dagligen fördelat </a:t>
            </a:r>
            <a:r>
              <a:rPr lang="sv-SE" sz="2400" b="1" dirty="0">
                <a:solidFill>
                  <a:srgbClr val="B1063A"/>
                </a:solidFill>
              </a:rPr>
              <a:t>på </a:t>
            </a:r>
            <a:r>
              <a:rPr lang="sv-SE" sz="2400" b="1" dirty="0" smtClean="0">
                <a:solidFill>
                  <a:srgbClr val="B1063A"/>
                </a:solidFill>
              </a:rPr>
              <a:t>utbildningsnivå </a:t>
            </a:r>
            <a:r>
              <a:rPr lang="sv-SE" sz="2400" b="1" dirty="0">
                <a:solidFill>
                  <a:srgbClr val="B1063A"/>
                </a:solidFill>
              </a:rPr>
              <a:t>och </a:t>
            </a:r>
            <a:r>
              <a:rPr lang="sv-SE" sz="2400" b="1" dirty="0" smtClean="0">
                <a:solidFill>
                  <a:srgbClr val="B1063A"/>
                </a:solidFill>
              </a:rPr>
              <a:t>kön år 2022</a:t>
            </a:r>
            <a:endParaRPr lang="sv-SE" sz="2400" b="1" dirty="0">
              <a:solidFill>
                <a:srgbClr val="B1063A"/>
              </a:solidFill>
            </a:endParaRP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742573919"/>
              </p:ext>
            </p:extLst>
          </p:nvPr>
        </p:nvGraphicFramePr>
        <p:xfrm>
          <a:off x="579120" y="977970"/>
          <a:ext cx="10464800" cy="5382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814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1753" y="209550"/>
            <a:ext cx="9608597" cy="872346"/>
          </a:xfrm>
        </p:spPr>
        <p:txBody>
          <a:bodyPr/>
          <a:lstStyle/>
          <a:p>
            <a:r>
              <a:rPr lang="sv-SE" sz="2000" dirty="0" smtClean="0">
                <a:solidFill>
                  <a:srgbClr val="CE1141"/>
                </a:solidFill>
              </a:rPr>
              <a:t>Andel (%) unga i åk 9 och åk 2 som röker ibland eller varje </a:t>
            </a:r>
            <a:r>
              <a:rPr lang="sv-SE" sz="2000" dirty="0">
                <a:solidFill>
                  <a:srgbClr val="CE1141"/>
                </a:solidFill>
              </a:rPr>
              <a:t>dag i Jönköpings </a:t>
            </a:r>
            <a:r>
              <a:rPr lang="sv-SE" sz="2000" dirty="0" smtClean="0">
                <a:solidFill>
                  <a:srgbClr val="CE1141"/>
                </a:solidFill>
              </a:rPr>
              <a:t>län per </a:t>
            </a:r>
            <a:r>
              <a:rPr lang="sv-SE" sz="2000" dirty="0">
                <a:solidFill>
                  <a:srgbClr val="CE1141"/>
                </a:solidFill>
              </a:rPr>
              <a:t>kön </a:t>
            </a:r>
            <a:r>
              <a:rPr lang="sv-SE" sz="2000" dirty="0" smtClean="0">
                <a:solidFill>
                  <a:srgbClr val="CE1141"/>
                </a:solidFill>
              </a:rPr>
              <a:t>och år</a:t>
            </a:r>
            <a:endParaRPr lang="sv-SE" sz="2000" dirty="0">
              <a:solidFill>
                <a:srgbClr val="CE1141"/>
              </a:solidFill>
            </a:endParaRP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273138"/>
              </p:ext>
            </p:extLst>
          </p:nvPr>
        </p:nvGraphicFramePr>
        <p:xfrm>
          <a:off x="954000" y="1247775"/>
          <a:ext cx="9675900" cy="498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ktangel 2"/>
          <p:cNvSpPr/>
          <p:nvPr/>
        </p:nvSpPr>
        <p:spPr>
          <a:xfrm>
            <a:off x="308878" y="6209213"/>
            <a:ext cx="20088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Folkhälsoenkät Ung </a:t>
            </a:r>
          </a:p>
        </p:txBody>
      </p:sp>
    </p:spTree>
    <p:extLst>
      <p:ext uri="{BB962C8B-B14F-4D97-AF65-F5344CB8AC3E}">
        <p14:creationId xmlns:p14="http://schemas.microsoft.com/office/powerpoint/2010/main" val="36335798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3000" y="198000"/>
            <a:ext cx="9555900" cy="792000"/>
          </a:xfrm>
        </p:spPr>
        <p:txBody>
          <a:bodyPr/>
          <a:lstStyle/>
          <a:p>
            <a:r>
              <a:rPr lang="sv-SE" sz="2000" dirty="0" smtClean="0">
                <a:solidFill>
                  <a:srgbClr val="CE1141"/>
                </a:solidFill>
              </a:rPr>
              <a:t>Andel (%) vuxna 16-84 år som snusar dagligen i Jönköpings län och riket per kön och år</a:t>
            </a:r>
            <a:endParaRPr lang="sv-SE" sz="2000" dirty="0">
              <a:solidFill>
                <a:srgbClr val="CE1141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252752" y="6375073"/>
            <a:ext cx="4102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/>
              <a:t>Källa: Nationella folkhälsoenkäten, Folkhälsomyndigheten</a:t>
            </a:r>
          </a:p>
        </p:txBody>
      </p:sp>
      <p:graphicFrame>
        <p:nvGraphicFramePr>
          <p:cNvPr id="6" name="Diagram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049834"/>
              </p:ext>
            </p:extLst>
          </p:nvPr>
        </p:nvGraphicFramePr>
        <p:xfrm>
          <a:off x="1449102" y="990000"/>
          <a:ext cx="9300178" cy="510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4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720486"/>
              </p:ext>
            </p:extLst>
          </p:nvPr>
        </p:nvGraphicFramePr>
        <p:xfrm>
          <a:off x="426404" y="957358"/>
          <a:ext cx="10851195" cy="5304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9049" y="371474"/>
            <a:ext cx="9740375" cy="904875"/>
          </a:xfrm>
        </p:spPr>
        <p:txBody>
          <a:bodyPr/>
          <a:lstStyle/>
          <a:p>
            <a:r>
              <a:rPr lang="sv-SE" sz="2000" dirty="0"/>
              <a:t>Andel (%) elever som tagit gymnasieexamen inom 4 år per kommun och läsår 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349135" y="6367549"/>
            <a:ext cx="2061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</a:t>
            </a:r>
            <a:r>
              <a:rPr lang="sv-SE" sz="1200" dirty="0" smtClean="0"/>
              <a:t>: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131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595618" y="1040234"/>
          <a:ext cx="10763076" cy="5817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latshållare för innehåll 4"/>
          <p:cNvSpPr txBox="1">
            <a:spLocks/>
          </p:cNvSpPr>
          <p:nvPr/>
        </p:nvSpPr>
        <p:spPr>
          <a:xfrm>
            <a:off x="595618" y="392982"/>
            <a:ext cx="10610597" cy="52322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b="1" dirty="0" smtClean="0">
                <a:solidFill>
                  <a:srgbClr val="B1063A"/>
                </a:solidFill>
              </a:rPr>
              <a:t>Andel (%) som snusar dagligen per kommun och kön år 2022</a:t>
            </a:r>
            <a:endParaRPr lang="sv-SE" sz="2800" dirty="0"/>
          </a:p>
        </p:txBody>
      </p:sp>
      <p:sp>
        <p:nvSpPr>
          <p:cNvPr id="6" name="Rektangel 5"/>
          <p:cNvSpPr/>
          <p:nvPr/>
        </p:nvSpPr>
        <p:spPr>
          <a:xfrm>
            <a:off x="136374" y="6581000"/>
            <a:ext cx="4102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/>
              <a:t>Källa: Nationella folkhälsoenkäten, Folkhälsomyndigheten</a:t>
            </a:r>
          </a:p>
        </p:txBody>
      </p:sp>
    </p:spTree>
    <p:extLst>
      <p:ext uri="{BB962C8B-B14F-4D97-AF65-F5344CB8AC3E}">
        <p14:creationId xmlns:p14="http://schemas.microsoft.com/office/powerpoint/2010/main" val="184843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688039072"/>
              </p:ext>
            </p:extLst>
          </p:nvPr>
        </p:nvGraphicFramePr>
        <p:xfrm>
          <a:off x="0" y="1055542"/>
          <a:ext cx="12192000" cy="555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180974" y="191185"/>
            <a:ext cx="11553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B1063A"/>
                </a:solidFill>
              </a:rPr>
              <a:t>Andel (%) </a:t>
            </a:r>
            <a:r>
              <a:rPr lang="sv-SE" sz="2400" b="1" dirty="0" smtClean="0">
                <a:solidFill>
                  <a:srgbClr val="B1063A"/>
                </a:solidFill>
              </a:rPr>
              <a:t>som snusar dagligen fördelat </a:t>
            </a:r>
            <a:r>
              <a:rPr lang="sv-SE" sz="2400" b="1" dirty="0">
                <a:solidFill>
                  <a:srgbClr val="B1063A"/>
                </a:solidFill>
              </a:rPr>
              <a:t>på åldersgrupper och </a:t>
            </a:r>
            <a:r>
              <a:rPr lang="sv-SE" sz="2400" b="1" dirty="0" smtClean="0">
                <a:solidFill>
                  <a:srgbClr val="B1063A"/>
                </a:solidFill>
              </a:rPr>
              <a:t>kön år 2022</a:t>
            </a:r>
            <a:endParaRPr lang="sv-SE" sz="2400" b="1" dirty="0">
              <a:solidFill>
                <a:srgbClr val="B1063A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252752" y="6375073"/>
            <a:ext cx="4102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/>
              <a:t>Källa: Nationella folkhälsoenkäten, Folkhälsomyndigheten</a:t>
            </a:r>
          </a:p>
        </p:txBody>
      </p:sp>
    </p:spTree>
    <p:extLst>
      <p:ext uri="{BB962C8B-B14F-4D97-AF65-F5344CB8AC3E}">
        <p14:creationId xmlns:p14="http://schemas.microsoft.com/office/powerpoint/2010/main" val="24653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80974" y="191185"/>
            <a:ext cx="11553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B1063A"/>
                </a:solidFill>
              </a:rPr>
              <a:t>Andel (%) </a:t>
            </a:r>
            <a:r>
              <a:rPr lang="sv-SE" sz="2400" b="1" dirty="0" smtClean="0">
                <a:solidFill>
                  <a:srgbClr val="B1063A"/>
                </a:solidFill>
              </a:rPr>
              <a:t>som snusar dagligen fördelat </a:t>
            </a:r>
            <a:r>
              <a:rPr lang="sv-SE" sz="2400" b="1" dirty="0">
                <a:solidFill>
                  <a:srgbClr val="B1063A"/>
                </a:solidFill>
              </a:rPr>
              <a:t>på </a:t>
            </a:r>
            <a:r>
              <a:rPr lang="sv-SE" sz="2400" b="1" dirty="0" smtClean="0">
                <a:solidFill>
                  <a:srgbClr val="B1063A"/>
                </a:solidFill>
              </a:rPr>
              <a:t>utbildningsnivå </a:t>
            </a:r>
            <a:r>
              <a:rPr lang="sv-SE" sz="2400" b="1" dirty="0">
                <a:solidFill>
                  <a:srgbClr val="B1063A"/>
                </a:solidFill>
              </a:rPr>
              <a:t>och </a:t>
            </a:r>
            <a:r>
              <a:rPr lang="sv-SE" sz="2400" b="1" dirty="0" smtClean="0">
                <a:solidFill>
                  <a:srgbClr val="B1063A"/>
                </a:solidFill>
              </a:rPr>
              <a:t>kön år 2022</a:t>
            </a:r>
            <a:endParaRPr lang="sv-SE" sz="2400" b="1" dirty="0">
              <a:solidFill>
                <a:srgbClr val="B1063A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252752" y="6375073"/>
            <a:ext cx="4102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/>
              <a:t>Källa: Nationella folkhälsoenkäten, Folkhälsomyndigheten</a:t>
            </a:r>
          </a:p>
        </p:txBody>
      </p:sp>
      <p:graphicFrame>
        <p:nvGraphicFramePr>
          <p:cNvPr id="9" name="Platshållare för innehåll 8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4225272660"/>
              </p:ext>
            </p:extLst>
          </p:nvPr>
        </p:nvGraphicFramePr>
        <p:xfrm>
          <a:off x="894080" y="863600"/>
          <a:ext cx="9773920" cy="525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92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0000" y="246857"/>
            <a:ext cx="9360000" cy="810047"/>
          </a:xfrm>
        </p:spPr>
        <p:txBody>
          <a:bodyPr/>
          <a:lstStyle/>
          <a:p>
            <a:r>
              <a:rPr lang="sv-SE" sz="2000" dirty="0" smtClean="0">
                <a:solidFill>
                  <a:srgbClr val="CE1141"/>
                </a:solidFill>
              </a:rPr>
              <a:t>Andel (%) i åk 9 och åk 2 som snusar ibland eller varje dag i Jönköpings län per </a:t>
            </a:r>
            <a:r>
              <a:rPr lang="sv-SE" sz="2000" dirty="0">
                <a:solidFill>
                  <a:srgbClr val="CE1141"/>
                </a:solidFill>
              </a:rPr>
              <a:t>kön och år </a:t>
            </a: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398"/>
              </p:ext>
            </p:extLst>
          </p:nvPr>
        </p:nvGraphicFramePr>
        <p:xfrm>
          <a:off x="1080000" y="1229570"/>
          <a:ext cx="9654675" cy="4998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ktangel 2"/>
          <p:cNvSpPr/>
          <p:nvPr/>
        </p:nvSpPr>
        <p:spPr>
          <a:xfrm>
            <a:off x="242376" y="6328356"/>
            <a:ext cx="20088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Folkhälsoenkät Ung </a:t>
            </a:r>
          </a:p>
        </p:txBody>
      </p:sp>
    </p:spTree>
    <p:extLst>
      <p:ext uri="{BB962C8B-B14F-4D97-AF65-F5344CB8AC3E}">
        <p14:creationId xmlns:p14="http://schemas.microsoft.com/office/powerpoint/2010/main" val="42142043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4000" y="288000"/>
            <a:ext cx="9790706" cy="871650"/>
          </a:xfrm>
        </p:spPr>
        <p:txBody>
          <a:bodyPr/>
          <a:lstStyle/>
          <a:p>
            <a:r>
              <a:rPr lang="sv-SE" sz="2000" dirty="0" smtClean="0">
                <a:solidFill>
                  <a:srgbClr val="CE1141"/>
                </a:solidFill>
              </a:rPr>
              <a:t>Andel (%) vuxna 16-84 år med riskkonsumtion av alkohol i Jönköpings län och riket per kön och år</a:t>
            </a:r>
            <a:endParaRPr lang="sv-SE" sz="2000" dirty="0">
              <a:solidFill>
                <a:srgbClr val="CE1141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27940" y="6344982"/>
            <a:ext cx="41456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 smtClean="0"/>
              <a:t>Källa: Nationella </a:t>
            </a:r>
            <a:r>
              <a:rPr lang="sv-SE" sz="1200" dirty="0"/>
              <a:t>folkhälsoenkäten, Folkhälsomyndigheten </a:t>
            </a:r>
          </a:p>
        </p:txBody>
      </p:sp>
      <p:graphicFrame>
        <p:nvGraphicFramePr>
          <p:cNvPr id="5" name="Diagram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457601"/>
              </p:ext>
            </p:extLst>
          </p:nvPr>
        </p:nvGraphicFramePr>
        <p:xfrm>
          <a:off x="1449102" y="1290320"/>
          <a:ext cx="9293795" cy="476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41760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4000" y="288000"/>
            <a:ext cx="9790706" cy="871650"/>
          </a:xfrm>
        </p:spPr>
        <p:txBody>
          <a:bodyPr/>
          <a:lstStyle/>
          <a:p>
            <a:r>
              <a:rPr lang="sv-SE" sz="2000" dirty="0" smtClean="0">
                <a:solidFill>
                  <a:srgbClr val="CE1141"/>
                </a:solidFill>
              </a:rPr>
              <a:t>Andel (%) vuxna 16-84 år med riskkonsumtion av alkohol fördelat på kommun, 2022</a:t>
            </a:r>
            <a:endParaRPr lang="sv-SE" sz="2000" dirty="0">
              <a:solidFill>
                <a:srgbClr val="CE1141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27940" y="6344982"/>
            <a:ext cx="41456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 smtClean="0"/>
              <a:t>Källa: Nationella </a:t>
            </a:r>
            <a:r>
              <a:rPr lang="sv-SE" sz="1200" dirty="0"/>
              <a:t>folkhälsoenkäten, Folkhälsomyndigheten </a:t>
            </a:r>
          </a:p>
        </p:txBody>
      </p:sp>
      <p:graphicFrame>
        <p:nvGraphicFramePr>
          <p:cNvPr id="5" name="Diagram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5224"/>
              </p:ext>
            </p:extLst>
          </p:nvPr>
        </p:nvGraphicFramePr>
        <p:xfrm>
          <a:off x="640080" y="1270001"/>
          <a:ext cx="10972800" cy="473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84880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4000" y="288000"/>
            <a:ext cx="9790706" cy="871650"/>
          </a:xfrm>
        </p:spPr>
        <p:txBody>
          <a:bodyPr/>
          <a:lstStyle/>
          <a:p>
            <a:r>
              <a:rPr lang="sv-SE" sz="2000" dirty="0" smtClean="0">
                <a:solidFill>
                  <a:srgbClr val="CE1141"/>
                </a:solidFill>
              </a:rPr>
              <a:t>Andel (%) vuxna 16-84 år med riskkonsumtion av alkohol fördelat på ålder, 2022</a:t>
            </a:r>
            <a:endParaRPr lang="sv-SE" sz="2000" dirty="0">
              <a:solidFill>
                <a:srgbClr val="CE1141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27940" y="6344982"/>
            <a:ext cx="41456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 smtClean="0"/>
              <a:t>Källa: Nationella </a:t>
            </a:r>
            <a:r>
              <a:rPr lang="sv-SE" sz="1200" dirty="0"/>
              <a:t>folkhälsoenkäten, Folkhälsomyndigheten </a:t>
            </a:r>
          </a:p>
        </p:txBody>
      </p:sp>
      <p:graphicFrame>
        <p:nvGraphicFramePr>
          <p:cNvPr id="7" name="Diagram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614738"/>
              </p:ext>
            </p:extLst>
          </p:nvPr>
        </p:nvGraphicFramePr>
        <p:xfrm>
          <a:off x="1456481" y="1159649"/>
          <a:ext cx="9374080" cy="4763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29221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4000" y="288000"/>
            <a:ext cx="9790706" cy="871650"/>
          </a:xfrm>
        </p:spPr>
        <p:txBody>
          <a:bodyPr/>
          <a:lstStyle/>
          <a:p>
            <a:r>
              <a:rPr lang="sv-SE" sz="2000" dirty="0" smtClean="0">
                <a:solidFill>
                  <a:srgbClr val="CE1141"/>
                </a:solidFill>
              </a:rPr>
              <a:t>Andel (%) vuxna 16-84 år med riskkonsumtion av alkohol fördelat på utbildningsnivå, 2022</a:t>
            </a:r>
            <a:endParaRPr lang="sv-SE" sz="2000" dirty="0">
              <a:solidFill>
                <a:srgbClr val="CE1141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27940" y="6344982"/>
            <a:ext cx="41456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 smtClean="0"/>
              <a:t>Källa: Nationella </a:t>
            </a:r>
            <a:r>
              <a:rPr lang="sv-SE" sz="1200" dirty="0"/>
              <a:t>folkhälsoenkäten, Folkhälsomyndigheten </a:t>
            </a:r>
          </a:p>
        </p:txBody>
      </p:sp>
      <p:graphicFrame>
        <p:nvGraphicFramePr>
          <p:cNvPr id="6" name="Diagram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776808"/>
              </p:ext>
            </p:extLst>
          </p:nvPr>
        </p:nvGraphicFramePr>
        <p:xfrm>
          <a:off x="427940" y="1159651"/>
          <a:ext cx="11459259" cy="503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91505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4000" y="314324"/>
            <a:ext cx="9360000" cy="833307"/>
          </a:xfrm>
        </p:spPr>
        <p:txBody>
          <a:bodyPr/>
          <a:lstStyle/>
          <a:p>
            <a:r>
              <a:rPr lang="sv-SE" sz="2000" dirty="0" smtClean="0">
                <a:solidFill>
                  <a:srgbClr val="CE1141"/>
                </a:solidFill>
              </a:rPr>
              <a:t>Andel (%) unga i åk 9 och åk 2 som intensiv konsumerar alkohol någon gång per år eller oftare i Jönköpings län per kön och år </a:t>
            </a:r>
            <a:endParaRPr lang="sv-SE" sz="2000" dirty="0">
              <a:solidFill>
                <a:srgbClr val="CE1141"/>
              </a:solidFill>
            </a:endParaRP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5398925"/>
              </p:ext>
            </p:extLst>
          </p:nvPr>
        </p:nvGraphicFramePr>
        <p:xfrm>
          <a:off x="1047750" y="1276351"/>
          <a:ext cx="9553575" cy="495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242376" y="6328356"/>
            <a:ext cx="20088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Folkhälsoenkät Ung </a:t>
            </a:r>
          </a:p>
        </p:txBody>
      </p:sp>
    </p:spTree>
    <p:extLst>
      <p:ext uri="{BB962C8B-B14F-4D97-AF65-F5344CB8AC3E}">
        <p14:creationId xmlns:p14="http://schemas.microsoft.com/office/powerpoint/2010/main" val="37521662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1257" y="288000"/>
            <a:ext cx="11618743" cy="1296000"/>
          </a:xfrm>
        </p:spPr>
        <p:txBody>
          <a:bodyPr/>
          <a:lstStyle/>
          <a:p>
            <a:r>
              <a:rPr lang="sv-SE" sz="2800" dirty="0">
                <a:solidFill>
                  <a:srgbClr val="CE1141"/>
                </a:solidFill>
              </a:rPr>
              <a:t>Andel (%) vuxna 16-84 år med övervikt </a:t>
            </a:r>
            <a:r>
              <a:rPr lang="sv-SE" sz="2800" dirty="0" smtClean="0">
                <a:solidFill>
                  <a:srgbClr val="CE1141"/>
                </a:solidFill>
              </a:rPr>
              <a:t>och fetma (BMI≥25) </a:t>
            </a:r>
            <a:r>
              <a:rPr lang="sv-SE" sz="2800" dirty="0">
                <a:solidFill>
                  <a:srgbClr val="CE1141"/>
                </a:solidFill>
              </a:rPr>
              <a:t>i Jönköpings län och riket per kön och år</a:t>
            </a:r>
            <a:endParaRPr lang="sv-SE" sz="2800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59</a:t>
            </a:fld>
            <a:endParaRPr lang="sv-SE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  <p:graphicFrame>
        <p:nvGraphicFramePr>
          <p:cNvPr id="7" name="Diagram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188197"/>
              </p:ext>
            </p:extLst>
          </p:nvPr>
        </p:nvGraphicFramePr>
        <p:xfrm>
          <a:off x="954001" y="1458686"/>
          <a:ext cx="9791838" cy="5007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7564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765700" y="268950"/>
            <a:ext cx="9654650" cy="778800"/>
          </a:xfrm>
        </p:spPr>
        <p:txBody>
          <a:bodyPr/>
          <a:lstStyle/>
          <a:p>
            <a:r>
              <a:rPr lang="sv-SE" sz="2000" dirty="0" smtClean="0"/>
              <a:t>Andel (%) arbetslösa av den registrerade arbetskraften i befolkningen </a:t>
            </a:r>
            <a:r>
              <a:rPr lang="sv-SE" sz="2000" dirty="0"/>
              <a:t>18-24 </a:t>
            </a:r>
            <a:r>
              <a:rPr lang="sv-SE" sz="2000" dirty="0" smtClean="0"/>
              <a:t>år samt 16-64 år</a:t>
            </a:r>
            <a:endParaRPr lang="sv-SE" sz="2000" dirty="0"/>
          </a:p>
        </p:txBody>
      </p:sp>
      <p:sp>
        <p:nvSpPr>
          <p:cNvPr id="6" name="textruta 5"/>
          <p:cNvSpPr txBox="1"/>
          <p:nvPr/>
        </p:nvSpPr>
        <p:spPr>
          <a:xfrm>
            <a:off x="282633" y="6425738"/>
            <a:ext cx="2227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Arbetsförmedlingen</a:t>
            </a:r>
            <a:endParaRPr lang="sv-SE" sz="1200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471429"/>
              </p:ext>
            </p:extLst>
          </p:nvPr>
        </p:nvGraphicFramePr>
        <p:xfrm>
          <a:off x="648394" y="939338"/>
          <a:ext cx="10648602" cy="5419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38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4000" y="452414"/>
            <a:ext cx="9946425" cy="631500"/>
          </a:xfrm>
        </p:spPr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v-SE" sz="2000" dirty="0" smtClean="0">
                <a:solidFill>
                  <a:srgbClr val="CE1141"/>
                </a:solidFill>
              </a:rPr>
              <a:t>Andel (%) vuxna 16-84 år med övervikt respektive fetma i Jönköpings län och riket per kön och år </a:t>
            </a:r>
            <a:r>
              <a:rPr lang="en-US" sz="2000" dirty="0"/>
              <a:t/>
            </a:r>
            <a:br>
              <a:rPr lang="en-US" sz="2000" dirty="0"/>
            </a:br>
            <a:endParaRPr lang="sv-SE" sz="2000" dirty="0"/>
          </a:p>
        </p:txBody>
      </p:sp>
      <p:sp>
        <p:nvSpPr>
          <p:cNvPr id="5" name="Rektangel 4"/>
          <p:cNvSpPr/>
          <p:nvPr/>
        </p:nvSpPr>
        <p:spPr>
          <a:xfrm>
            <a:off x="427940" y="6344982"/>
            <a:ext cx="41456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 smtClean="0"/>
              <a:t>Källa: Nationella </a:t>
            </a:r>
            <a:r>
              <a:rPr lang="sv-SE" sz="1200" dirty="0"/>
              <a:t>folkhälsoenkäten, Folkhälsomyndigheten </a:t>
            </a:r>
          </a:p>
        </p:txBody>
      </p:sp>
      <p:graphicFrame>
        <p:nvGraphicFramePr>
          <p:cNvPr id="7" name="Diagram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541962"/>
              </p:ext>
            </p:extLst>
          </p:nvPr>
        </p:nvGraphicFramePr>
        <p:xfrm>
          <a:off x="427940" y="1209039"/>
          <a:ext cx="11540540" cy="4897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64436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782201334"/>
              </p:ext>
            </p:extLst>
          </p:nvPr>
        </p:nvGraphicFramePr>
        <p:xfrm>
          <a:off x="760396" y="1020278"/>
          <a:ext cx="10905423" cy="5837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760396" y="212239"/>
            <a:ext cx="11032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dirty="0">
                <a:solidFill>
                  <a:srgbClr val="B1063A"/>
                </a:solidFill>
              </a:rPr>
              <a:t>Andel (%) med </a:t>
            </a:r>
            <a:r>
              <a:rPr lang="sv-SE" sz="2800" b="1" dirty="0" smtClean="0">
                <a:solidFill>
                  <a:srgbClr val="B1063A"/>
                </a:solidFill>
              </a:rPr>
              <a:t>övervikt och fetma per kommun och kön år 2022</a:t>
            </a:r>
            <a:endParaRPr lang="sv-SE" sz="2800" b="1" dirty="0">
              <a:solidFill>
                <a:srgbClr val="B1063A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51894" y="6581000"/>
            <a:ext cx="41456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 smtClean="0"/>
              <a:t>Källa: Nationella </a:t>
            </a:r>
            <a:r>
              <a:rPr lang="sv-SE" sz="1200" dirty="0"/>
              <a:t>folkhälsoenkäten, Folkhälsomyndigheten </a:t>
            </a:r>
          </a:p>
        </p:txBody>
      </p:sp>
    </p:spTree>
    <p:extLst>
      <p:ext uri="{BB962C8B-B14F-4D97-AF65-F5344CB8AC3E}">
        <p14:creationId xmlns:p14="http://schemas.microsoft.com/office/powerpoint/2010/main" val="40589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847249940"/>
              </p:ext>
            </p:extLst>
          </p:nvPr>
        </p:nvGraphicFramePr>
        <p:xfrm>
          <a:off x="487110" y="940037"/>
          <a:ext cx="11203537" cy="5917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487110" y="0"/>
            <a:ext cx="11737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B1063A"/>
                </a:solidFill>
              </a:rPr>
              <a:t>Andel </a:t>
            </a:r>
            <a:r>
              <a:rPr lang="sv-SE" sz="2400" b="1" dirty="0" smtClean="0">
                <a:solidFill>
                  <a:srgbClr val="B1063A"/>
                </a:solidFill>
              </a:rPr>
              <a:t>(%) med övervikt och fetma </a:t>
            </a:r>
            <a:r>
              <a:rPr lang="sv-SE" sz="2400" b="1" dirty="0">
                <a:solidFill>
                  <a:srgbClr val="B1063A"/>
                </a:solidFill>
              </a:rPr>
              <a:t>fördelat på åldersgrupper och </a:t>
            </a:r>
            <a:r>
              <a:rPr lang="sv-SE" sz="2400" b="1" dirty="0" smtClean="0">
                <a:solidFill>
                  <a:srgbClr val="B1063A"/>
                </a:solidFill>
              </a:rPr>
              <a:t>kön år 2022</a:t>
            </a:r>
            <a:endParaRPr lang="sv-SE" sz="2400" b="1" dirty="0">
              <a:solidFill>
                <a:srgbClr val="B1063A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51894" y="6581000"/>
            <a:ext cx="41456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 smtClean="0"/>
              <a:t>Källa: Nationella </a:t>
            </a:r>
            <a:r>
              <a:rPr lang="sv-SE" sz="1200" dirty="0"/>
              <a:t>folkhälsoenkäten, Folkhälsomyndigheten </a:t>
            </a:r>
          </a:p>
        </p:txBody>
      </p:sp>
    </p:spTree>
    <p:extLst>
      <p:ext uri="{BB962C8B-B14F-4D97-AF65-F5344CB8AC3E}">
        <p14:creationId xmlns:p14="http://schemas.microsoft.com/office/powerpoint/2010/main" val="15703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492149668"/>
              </p:ext>
            </p:extLst>
          </p:nvPr>
        </p:nvGraphicFramePr>
        <p:xfrm>
          <a:off x="657922" y="917353"/>
          <a:ext cx="10716322" cy="5519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657922" y="250339"/>
            <a:ext cx="11268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B1063A"/>
                </a:solidFill>
              </a:rPr>
              <a:t>Andel (%) med </a:t>
            </a:r>
            <a:r>
              <a:rPr lang="sv-SE" sz="2800" b="1" dirty="0" smtClean="0">
                <a:solidFill>
                  <a:srgbClr val="B1063A"/>
                </a:solidFill>
              </a:rPr>
              <a:t>övervikt och fetma efter utbildningslängd år 2022</a:t>
            </a:r>
            <a:endParaRPr lang="sv-SE" sz="2800" b="1" dirty="0">
              <a:solidFill>
                <a:srgbClr val="B1063A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51894" y="6581000"/>
            <a:ext cx="41456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 smtClean="0"/>
              <a:t>Källa: Nationella </a:t>
            </a:r>
            <a:r>
              <a:rPr lang="sv-SE" sz="1200" dirty="0"/>
              <a:t>folkhälsoenkäten, Folkhälsomyndigheten </a:t>
            </a:r>
          </a:p>
        </p:txBody>
      </p:sp>
    </p:spTree>
    <p:extLst>
      <p:ext uri="{BB962C8B-B14F-4D97-AF65-F5344CB8AC3E}">
        <p14:creationId xmlns:p14="http://schemas.microsoft.com/office/powerpoint/2010/main" val="47620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32375" y="142875"/>
            <a:ext cx="9360000" cy="605271"/>
          </a:xfrm>
        </p:spPr>
        <p:txBody>
          <a:bodyPr/>
          <a:lstStyle/>
          <a:p>
            <a:r>
              <a:rPr lang="sv-SE" sz="2000" dirty="0" smtClean="0">
                <a:solidFill>
                  <a:srgbClr val="CE1141"/>
                </a:solidFill>
              </a:rPr>
              <a:t>Andel (%) arbetslösa av den registrerade arbetskraften i befolkningen 16-64 år och 18-24 år per kön och kommun år 2023</a:t>
            </a:r>
            <a:endParaRPr lang="sv-SE" sz="2000" dirty="0">
              <a:solidFill>
                <a:srgbClr val="CE1141"/>
              </a:solidFill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282633" y="6425738"/>
            <a:ext cx="2227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Arbetsförmedlingen</a:t>
            </a:r>
            <a:endParaRPr lang="sv-SE" sz="1200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279892"/>
              </p:ext>
            </p:extLst>
          </p:nvPr>
        </p:nvGraphicFramePr>
        <p:xfrm>
          <a:off x="340821" y="748146"/>
          <a:ext cx="11213869" cy="5544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1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195057" y="326100"/>
            <a:ext cx="9796792" cy="683550"/>
          </a:xfrm>
        </p:spPr>
        <p:txBody>
          <a:bodyPr/>
          <a:lstStyle/>
          <a:p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000" dirty="0" smtClean="0">
                <a:solidFill>
                  <a:srgbClr val="CE1141"/>
                </a:solidFill>
              </a:rPr>
              <a:t>Andel (%) personer 0-19 år med </a:t>
            </a:r>
            <a:r>
              <a:rPr lang="sv-SE" sz="2000" dirty="0">
                <a:solidFill>
                  <a:srgbClr val="CE1141"/>
                </a:solidFill>
              </a:rPr>
              <a:t>låg ekonomisk </a:t>
            </a:r>
            <a:r>
              <a:rPr lang="sv-SE" sz="2000" dirty="0" smtClean="0">
                <a:solidFill>
                  <a:srgbClr val="CE1141"/>
                </a:solidFill>
              </a:rPr>
              <a:t>standard per </a:t>
            </a:r>
            <a:r>
              <a:rPr lang="sv-SE" sz="2000" dirty="0">
                <a:solidFill>
                  <a:srgbClr val="CE1141"/>
                </a:solidFill>
              </a:rPr>
              <a:t>kommun och år</a:t>
            </a:r>
            <a:r>
              <a:rPr lang="en-US" sz="2000" dirty="0">
                <a:solidFill>
                  <a:srgbClr val="CE1141"/>
                </a:solidFill>
              </a:rPr>
              <a:t/>
            </a:r>
            <a:br>
              <a:rPr lang="en-US" sz="2000" dirty="0">
                <a:solidFill>
                  <a:srgbClr val="CE1141"/>
                </a:solidFill>
              </a:rPr>
            </a:br>
            <a:endParaRPr lang="sv-SE" sz="2000" dirty="0">
              <a:solidFill>
                <a:srgbClr val="CE1141"/>
              </a:solidFill>
            </a:endParaRP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341527"/>
              </p:ext>
            </p:extLst>
          </p:nvPr>
        </p:nvGraphicFramePr>
        <p:xfrm>
          <a:off x="1195057" y="1209588"/>
          <a:ext cx="10079665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432000" y="6228000"/>
            <a:ext cx="2452516" cy="365125"/>
          </a:xfrm>
        </p:spPr>
        <p:txBody>
          <a:bodyPr/>
          <a:lstStyle/>
          <a:p>
            <a:r>
              <a:rPr lang="sv-SE" sz="1000" dirty="0" smtClean="0"/>
              <a:t>Källa: Statistikmyndigheten </a:t>
            </a:r>
            <a:r>
              <a:rPr lang="sv-SE" sz="1000" dirty="0"/>
              <a:t>SCB</a:t>
            </a:r>
          </a:p>
        </p:txBody>
      </p:sp>
    </p:spTree>
    <p:extLst>
      <p:ext uri="{BB962C8B-B14F-4D97-AF65-F5344CB8AC3E}">
        <p14:creationId xmlns:p14="http://schemas.microsoft.com/office/powerpoint/2010/main" val="102496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>
            <a:graphicFrameLocks/>
          </p:cNvGraphicFramePr>
          <p:nvPr>
            <p:extLst/>
          </p:nvPr>
        </p:nvGraphicFramePr>
        <p:xfrm>
          <a:off x="693000" y="395900"/>
          <a:ext cx="10895620" cy="583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143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Region Jönköpings län">
      <a:dk1>
        <a:sysClr val="windowText" lastClr="000000"/>
      </a:dk1>
      <a:lt1>
        <a:sysClr val="window" lastClr="FFFFFF"/>
      </a:lt1>
      <a:dk2>
        <a:srgbClr val="579835"/>
      </a:dk2>
      <a:lt2>
        <a:srgbClr val="FBCFD0"/>
      </a:lt2>
      <a:accent1>
        <a:srgbClr val="790721"/>
      </a:accent1>
      <a:accent2>
        <a:srgbClr val="CE1141"/>
      </a:accent2>
      <a:accent3>
        <a:srgbClr val="EF4044"/>
      </a:accent3>
      <a:accent4>
        <a:srgbClr val="FF9DA2"/>
      </a:accent4>
      <a:accent5>
        <a:srgbClr val="C57813"/>
      </a:accent5>
      <a:accent6>
        <a:srgbClr val="FDB913"/>
      </a:accent6>
      <a:hlink>
        <a:srgbClr val="0563C1"/>
      </a:hlink>
      <a:folHlink>
        <a:srgbClr val="954F72"/>
      </a:folHlink>
    </a:clrScheme>
    <a:fontScheme name="RJL typ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 Jönköping PPT mall.potx" id="{13E4399E-5F9B-40E6-94C3-C1F83C5BD43C}" vid="{82077F98-F605-4446-9AB5-D7AFC221889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Region Jönköpings län</Template>
  <TotalTime>4831</TotalTime>
  <Words>2202</Words>
  <Application>Microsoft Office PowerPoint</Application>
  <PresentationFormat>Bredbild</PresentationFormat>
  <Paragraphs>343</Paragraphs>
  <Slides>63</Slides>
  <Notes>61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63</vt:i4>
      </vt:variant>
    </vt:vector>
  </HeadingPairs>
  <TitlesOfParts>
    <vt:vector size="67" baseType="lpstr">
      <vt:lpstr>Arial</vt:lpstr>
      <vt:lpstr>Arial (Brödtext)</vt:lpstr>
      <vt:lpstr>Calibri</vt:lpstr>
      <vt:lpstr>Office-tema</vt:lpstr>
      <vt:lpstr>Uppföljning av indikatorerna i strategin ”Tillsammans för jämlik hälsa och ett bra liv i Jönköpings län”</vt:lpstr>
      <vt:lpstr>Andel (%) elever i åk 9 som är behöriga till gymnasiet i Jönköpings län och riket per kön och läsår </vt:lpstr>
      <vt:lpstr>Andel (%) elever i åk 9 som är behöriga till gymnasiet per kommun och läsår </vt:lpstr>
      <vt:lpstr>Andel (%) elever som tagit gymnasieexamen inom 4 år i Jönköpings län och riket efter kön och läsår </vt:lpstr>
      <vt:lpstr>Andel (%) elever som tagit gymnasieexamen inom 4 år per kommun och läsår  </vt:lpstr>
      <vt:lpstr>Andel (%) arbetslösa av den registrerade arbetskraften i befolkningen 18-24 år samt 16-64 år</vt:lpstr>
      <vt:lpstr>Andel (%) arbetslösa av den registrerade arbetskraften i befolkningen 16-64 år och 18-24 år per kön och kommun år 2023</vt:lpstr>
      <vt:lpstr> Andel (%) personer 0-19 år med låg ekonomisk standard per kommun och år </vt:lpstr>
      <vt:lpstr>PowerPoint-presentation</vt:lpstr>
      <vt:lpstr>  Andel (%) äldre (65 år och äldre) med låg ekonomisk standard per kommun och år </vt:lpstr>
      <vt:lpstr>PowerPoint-presentation</vt:lpstr>
      <vt:lpstr> Anmälda våldsbrott, antal per 1000 inv, </vt:lpstr>
      <vt:lpstr> Medellivslängd i Jönköpings län och riket år kön och år, glidande 5-årsmedelvärden </vt:lpstr>
      <vt:lpstr>Återstående medellivslängd vid 30 års ålder för kvinnor efter utbildningslängd, glidande 5-årsmedelvärde </vt:lpstr>
      <vt:lpstr>Återstående medellivslängd vid 30 års ålder för män efter utbildningslängd, glidande 5-årsmedelväde </vt:lpstr>
      <vt:lpstr>Medellivslängd för kvinnor per kommun och år, glidande 5-årsmedelvärden</vt:lpstr>
      <vt:lpstr>Medellivslängd för män per kommun och år, glidande 5-årsmedelvärden</vt:lpstr>
      <vt:lpstr>Andel (%) män och kvinnor med bra eller mycket bra allmänt hälsotillstånd i Jönköpings län och riket, glidande 4-årsmedelvärden </vt:lpstr>
      <vt:lpstr>PowerPoint-presentation</vt:lpstr>
      <vt:lpstr>PowerPoint-presentation</vt:lpstr>
      <vt:lpstr>PowerPoint-presentation</vt:lpstr>
      <vt:lpstr>Andel (%) unga i åk 9 respektive åk 2 på gymnasiet i Jönköpings län som mår bra eller mycket bra per kön och år </vt:lpstr>
      <vt:lpstr>PowerPoint-presentation</vt:lpstr>
      <vt:lpstr>  Andel (%) vuxna 16-84 år med ängslan, oro eller ångest i Jönköpings län och riket per kön och år  </vt:lpstr>
      <vt:lpstr>PowerPoint-presentation</vt:lpstr>
      <vt:lpstr>PowerPoint-presentation</vt:lpstr>
      <vt:lpstr>PowerPoint-presentation</vt:lpstr>
      <vt:lpstr>  Andel (%) vuxna 16-84 år i Jönköpings län och riket med sömnbesvär per kön och år  </vt:lpstr>
      <vt:lpstr>Andel (%) med sömnbesvär per kommun och kön år 2022</vt:lpstr>
      <vt:lpstr>Andel (%) som har besvär av sömnsvårigheter per ålder och kön år 2022</vt:lpstr>
      <vt:lpstr>Andel (%) som har besvär med sömnsvårigheter efter utbildningslängd,  2022</vt:lpstr>
      <vt:lpstr> Andel (%) vuxna 16-84 år i Jönköpings län och riket som känner sig stressade per kön och år  </vt:lpstr>
      <vt:lpstr>PowerPoint-presentation</vt:lpstr>
      <vt:lpstr>PowerPoint-presentation</vt:lpstr>
      <vt:lpstr>PowerPoint-presentation</vt:lpstr>
      <vt:lpstr>Andel (%) unga i åk 9 och åk 2 på gymnasiet i Jönköpings län som har minst två psykiska eller somatiska besvär, mer än en gång i veckan eller oftare, de senaste sex månaderna, per kön och år </vt:lpstr>
      <vt:lpstr>PowerPoint-presentation</vt:lpstr>
      <vt:lpstr>Antal sjukskrivna per 1000 försäkrade i Jönköpings län och riket per kön och år (december aktuellt år) </vt:lpstr>
      <vt:lpstr> Antal sjukskrivna per 1000 försäkrade i Jönköpings län och riket per kön och år (december aktuellt år) </vt:lpstr>
      <vt:lpstr>Andel (%) i Jönköpings län och riket som är sjukskrivna med diagnosen stressrelaterad psykisk ohälsa (diagnoskod F43) av samtliga sjukskrivna per kön och år (december aktuellt år) </vt:lpstr>
      <vt:lpstr> Antal sjukskrivna per 1000 försäkrade i Jönköpings län per kön, åldersgrupp och år (december aktuellt år) </vt:lpstr>
      <vt:lpstr>Andel (%) som är sjukskrivna för stressrelaterad psykisk ohälsa (diagnoskod F43) av samtliga sjukskrivna per kommun och år (december aktuellt år) </vt:lpstr>
      <vt:lpstr> Antal pågående sjukfall 90 dagar eller längre per 1000 försäkrade i Jönköpings län och riket, per kön och år (december aktuellt år) </vt:lpstr>
      <vt:lpstr>Andel (%) vuxna 16-84 år som röker dagligen i Jönköpings län och riket per kön och år</vt:lpstr>
      <vt:lpstr>PowerPoint-presentation</vt:lpstr>
      <vt:lpstr>PowerPoint-presentation</vt:lpstr>
      <vt:lpstr>PowerPoint-presentation</vt:lpstr>
      <vt:lpstr>Andel (%) unga i åk 9 och åk 2 som röker ibland eller varje dag i Jönköpings län per kön och år</vt:lpstr>
      <vt:lpstr>Andel (%) vuxna 16-84 år som snusar dagligen i Jönköpings län och riket per kön och år</vt:lpstr>
      <vt:lpstr>PowerPoint-presentation</vt:lpstr>
      <vt:lpstr>PowerPoint-presentation</vt:lpstr>
      <vt:lpstr>PowerPoint-presentation</vt:lpstr>
      <vt:lpstr>Andel (%) i åk 9 och åk 2 som snusar ibland eller varje dag i Jönköpings län per kön och år </vt:lpstr>
      <vt:lpstr>Andel (%) vuxna 16-84 år med riskkonsumtion av alkohol i Jönköpings län och riket per kön och år</vt:lpstr>
      <vt:lpstr>Andel (%) vuxna 16-84 år med riskkonsumtion av alkohol fördelat på kommun, 2022</vt:lpstr>
      <vt:lpstr>Andel (%) vuxna 16-84 år med riskkonsumtion av alkohol fördelat på ålder, 2022</vt:lpstr>
      <vt:lpstr>Andel (%) vuxna 16-84 år med riskkonsumtion av alkohol fördelat på utbildningsnivå, 2022</vt:lpstr>
      <vt:lpstr>Andel (%) unga i åk 9 och åk 2 som intensiv konsumerar alkohol någon gång per år eller oftare i Jönköpings län per kön och år </vt:lpstr>
      <vt:lpstr>Andel (%) vuxna 16-84 år med övervikt och fetma (BMI≥25) i Jönköpings län och riket per kön och år</vt:lpstr>
      <vt:lpstr> Andel (%) vuxna 16-84 år med övervikt respektive fetma i Jönköpings län och riket per kön och år  </vt:lpstr>
      <vt:lpstr>PowerPoint-presentation</vt:lpstr>
      <vt:lpstr>PowerPoint-presentation</vt:lpstr>
      <vt:lpstr>PowerPoint-presentation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Erixon Ida</dc:creator>
  <cp:lastModifiedBy>Erixon Ida</cp:lastModifiedBy>
  <cp:revision>191</cp:revision>
  <dcterms:created xsi:type="dcterms:W3CDTF">2022-04-21T09:43:33Z</dcterms:created>
  <dcterms:modified xsi:type="dcterms:W3CDTF">2024-12-17T12:55:04Z</dcterms:modified>
</cp:coreProperties>
</file>